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diagrams/layout1.xml" ContentType="application/vnd.openxmlformats-officedocument.drawingml.diagramLayout+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s/slide2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diagrams/data1.xml" ContentType="application/vnd.openxmlformats-officedocument.drawingml.diagramData+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56" r:id="rId1"/>
  </p:sldMasterIdLst>
  <p:notesMasterIdLst>
    <p:notesMasterId r:id="rId246"/>
  </p:notesMasterIdLst>
  <p:sldIdLst>
    <p:sldId id="256" r:id="rId2"/>
    <p:sldId id="661" r:id="rId3"/>
    <p:sldId id="346" r:id="rId4"/>
    <p:sldId id="619" r:id="rId5"/>
    <p:sldId id="617" r:id="rId6"/>
    <p:sldId id="624" r:id="rId7"/>
    <p:sldId id="618" r:id="rId8"/>
    <p:sldId id="625" r:id="rId9"/>
    <p:sldId id="425" r:id="rId10"/>
    <p:sldId id="621" r:id="rId11"/>
    <p:sldId id="622" r:id="rId12"/>
    <p:sldId id="623" r:id="rId13"/>
    <p:sldId id="626" r:id="rId14"/>
    <p:sldId id="628" r:id="rId15"/>
    <p:sldId id="627" r:id="rId16"/>
    <p:sldId id="629" r:id="rId17"/>
    <p:sldId id="334" r:id="rId18"/>
    <p:sldId id="663" r:id="rId19"/>
    <p:sldId id="554" r:id="rId20"/>
    <p:sldId id="553" r:id="rId21"/>
    <p:sldId id="335" r:id="rId22"/>
    <p:sldId id="459" r:id="rId23"/>
    <p:sldId id="664" r:id="rId24"/>
    <p:sldId id="665" r:id="rId25"/>
    <p:sldId id="552" r:id="rId26"/>
    <p:sldId id="460" r:id="rId27"/>
    <p:sldId id="536" r:id="rId28"/>
    <p:sldId id="537" r:id="rId29"/>
    <p:sldId id="532" r:id="rId30"/>
    <p:sldId id="666" r:id="rId31"/>
    <p:sldId id="533" r:id="rId32"/>
    <p:sldId id="538" r:id="rId33"/>
    <p:sldId id="667" r:id="rId34"/>
    <p:sldId id="668" r:id="rId35"/>
    <p:sldId id="539" r:id="rId36"/>
    <p:sldId id="540" r:id="rId37"/>
    <p:sldId id="541" r:id="rId38"/>
    <p:sldId id="542" r:id="rId39"/>
    <p:sldId id="543" r:id="rId40"/>
    <p:sldId id="545" r:id="rId41"/>
    <p:sldId id="630" r:id="rId42"/>
    <p:sldId id="546" r:id="rId43"/>
    <p:sldId id="548" r:id="rId44"/>
    <p:sldId id="549" r:id="rId45"/>
    <p:sldId id="551" r:id="rId46"/>
    <p:sldId id="555" r:id="rId47"/>
    <p:sldId id="669" r:id="rId48"/>
    <p:sldId id="556" r:id="rId49"/>
    <p:sldId id="557" r:id="rId50"/>
    <p:sldId id="558" r:id="rId51"/>
    <p:sldId id="670" r:id="rId52"/>
    <p:sldId id="559" r:id="rId53"/>
    <p:sldId id="671" r:id="rId54"/>
    <p:sldId id="560" r:id="rId55"/>
    <p:sldId id="672" r:id="rId56"/>
    <p:sldId id="561" r:id="rId57"/>
    <p:sldId id="584" r:id="rId58"/>
    <p:sldId id="562" r:id="rId59"/>
    <p:sldId id="673" r:id="rId60"/>
    <p:sldId id="602" r:id="rId61"/>
    <p:sldId id="674" r:id="rId62"/>
    <p:sldId id="563" r:id="rId63"/>
    <p:sldId id="564" r:id="rId64"/>
    <p:sldId id="603" r:id="rId65"/>
    <p:sldId id="675" r:id="rId66"/>
    <p:sldId id="565" r:id="rId67"/>
    <p:sldId id="604" r:id="rId68"/>
    <p:sldId id="566" r:id="rId69"/>
    <p:sldId id="605" r:id="rId70"/>
    <p:sldId id="567" r:id="rId71"/>
    <p:sldId id="676" r:id="rId72"/>
    <p:sldId id="568" r:id="rId73"/>
    <p:sldId id="677" r:id="rId74"/>
    <p:sldId id="569" r:id="rId75"/>
    <p:sldId id="678" r:id="rId76"/>
    <p:sldId id="679" r:id="rId77"/>
    <p:sldId id="680" r:id="rId78"/>
    <p:sldId id="570" r:id="rId79"/>
    <p:sldId id="606" r:id="rId80"/>
    <p:sldId id="574" r:id="rId81"/>
    <p:sldId id="585" r:id="rId82"/>
    <p:sldId id="607" r:id="rId83"/>
    <p:sldId id="575" r:id="rId84"/>
    <p:sldId id="578" r:id="rId85"/>
    <p:sldId id="577" r:id="rId86"/>
    <p:sldId id="576" r:id="rId87"/>
    <p:sldId id="579" r:id="rId88"/>
    <p:sldId id="580" r:id="rId89"/>
    <p:sldId id="586" r:id="rId90"/>
    <p:sldId id="581" r:id="rId91"/>
    <p:sldId id="587" r:id="rId92"/>
    <p:sldId id="588" r:id="rId93"/>
    <p:sldId id="589" r:id="rId94"/>
    <p:sldId id="336" r:id="rId95"/>
    <p:sldId id="259" r:id="rId96"/>
    <p:sldId id="261" r:id="rId97"/>
    <p:sldId id="274" r:id="rId98"/>
    <p:sldId id="681" r:id="rId99"/>
    <p:sldId id="493" r:id="rId100"/>
    <p:sldId id="494" r:id="rId101"/>
    <p:sldId id="682" r:id="rId102"/>
    <p:sldId id="683" r:id="rId103"/>
    <p:sldId id="495" r:id="rId104"/>
    <p:sldId id="684" r:id="rId105"/>
    <p:sldId id="496" r:id="rId106"/>
    <p:sldId id="499" r:id="rId107"/>
    <p:sldId id="431" r:id="rId108"/>
    <p:sldId id="278" r:id="rId109"/>
    <p:sldId id="685" r:id="rId110"/>
    <p:sldId id="686" r:id="rId111"/>
    <p:sldId id="500" r:id="rId112"/>
    <p:sldId id="279" r:id="rId113"/>
    <p:sldId id="687" r:id="rId114"/>
    <p:sldId id="688" r:id="rId115"/>
    <p:sldId id="280" r:id="rId116"/>
    <p:sldId id="321" r:id="rId117"/>
    <p:sldId id="262" r:id="rId118"/>
    <p:sldId id="337" r:id="rId119"/>
    <p:sldId id="689" r:id="rId120"/>
    <p:sldId id="281" r:id="rId121"/>
    <p:sldId id="690" r:id="rId122"/>
    <p:sldId id="328" r:id="rId123"/>
    <p:sldId id="263" r:id="rId124"/>
    <p:sldId id="275" r:id="rId125"/>
    <p:sldId id="432" r:id="rId126"/>
    <p:sldId id="282" r:id="rId127"/>
    <p:sldId id="433" r:id="rId128"/>
    <p:sldId id="691" r:id="rId129"/>
    <p:sldId id="501" r:id="rId130"/>
    <p:sldId id="502" r:id="rId131"/>
    <p:sldId id="692" r:id="rId132"/>
    <p:sldId id="693" r:id="rId133"/>
    <p:sldId id="503" r:id="rId134"/>
    <p:sldId id="504" r:id="rId135"/>
    <p:sldId id="506" r:id="rId136"/>
    <p:sldId id="338" r:id="rId137"/>
    <p:sldId id="427" r:id="rId138"/>
    <p:sldId id="428" r:id="rId139"/>
    <p:sldId id="342" r:id="rId140"/>
    <p:sldId id="429" r:id="rId141"/>
    <p:sldId id="344" r:id="rId142"/>
    <p:sldId id="694" r:id="rId143"/>
    <p:sldId id="323" r:id="rId144"/>
    <p:sldId id="524" r:id="rId145"/>
    <p:sldId id="525" r:id="rId146"/>
    <p:sldId id="526" r:id="rId147"/>
    <p:sldId id="527" r:id="rId148"/>
    <p:sldId id="492" r:id="rId149"/>
    <p:sldId id="350" r:id="rId150"/>
    <p:sldId id="434" r:id="rId151"/>
    <p:sldId id="529" r:id="rId152"/>
    <p:sldId id="359" r:id="rId153"/>
    <p:sldId id="608" r:id="rId154"/>
    <p:sldId id="352" r:id="rId155"/>
    <p:sldId id="511" r:id="rId156"/>
    <p:sldId id="353" r:id="rId157"/>
    <p:sldId id="510" r:id="rId158"/>
    <p:sldId id="613" r:id="rId159"/>
    <p:sldId id="354" r:id="rId160"/>
    <p:sldId id="614" r:id="rId161"/>
    <p:sldId id="356" r:id="rId162"/>
    <p:sldId id="523" r:id="rId163"/>
    <p:sldId id="288" r:id="rId164"/>
    <p:sldId id="517" r:id="rId165"/>
    <p:sldId id="519" r:id="rId166"/>
    <p:sldId id="520" r:id="rId167"/>
    <p:sldId id="521" r:id="rId168"/>
    <p:sldId id="522" r:id="rId169"/>
    <p:sldId id="289" r:id="rId170"/>
    <p:sldId id="644" r:id="rId171"/>
    <p:sldId id="437" r:id="rId172"/>
    <p:sldId id="514" r:id="rId173"/>
    <p:sldId id="294" r:id="rId174"/>
    <p:sldId id="646" r:id="rId175"/>
    <p:sldId id="450" r:id="rId176"/>
    <p:sldId id="295" r:id="rId177"/>
    <p:sldId id="296" r:id="rId178"/>
    <p:sldId id="297" r:id="rId179"/>
    <p:sldId id="314" r:id="rId180"/>
    <p:sldId id="298" r:id="rId181"/>
    <p:sldId id="266" r:id="rId182"/>
    <p:sldId id="267" r:id="rId183"/>
    <p:sldId id="268" r:id="rId184"/>
    <p:sldId id="315" r:id="rId185"/>
    <p:sldId id="512" r:id="rId186"/>
    <p:sldId id="513" r:id="rId187"/>
    <p:sldId id="407" r:id="rId188"/>
    <p:sldId id="469" r:id="rId189"/>
    <p:sldId id="451" r:id="rId190"/>
    <p:sldId id="470" r:id="rId191"/>
    <p:sldId id="270" r:id="rId192"/>
    <p:sldId id="299" r:id="rId193"/>
    <p:sldId id="418" r:id="rId194"/>
    <p:sldId id="461" r:id="rId195"/>
    <p:sldId id="300" r:id="rId196"/>
    <p:sldId id="413" r:id="rId197"/>
    <p:sldId id="301" r:id="rId198"/>
    <p:sldId id="462" r:id="rId199"/>
    <p:sldId id="302" r:id="rId200"/>
    <p:sldId id="452" r:id="rId201"/>
    <p:sldId id="410" r:id="rId202"/>
    <p:sldId id="590" r:id="rId203"/>
    <p:sldId id="453" r:id="rId204"/>
    <p:sldId id="463" r:id="rId205"/>
    <p:sldId id="464" r:id="rId206"/>
    <p:sldId id="471" r:id="rId207"/>
    <p:sldId id="417" r:id="rId208"/>
    <p:sldId id="416" r:id="rId209"/>
    <p:sldId id="408" r:id="rId210"/>
    <p:sldId id="478" r:id="rId211"/>
    <p:sldId id="479" r:id="rId212"/>
    <p:sldId id="484" r:id="rId213"/>
    <p:sldId id="304" r:id="rId214"/>
    <p:sldId id="277" r:id="rId215"/>
    <p:sldId id="531" r:id="rId216"/>
    <p:sldId id="480" r:id="rId217"/>
    <p:sldId id="481" r:id="rId218"/>
    <p:sldId id="695" r:id="rId219"/>
    <p:sldId id="317" r:id="rId220"/>
    <p:sldId id="631" r:id="rId221"/>
    <p:sldId id="634" r:id="rId222"/>
    <p:sldId id="635" r:id="rId223"/>
    <p:sldId id="636" r:id="rId224"/>
    <p:sldId id="637" r:id="rId225"/>
    <p:sldId id="638" r:id="rId226"/>
    <p:sldId id="654" r:id="rId227"/>
    <p:sldId id="639" r:id="rId228"/>
    <p:sldId id="640" r:id="rId229"/>
    <p:sldId id="642" r:id="rId230"/>
    <p:sldId id="643" r:id="rId231"/>
    <p:sldId id="645" r:id="rId232"/>
    <p:sldId id="655" r:id="rId233"/>
    <p:sldId id="648" r:id="rId234"/>
    <p:sldId id="649" r:id="rId235"/>
    <p:sldId id="650" r:id="rId236"/>
    <p:sldId id="659" r:id="rId237"/>
    <p:sldId id="653" r:id="rId238"/>
    <p:sldId id="658" r:id="rId239"/>
    <p:sldId id="657" r:id="rId240"/>
    <p:sldId id="656" r:id="rId241"/>
    <p:sldId id="651" r:id="rId242"/>
    <p:sldId id="652" r:id="rId243"/>
    <p:sldId id="660" r:id="rId244"/>
    <p:sldId id="415" r:id="rId245"/>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tableStyles" Target="tableStyle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03303-930F-417A-B434-7D1F1620DE2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2E0A8CA6-CB27-49A9-8AED-4E95AC4FFFA0}">
      <dgm:prSet phldrT="[Text]"/>
      <dgm:spPr/>
      <dgm:t>
        <a:bodyPr/>
        <a:lstStyle/>
        <a:p>
          <a:r>
            <a:rPr lang="fa-IR" dirty="0" smtClean="0">
              <a:cs typeface="2  Titr" pitchFamily="2" charset="-78"/>
            </a:rPr>
            <a:t>روش ها</a:t>
          </a:r>
          <a:endParaRPr lang="en-US" dirty="0">
            <a:cs typeface="2  Titr" pitchFamily="2" charset="-78"/>
          </a:endParaRPr>
        </a:p>
      </dgm:t>
    </dgm:pt>
    <dgm:pt modelId="{03E6FB85-C31D-4306-814A-8BE5CD945820}" type="parTrans" cxnId="{BEE5F8E6-2817-4C2F-A3B1-08CED9A02496}">
      <dgm:prSet/>
      <dgm:spPr/>
      <dgm:t>
        <a:bodyPr/>
        <a:lstStyle/>
        <a:p>
          <a:endParaRPr lang="en-US"/>
        </a:p>
      </dgm:t>
    </dgm:pt>
    <dgm:pt modelId="{674FECD0-117B-4E4E-84F5-D3480FF425FC}" type="sibTrans" cxnId="{BEE5F8E6-2817-4C2F-A3B1-08CED9A02496}">
      <dgm:prSet/>
      <dgm:spPr/>
      <dgm:t>
        <a:bodyPr/>
        <a:lstStyle/>
        <a:p>
          <a:endParaRPr lang="en-US"/>
        </a:p>
      </dgm:t>
    </dgm:pt>
    <dgm:pt modelId="{1317B5AB-F925-4282-A761-DAA7E6EC3CE3}">
      <dgm:prSet phldrT="[Text]" custT="1"/>
      <dgm:spPr/>
      <dgm:t>
        <a:bodyPr/>
        <a:lstStyle/>
        <a:p>
          <a:r>
            <a:rPr lang="fa-IR" sz="2800" dirty="0" smtClean="0">
              <a:solidFill>
                <a:srgbClr val="7030A0"/>
              </a:solidFill>
              <a:cs typeface="2  Titr" pitchFamily="2" charset="-78"/>
            </a:rPr>
            <a:t>ارزشیابی</a:t>
          </a:r>
          <a:endParaRPr lang="en-US" sz="2800" dirty="0">
            <a:solidFill>
              <a:srgbClr val="7030A0"/>
            </a:solidFill>
            <a:cs typeface="2  Titr" pitchFamily="2" charset="-78"/>
          </a:endParaRPr>
        </a:p>
      </dgm:t>
    </dgm:pt>
    <dgm:pt modelId="{5D5290E2-F335-4E30-A6A8-B4013CA1D844}" type="parTrans" cxnId="{3CD1DAEC-4007-4E55-967D-FE3B8D67E46D}">
      <dgm:prSet/>
      <dgm:spPr/>
      <dgm:t>
        <a:bodyPr/>
        <a:lstStyle/>
        <a:p>
          <a:endParaRPr lang="en-US"/>
        </a:p>
      </dgm:t>
    </dgm:pt>
    <dgm:pt modelId="{EBBC1CA9-BF13-4785-9598-6226DCEC7B73}" type="sibTrans" cxnId="{3CD1DAEC-4007-4E55-967D-FE3B8D67E46D}">
      <dgm:prSet/>
      <dgm:spPr/>
      <dgm:t>
        <a:bodyPr/>
        <a:lstStyle/>
        <a:p>
          <a:endParaRPr lang="en-US"/>
        </a:p>
      </dgm:t>
    </dgm:pt>
    <dgm:pt modelId="{99A8C452-E3CB-44AC-94DE-3215A7D390A2}">
      <dgm:prSet phldrT="[Text]"/>
      <dgm:spPr/>
      <dgm:t>
        <a:bodyPr/>
        <a:lstStyle/>
        <a:p>
          <a:r>
            <a:rPr lang="fa-IR" dirty="0" smtClean="0">
              <a:solidFill>
                <a:srgbClr val="002060"/>
              </a:solidFill>
              <a:cs typeface="2  Titr" pitchFamily="2" charset="-78"/>
            </a:rPr>
            <a:t>هدف ها</a:t>
          </a:r>
          <a:endParaRPr lang="en-US" dirty="0">
            <a:solidFill>
              <a:srgbClr val="002060"/>
            </a:solidFill>
            <a:cs typeface="2  Titr" pitchFamily="2" charset="-78"/>
          </a:endParaRPr>
        </a:p>
      </dgm:t>
    </dgm:pt>
    <dgm:pt modelId="{695DE614-71AE-4947-B8A1-5316D455E726}" type="parTrans" cxnId="{02446D5E-3A90-44E3-98B1-9B81D74F101B}">
      <dgm:prSet/>
      <dgm:spPr/>
      <dgm:t>
        <a:bodyPr/>
        <a:lstStyle/>
        <a:p>
          <a:endParaRPr lang="en-US"/>
        </a:p>
      </dgm:t>
    </dgm:pt>
    <dgm:pt modelId="{3760E394-DB29-4C6F-9908-57F611977B17}" type="sibTrans" cxnId="{02446D5E-3A90-44E3-98B1-9B81D74F101B}">
      <dgm:prSet/>
      <dgm:spPr/>
      <dgm:t>
        <a:bodyPr/>
        <a:lstStyle/>
        <a:p>
          <a:endParaRPr lang="en-US"/>
        </a:p>
      </dgm:t>
    </dgm:pt>
    <dgm:pt modelId="{8F0A369C-B913-478C-8D58-347DE1478F20}">
      <dgm:prSet phldrT="[Text]" custT="1"/>
      <dgm:spPr/>
      <dgm:t>
        <a:bodyPr/>
        <a:lstStyle/>
        <a:p>
          <a:pPr algn="r"/>
          <a:r>
            <a:rPr lang="fa-IR" sz="2400" b="1" dirty="0" smtClean="0">
              <a:solidFill>
                <a:srgbClr val="FF0000"/>
              </a:solidFill>
              <a:effectLst>
                <a:outerShdw blurRad="38100" dist="38100" dir="2700000" algn="tl">
                  <a:srgbClr val="000000">
                    <a:alpha val="43137"/>
                  </a:srgbClr>
                </a:outerShdw>
              </a:effectLst>
              <a:cs typeface="2  Titr" pitchFamily="2" charset="-78"/>
            </a:rPr>
            <a:t>یادگیرندگان</a:t>
          </a:r>
          <a:endParaRPr lang="en-US" sz="2400" b="1" dirty="0">
            <a:solidFill>
              <a:srgbClr val="FF0000"/>
            </a:solidFill>
            <a:effectLst>
              <a:outerShdw blurRad="38100" dist="38100" dir="2700000" algn="tl">
                <a:srgbClr val="000000">
                  <a:alpha val="43137"/>
                </a:srgbClr>
              </a:outerShdw>
            </a:effectLst>
            <a:cs typeface="2  Titr" pitchFamily="2" charset="-78"/>
          </a:endParaRPr>
        </a:p>
      </dgm:t>
    </dgm:pt>
    <dgm:pt modelId="{D839FFF1-D555-4178-94CE-52659E834666}" type="parTrans" cxnId="{595BA3BC-1028-491B-9F24-0D19024E67F3}">
      <dgm:prSet/>
      <dgm:spPr/>
      <dgm:t>
        <a:bodyPr/>
        <a:lstStyle/>
        <a:p>
          <a:endParaRPr lang="en-US"/>
        </a:p>
      </dgm:t>
    </dgm:pt>
    <dgm:pt modelId="{76A35260-E15F-4529-8CFA-4BFB17EAE875}" type="sibTrans" cxnId="{595BA3BC-1028-491B-9F24-0D19024E67F3}">
      <dgm:prSet/>
      <dgm:spPr/>
      <dgm:t>
        <a:bodyPr/>
        <a:lstStyle/>
        <a:p>
          <a:endParaRPr lang="en-US"/>
        </a:p>
      </dgm:t>
    </dgm:pt>
    <dgm:pt modelId="{F38634E7-1410-4D47-A0F9-D58BCE7B253B}" type="pres">
      <dgm:prSet presAssocID="{E3B03303-930F-417A-B434-7D1F1620DE22}" presName="compositeShape" presStyleCnt="0">
        <dgm:presLayoutVars>
          <dgm:chMax val="7"/>
          <dgm:dir/>
          <dgm:resizeHandles val="exact"/>
        </dgm:presLayoutVars>
      </dgm:prSet>
      <dgm:spPr/>
      <dgm:t>
        <a:bodyPr/>
        <a:lstStyle/>
        <a:p>
          <a:endParaRPr lang="en-US"/>
        </a:p>
      </dgm:t>
    </dgm:pt>
    <dgm:pt modelId="{B89A52FA-31A0-40C5-BC83-B35DA831E127}" type="pres">
      <dgm:prSet presAssocID="{2E0A8CA6-CB27-49A9-8AED-4E95AC4FFFA0}" presName="circ1" presStyleLbl="vennNode1" presStyleIdx="0" presStyleCnt="4" custScaleX="101990" custScaleY="98077"/>
      <dgm:spPr/>
      <dgm:t>
        <a:bodyPr/>
        <a:lstStyle/>
        <a:p>
          <a:endParaRPr lang="en-US"/>
        </a:p>
      </dgm:t>
    </dgm:pt>
    <dgm:pt modelId="{E470D71F-ECCB-4FFD-8D00-60185AEFAA3A}" type="pres">
      <dgm:prSet presAssocID="{2E0A8CA6-CB27-49A9-8AED-4E95AC4FFFA0}" presName="circ1Tx" presStyleLbl="revTx" presStyleIdx="0" presStyleCnt="0">
        <dgm:presLayoutVars>
          <dgm:chMax val="0"/>
          <dgm:chPref val="0"/>
          <dgm:bulletEnabled val="1"/>
        </dgm:presLayoutVars>
      </dgm:prSet>
      <dgm:spPr/>
      <dgm:t>
        <a:bodyPr/>
        <a:lstStyle/>
        <a:p>
          <a:endParaRPr lang="en-US"/>
        </a:p>
      </dgm:t>
    </dgm:pt>
    <dgm:pt modelId="{48C2CC03-2041-4888-8892-68154C44E6EA}" type="pres">
      <dgm:prSet presAssocID="{1317B5AB-F925-4282-A761-DAA7E6EC3CE3}" presName="circ2" presStyleLbl="vennNode1" presStyleIdx="1" presStyleCnt="4" custScaleX="127252"/>
      <dgm:spPr/>
      <dgm:t>
        <a:bodyPr/>
        <a:lstStyle/>
        <a:p>
          <a:endParaRPr lang="en-US"/>
        </a:p>
      </dgm:t>
    </dgm:pt>
    <dgm:pt modelId="{3F7E4C58-DB81-4DA5-B341-F00BB3A483A6}" type="pres">
      <dgm:prSet presAssocID="{1317B5AB-F925-4282-A761-DAA7E6EC3CE3}" presName="circ2Tx" presStyleLbl="revTx" presStyleIdx="0" presStyleCnt="0">
        <dgm:presLayoutVars>
          <dgm:chMax val="0"/>
          <dgm:chPref val="0"/>
          <dgm:bulletEnabled val="1"/>
        </dgm:presLayoutVars>
      </dgm:prSet>
      <dgm:spPr/>
      <dgm:t>
        <a:bodyPr/>
        <a:lstStyle/>
        <a:p>
          <a:endParaRPr lang="en-US"/>
        </a:p>
      </dgm:t>
    </dgm:pt>
    <dgm:pt modelId="{A05728AF-4CAE-4761-B103-8CBBD55078F6}" type="pres">
      <dgm:prSet presAssocID="{99A8C452-E3CB-44AC-94DE-3215A7D390A2}" presName="circ3" presStyleLbl="vennNode1" presStyleIdx="2" presStyleCnt="4"/>
      <dgm:spPr/>
      <dgm:t>
        <a:bodyPr/>
        <a:lstStyle/>
        <a:p>
          <a:endParaRPr lang="en-US"/>
        </a:p>
      </dgm:t>
    </dgm:pt>
    <dgm:pt modelId="{2D39E289-BFA5-4945-B82A-507FD3C2BB37}" type="pres">
      <dgm:prSet presAssocID="{99A8C452-E3CB-44AC-94DE-3215A7D390A2}" presName="circ3Tx" presStyleLbl="revTx" presStyleIdx="0" presStyleCnt="0">
        <dgm:presLayoutVars>
          <dgm:chMax val="0"/>
          <dgm:chPref val="0"/>
          <dgm:bulletEnabled val="1"/>
        </dgm:presLayoutVars>
      </dgm:prSet>
      <dgm:spPr/>
      <dgm:t>
        <a:bodyPr/>
        <a:lstStyle/>
        <a:p>
          <a:endParaRPr lang="en-US"/>
        </a:p>
      </dgm:t>
    </dgm:pt>
    <dgm:pt modelId="{05235176-8EA0-4CDC-B5FC-D29C077E0413}" type="pres">
      <dgm:prSet presAssocID="{8F0A369C-B913-478C-8D58-347DE1478F20}" presName="circ4" presStyleLbl="vennNode1" presStyleIdx="3" presStyleCnt="4" custScaleX="120572"/>
      <dgm:spPr/>
      <dgm:t>
        <a:bodyPr/>
        <a:lstStyle/>
        <a:p>
          <a:endParaRPr lang="en-US"/>
        </a:p>
      </dgm:t>
    </dgm:pt>
    <dgm:pt modelId="{AE73E88D-6FA0-46BF-9B0D-F5408475BE20}" type="pres">
      <dgm:prSet presAssocID="{8F0A369C-B913-478C-8D58-347DE1478F20}" presName="circ4Tx" presStyleLbl="revTx" presStyleIdx="0" presStyleCnt="0">
        <dgm:presLayoutVars>
          <dgm:chMax val="0"/>
          <dgm:chPref val="0"/>
          <dgm:bulletEnabled val="1"/>
        </dgm:presLayoutVars>
      </dgm:prSet>
      <dgm:spPr/>
      <dgm:t>
        <a:bodyPr/>
        <a:lstStyle/>
        <a:p>
          <a:endParaRPr lang="en-US"/>
        </a:p>
      </dgm:t>
    </dgm:pt>
  </dgm:ptLst>
  <dgm:cxnLst>
    <dgm:cxn modelId="{BEE5F8E6-2817-4C2F-A3B1-08CED9A02496}" srcId="{E3B03303-930F-417A-B434-7D1F1620DE22}" destId="{2E0A8CA6-CB27-49A9-8AED-4E95AC4FFFA0}" srcOrd="0" destOrd="0" parTransId="{03E6FB85-C31D-4306-814A-8BE5CD945820}" sibTransId="{674FECD0-117B-4E4E-84F5-D3480FF425FC}"/>
    <dgm:cxn modelId="{C3808E3A-49DC-4145-BAC1-F2A7D3C2F118}" type="presOf" srcId="{E3B03303-930F-417A-B434-7D1F1620DE22}" destId="{F38634E7-1410-4D47-A0F9-D58BCE7B253B}" srcOrd="0" destOrd="0" presId="urn:microsoft.com/office/officeart/2005/8/layout/venn1"/>
    <dgm:cxn modelId="{95218EB3-2400-4BD9-9900-D96155E0352A}" type="presOf" srcId="{99A8C452-E3CB-44AC-94DE-3215A7D390A2}" destId="{2D39E289-BFA5-4945-B82A-507FD3C2BB37}" srcOrd="1" destOrd="0" presId="urn:microsoft.com/office/officeart/2005/8/layout/venn1"/>
    <dgm:cxn modelId="{C1587A90-547E-4F0F-BD62-3031E7D4E55D}" type="presOf" srcId="{2E0A8CA6-CB27-49A9-8AED-4E95AC4FFFA0}" destId="{E470D71F-ECCB-4FFD-8D00-60185AEFAA3A}" srcOrd="1" destOrd="0" presId="urn:microsoft.com/office/officeart/2005/8/layout/venn1"/>
    <dgm:cxn modelId="{02446D5E-3A90-44E3-98B1-9B81D74F101B}" srcId="{E3B03303-930F-417A-B434-7D1F1620DE22}" destId="{99A8C452-E3CB-44AC-94DE-3215A7D390A2}" srcOrd="2" destOrd="0" parTransId="{695DE614-71AE-4947-B8A1-5316D455E726}" sibTransId="{3760E394-DB29-4C6F-9908-57F611977B17}"/>
    <dgm:cxn modelId="{E77740A6-CD38-44FF-BECB-812563025DF3}" type="presOf" srcId="{99A8C452-E3CB-44AC-94DE-3215A7D390A2}" destId="{A05728AF-4CAE-4761-B103-8CBBD55078F6}" srcOrd="0" destOrd="0" presId="urn:microsoft.com/office/officeart/2005/8/layout/venn1"/>
    <dgm:cxn modelId="{9F802E69-4843-4532-8B17-B8F9F7498CE3}" type="presOf" srcId="{2E0A8CA6-CB27-49A9-8AED-4E95AC4FFFA0}" destId="{B89A52FA-31A0-40C5-BC83-B35DA831E127}" srcOrd="0" destOrd="0" presId="urn:microsoft.com/office/officeart/2005/8/layout/venn1"/>
    <dgm:cxn modelId="{702E2AC5-32C0-4157-82F0-7E06FA0DF70D}" type="presOf" srcId="{8F0A369C-B913-478C-8D58-347DE1478F20}" destId="{05235176-8EA0-4CDC-B5FC-D29C077E0413}" srcOrd="0" destOrd="0" presId="urn:microsoft.com/office/officeart/2005/8/layout/venn1"/>
    <dgm:cxn modelId="{595BA3BC-1028-491B-9F24-0D19024E67F3}" srcId="{E3B03303-930F-417A-B434-7D1F1620DE22}" destId="{8F0A369C-B913-478C-8D58-347DE1478F20}" srcOrd="3" destOrd="0" parTransId="{D839FFF1-D555-4178-94CE-52659E834666}" sibTransId="{76A35260-E15F-4529-8CFA-4BFB17EAE875}"/>
    <dgm:cxn modelId="{C9B6225C-10E5-417A-ADBA-FE12C996094A}" type="presOf" srcId="{8F0A369C-B913-478C-8D58-347DE1478F20}" destId="{AE73E88D-6FA0-46BF-9B0D-F5408475BE20}" srcOrd="1" destOrd="0" presId="urn:microsoft.com/office/officeart/2005/8/layout/venn1"/>
    <dgm:cxn modelId="{2688967D-DD62-4A2A-925A-86321A37FD8A}" type="presOf" srcId="{1317B5AB-F925-4282-A761-DAA7E6EC3CE3}" destId="{3F7E4C58-DB81-4DA5-B341-F00BB3A483A6}" srcOrd="1" destOrd="0" presId="urn:microsoft.com/office/officeart/2005/8/layout/venn1"/>
    <dgm:cxn modelId="{3CD1DAEC-4007-4E55-967D-FE3B8D67E46D}" srcId="{E3B03303-930F-417A-B434-7D1F1620DE22}" destId="{1317B5AB-F925-4282-A761-DAA7E6EC3CE3}" srcOrd="1" destOrd="0" parTransId="{5D5290E2-F335-4E30-A6A8-B4013CA1D844}" sibTransId="{EBBC1CA9-BF13-4785-9598-6226DCEC7B73}"/>
    <dgm:cxn modelId="{46BC7E9C-4C9F-4443-8095-D854EEF7D7B9}" type="presOf" srcId="{1317B5AB-F925-4282-A761-DAA7E6EC3CE3}" destId="{48C2CC03-2041-4888-8892-68154C44E6EA}" srcOrd="0" destOrd="0" presId="urn:microsoft.com/office/officeart/2005/8/layout/venn1"/>
    <dgm:cxn modelId="{AAF25EA1-EFF2-4337-BF5C-4CB99E92E021}" type="presParOf" srcId="{F38634E7-1410-4D47-A0F9-D58BCE7B253B}" destId="{B89A52FA-31A0-40C5-BC83-B35DA831E127}" srcOrd="0" destOrd="0" presId="urn:microsoft.com/office/officeart/2005/8/layout/venn1"/>
    <dgm:cxn modelId="{0C8BDB80-DF32-40A6-BE95-9FF9C66D4D38}" type="presParOf" srcId="{F38634E7-1410-4D47-A0F9-D58BCE7B253B}" destId="{E470D71F-ECCB-4FFD-8D00-60185AEFAA3A}" srcOrd="1" destOrd="0" presId="urn:microsoft.com/office/officeart/2005/8/layout/venn1"/>
    <dgm:cxn modelId="{63E295F0-21B3-45F2-82EF-137FEF30BE14}" type="presParOf" srcId="{F38634E7-1410-4D47-A0F9-D58BCE7B253B}" destId="{48C2CC03-2041-4888-8892-68154C44E6EA}" srcOrd="2" destOrd="0" presId="urn:microsoft.com/office/officeart/2005/8/layout/venn1"/>
    <dgm:cxn modelId="{309BDF94-12DB-42C9-B3A7-EBF6065E9871}" type="presParOf" srcId="{F38634E7-1410-4D47-A0F9-D58BCE7B253B}" destId="{3F7E4C58-DB81-4DA5-B341-F00BB3A483A6}" srcOrd="3" destOrd="0" presId="urn:microsoft.com/office/officeart/2005/8/layout/venn1"/>
    <dgm:cxn modelId="{DD3FCB06-0924-4CF4-A8BF-38AEFE881705}" type="presParOf" srcId="{F38634E7-1410-4D47-A0F9-D58BCE7B253B}" destId="{A05728AF-4CAE-4761-B103-8CBBD55078F6}" srcOrd="4" destOrd="0" presId="urn:microsoft.com/office/officeart/2005/8/layout/venn1"/>
    <dgm:cxn modelId="{54E9936D-88AF-4BC8-9DA8-C6743DBDFAE2}" type="presParOf" srcId="{F38634E7-1410-4D47-A0F9-D58BCE7B253B}" destId="{2D39E289-BFA5-4945-B82A-507FD3C2BB37}" srcOrd="5" destOrd="0" presId="urn:microsoft.com/office/officeart/2005/8/layout/venn1"/>
    <dgm:cxn modelId="{C39000B7-3815-4F71-BC7B-C5FBEFDB2F16}" type="presParOf" srcId="{F38634E7-1410-4D47-A0F9-D58BCE7B253B}" destId="{05235176-8EA0-4CDC-B5FC-D29C077E0413}" srcOrd="6" destOrd="0" presId="urn:microsoft.com/office/officeart/2005/8/layout/venn1"/>
    <dgm:cxn modelId="{C4C00714-5225-42B0-B967-6022C8C1447B}" type="presParOf" srcId="{F38634E7-1410-4D47-A0F9-D58BCE7B253B}" destId="{AE73E88D-6FA0-46BF-9B0D-F5408475BE20}" srcOrd="7"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1D83DECF-D7B5-40A7-9A30-54E552ED4116}" type="datetimeFigureOut">
              <a:rPr lang="fa-IR"/>
              <a:pPr>
                <a:defRPr/>
              </a:pPr>
              <a:t>1437/02/07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9A1A794D-6323-4164-A591-57826DD563F8}" type="slidenum">
              <a:rPr lang="fa-IR"/>
              <a:pPr>
                <a:defRPr/>
              </a:pPr>
              <a:t>‹#›</a:t>
            </a:fld>
            <a:endParaRPr lang="fa-I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fa-IR"/>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fa-IR"/>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fa-IR"/>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fa-IR"/>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fa-I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C558E196-7E3A-413D-B65C-EBEBF55910E9}" type="datetimeFigureOut">
              <a:rPr lang="fa-IR"/>
              <a:pPr>
                <a:defRPr/>
              </a:pPr>
              <a:t>1437/02/07</a:t>
            </a:fld>
            <a:endParaRPr lang="fa-IR"/>
          </a:p>
        </p:txBody>
      </p:sp>
      <p:sp>
        <p:nvSpPr>
          <p:cNvPr id="12" name="Footer Placeholder 4"/>
          <p:cNvSpPr>
            <a:spLocks noGrp="1"/>
          </p:cNvSpPr>
          <p:nvPr>
            <p:ph type="ftr" sz="quarter" idx="11"/>
          </p:nvPr>
        </p:nvSpPr>
        <p:spPr/>
        <p:txBody>
          <a:bodyPr/>
          <a:lstStyle>
            <a:lvl1pPr>
              <a:defRPr/>
            </a:lvl1pPr>
          </a:lstStyle>
          <a:p>
            <a:pPr>
              <a:defRPr/>
            </a:pPr>
            <a:endParaRPr lang="fa-IR"/>
          </a:p>
        </p:txBody>
      </p:sp>
      <p:sp>
        <p:nvSpPr>
          <p:cNvPr id="13" name="Slide Number Placeholder 5"/>
          <p:cNvSpPr>
            <a:spLocks noGrp="1"/>
          </p:cNvSpPr>
          <p:nvPr>
            <p:ph type="sldNum" sz="quarter" idx="12"/>
          </p:nvPr>
        </p:nvSpPr>
        <p:spPr/>
        <p:txBody>
          <a:bodyPr/>
          <a:lstStyle>
            <a:lvl1pPr>
              <a:defRPr/>
            </a:lvl1pPr>
          </a:lstStyle>
          <a:p>
            <a:pPr>
              <a:defRPr/>
            </a:pPr>
            <a:fld id="{AF88FB01-920F-4118-B1DC-E0C30228146D}"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6E5B80-C65B-4ED2-BCF3-99714BD9E3D4}" type="datetimeFigureOut">
              <a:rPr lang="fa-IR"/>
              <a:pPr>
                <a:defRPr/>
              </a:pPr>
              <a:t>1437/02/07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033D68F-1B6D-4E45-B21F-D0210FE48555}"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fa-IR"/>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fa-IR"/>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fa-IR"/>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fa-IR"/>
            </a:p>
          </p:txBody>
        </p:sp>
        <p:sp useBgFill="1">
          <p:nvSpPr>
            <p:cNvPr id="10"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fa-I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9D02976E-4E76-4268-BAE2-0197FE1F1D90}" type="datetimeFigureOut">
              <a:rPr lang="fa-IR"/>
              <a:pPr>
                <a:defRPr/>
              </a:pPr>
              <a:t>1437/02/07</a:t>
            </a:fld>
            <a:endParaRPr lang="fa-IR"/>
          </a:p>
        </p:txBody>
      </p:sp>
      <p:sp>
        <p:nvSpPr>
          <p:cNvPr id="12" name="Footer Placeholder 4"/>
          <p:cNvSpPr>
            <a:spLocks noGrp="1"/>
          </p:cNvSpPr>
          <p:nvPr>
            <p:ph type="ftr" sz="quarter" idx="11"/>
          </p:nvPr>
        </p:nvSpPr>
        <p:spPr/>
        <p:txBody>
          <a:bodyPr/>
          <a:lstStyle>
            <a:lvl1pPr>
              <a:defRPr/>
            </a:lvl1pPr>
          </a:lstStyle>
          <a:p>
            <a:pPr>
              <a:defRPr/>
            </a:pPr>
            <a:endParaRPr lang="fa-IR"/>
          </a:p>
        </p:txBody>
      </p:sp>
      <p:sp>
        <p:nvSpPr>
          <p:cNvPr id="13" name="Slide Number Placeholder 5"/>
          <p:cNvSpPr>
            <a:spLocks noGrp="1"/>
          </p:cNvSpPr>
          <p:nvPr>
            <p:ph type="sldNum" sz="quarter" idx="12"/>
          </p:nvPr>
        </p:nvSpPr>
        <p:spPr/>
        <p:txBody>
          <a:bodyPr/>
          <a:lstStyle>
            <a:lvl1pPr>
              <a:defRPr/>
            </a:lvl1pPr>
          </a:lstStyle>
          <a:p>
            <a:pPr>
              <a:defRPr/>
            </a:pPr>
            <a:fld id="{C265CAB7-779F-4B76-89BA-0E6DBD1E9510}" type="slidenum">
              <a:rPr lang="fa-IR"/>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F37B7870-B797-4F50-86D6-5843EF01379F}" type="datetimeFigureOut">
              <a:rPr lang="fa-IR"/>
              <a:pPr>
                <a:defRPr/>
              </a:pPr>
              <a:t>1437/02/07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DEE64E9-3B36-42AF-942B-1B36FE133308}"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fa-IR"/>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fa-IR"/>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fa-IR"/>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fa-IR"/>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fa-I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FA5F6ABD-0C49-4D47-A1F1-940A14685CF3}" type="datetimeFigureOut">
              <a:rPr lang="fa-IR"/>
              <a:pPr>
                <a:defRPr/>
              </a:pPr>
              <a:t>1437/02/07</a:t>
            </a:fld>
            <a:endParaRPr lang="fa-IR"/>
          </a:p>
        </p:txBody>
      </p:sp>
      <p:sp>
        <p:nvSpPr>
          <p:cNvPr id="11" name="Footer Placeholder 4"/>
          <p:cNvSpPr>
            <a:spLocks noGrp="1"/>
          </p:cNvSpPr>
          <p:nvPr>
            <p:ph type="ftr" sz="quarter" idx="11"/>
          </p:nvPr>
        </p:nvSpPr>
        <p:spPr/>
        <p:txBody>
          <a:bodyPr/>
          <a:lstStyle>
            <a:lvl1pPr>
              <a:defRPr/>
            </a:lvl1pPr>
          </a:lstStyle>
          <a:p>
            <a:pPr>
              <a:defRPr/>
            </a:pPr>
            <a:endParaRPr lang="fa-IR"/>
          </a:p>
        </p:txBody>
      </p:sp>
      <p:sp>
        <p:nvSpPr>
          <p:cNvPr id="12" name="Slide Number Placeholder 5"/>
          <p:cNvSpPr>
            <a:spLocks noGrp="1"/>
          </p:cNvSpPr>
          <p:nvPr>
            <p:ph type="sldNum" sz="quarter" idx="12"/>
          </p:nvPr>
        </p:nvSpPr>
        <p:spPr/>
        <p:txBody>
          <a:bodyPr/>
          <a:lstStyle>
            <a:lvl1pPr>
              <a:defRPr/>
            </a:lvl1pPr>
          </a:lstStyle>
          <a:p>
            <a:pPr>
              <a:defRPr/>
            </a:pPr>
            <a:fld id="{27F926EE-D653-4519-8826-A26D415628D5}"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0434200D-5A57-467C-B4D5-D0E2F654D677}" type="datetimeFigureOut">
              <a:rPr lang="fa-IR"/>
              <a:pPr>
                <a:defRPr/>
              </a:pPr>
              <a:t>1437/02/07</a:t>
            </a:fld>
            <a:endParaRPr lang="fa-IR"/>
          </a:p>
        </p:txBody>
      </p:sp>
      <p:sp>
        <p:nvSpPr>
          <p:cNvPr id="6" name="Footer Placeholder 4"/>
          <p:cNvSpPr>
            <a:spLocks noGrp="1"/>
          </p:cNvSpPr>
          <p:nvPr>
            <p:ph type="ftr" sz="quarter" idx="16"/>
          </p:nvPr>
        </p:nvSpPr>
        <p:spPr/>
        <p:txBody>
          <a:bodyPr/>
          <a:lstStyle>
            <a:lvl1pPr>
              <a:defRPr/>
            </a:lvl1pPr>
          </a:lstStyle>
          <a:p>
            <a:pPr>
              <a:defRPr/>
            </a:pPr>
            <a:endParaRPr lang="fa-IR"/>
          </a:p>
        </p:txBody>
      </p:sp>
      <p:sp>
        <p:nvSpPr>
          <p:cNvPr id="7" name="Slide Number Placeholder 5"/>
          <p:cNvSpPr>
            <a:spLocks noGrp="1"/>
          </p:cNvSpPr>
          <p:nvPr>
            <p:ph type="sldNum" sz="quarter" idx="17"/>
          </p:nvPr>
        </p:nvSpPr>
        <p:spPr/>
        <p:txBody>
          <a:bodyPr/>
          <a:lstStyle>
            <a:lvl1pPr>
              <a:defRPr/>
            </a:lvl1pPr>
          </a:lstStyle>
          <a:p>
            <a:pPr>
              <a:defRPr/>
            </a:pPr>
            <a:fld id="{CB1BEA3E-4ED0-41F1-8794-314D980F2726}"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53F69A7-2852-432B-A76F-57002BEDBF20}" type="datetimeFigureOut">
              <a:rPr lang="fa-IR"/>
              <a:pPr>
                <a:defRPr/>
              </a:pPr>
              <a:t>1437/02/07</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C6EF31E4-DBEB-4D49-9268-27A5D65DD591}"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B06D755-D99A-464B-B77A-F7BB5B8E4FD2}" type="datetimeFigureOut">
              <a:rPr lang="fa-IR"/>
              <a:pPr>
                <a:defRPr/>
              </a:pPr>
              <a:t>1437/02/07</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25EB8ADD-EDCD-4D6F-AA38-B9BA35C0422F}"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fa-IR"/>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fa-IR"/>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fa-IR"/>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fa-IR"/>
            </a:p>
          </p:txBody>
        </p:sp>
        <p:sp useBgFill="1">
          <p:nvSpPr>
            <p:cNvPr id="8" name="Freeform 25"/>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fa-IR"/>
            </a:p>
          </p:txBody>
        </p:sp>
      </p:grpSp>
      <p:sp>
        <p:nvSpPr>
          <p:cNvPr id="9" name="Date Placeholder 1"/>
          <p:cNvSpPr>
            <a:spLocks noGrp="1"/>
          </p:cNvSpPr>
          <p:nvPr>
            <p:ph type="dt" sz="half" idx="10"/>
          </p:nvPr>
        </p:nvSpPr>
        <p:spPr/>
        <p:txBody>
          <a:bodyPr/>
          <a:lstStyle>
            <a:lvl1pPr>
              <a:defRPr/>
            </a:lvl1pPr>
          </a:lstStyle>
          <a:p>
            <a:pPr>
              <a:defRPr/>
            </a:pPr>
            <a:fld id="{16C59C2B-8DE7-468D-BB5E-48C41CEB8660}" type="datetimeFigureOut">
              <a:rPr lang="fa-IR"/>
              <a:pPr>
                <a:defRPr/>
              </a:pPr>
              <a:t>1437/02/07</a:t>
            </a:fld>
            <a:endParaRPr lang="fa-IR"/>
          </a:p>
        </p:txBody>
      </p:sp>
      <p:sp>
        <p:nvSpPr>
          <p:cNvPr id="10" name="Footer Placeholder 2"/>
          <p:cNvSpPr>
            <a:spLocks noGrp="1"/>
          </p:cNvSpPr>
          <p:nvPr>
            <p:ph type="ftr" sz="quarter" idx="11"/>
          </p:nvPr>
        </p:nvSpPr>
        <p:spPr/>
        <p:txBody>
          <a:bodyPr/>
          <a:lstStyle>
            <a:lvl1pPr>
              <a:defRPr/>
            </a:lvl1pPr>
          </a:lstStyle>
          <a:p>
            <a:pPr>
              <a:defRPr/>
            </a:pPr>
            <a:endParaRPr lang="fa-IR"/>
          </a:p>
        </p:txBody>
      </p:sp>
      <p:sp>
        <p:nvSpPr>
          <p:cNvPr id="11" name="Slide Number Placeholder 3"/>
          <p:cNvSpPr>
            <a:spLocks noGrp="1"/>
          </p:cNvSpPr>
          <p:nvPr>
            <p:ph type="sldNum" sz="quarter" idx="12"/>
          </p:nvPr>
        </p:nvSpPr>
        <p:spPr/>
        <p:txBody>
          <a:bodyPr/>
          <a:lstStyle>
            <a:lvl1pPr>
              <a:defRPr/>
            </a:lvl1pPr>
          </a:lstStyle>
          <a:p>
            <a:pPr>
              <a:defRPr/>
            </a:pPr>
            <a:fld id="{10FBBE5E-1686-46F8-B5D9-224381A08555}"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fa-IR"/>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fa-IR"/>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fa-IR"/>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fa-IR"/>
            </a:p>
          </p:txBody>
        </p:sp>
        <p:sp useBgFill="1">
          <p:nvSpPr>
            <p:cNvPr id="11"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fa-I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C0A4055A-0921-45F7-9E4F-DD70E6C9A7FB}" type="datetimeFigureOut">
              <a:rPr lang="fa-IR"/>
              <a:pPr>
                <a:defRPr/>
              </a:pPr>
              <a:t>1437/02/07</a:t>
            </a:fld>
            <a:endParaRPr lang="fa-IR"/>
          </a:p>
        </p:txBody>
      </p:sp>
      <p:sp>
        <p:nvSpPr>
          <p:cNvPr id="13" name="Footer Placeholder 5"/>
          <p:cNvSpPr>
            <a:spLocks noGrp="1"/>
          </p:cNvSpPr>
          <p:nvPr>
            <p:ph type="ftr" sz="quarter" idx="11"/>
          </p:nvPr>
        </p:nvSpPr>
        <p:spPr/>
        <p:txBody>
          <a:bodyPr/>
          <a:lstStyle>
            <a:lvl1pPr>
              <a:defRPr/>
            </a:lvl1pPr>
          </a:lstStyle>
          <a:p>
            <a:pPr>
              <a:defRPr/>
            </a:pPr>
            <a:endParaRPr lang="fa-IR"/>
          </a:p>
        </p:txBody>
      </p:sp>
      <p:sp>
        <p:nvSpPr>
          <p:cNvPr id="14" name="Slide Number Placeholder 6"/>
          <p:cNvSpPr>
            <a:spLocks noGrp="1"/>
          </p:cNvSpPr>
          <p:nvPr>
            <p:ph type="sldNum" sz="quarter" idx="12"/>
          </p:nvPr>
        </p:nvSpPr>
        <p:spPr/>
        <p:txBody>
          <a:bodyPr/>
          <a:lstStyle>
            <a:lvl1pPr>
              <a:defRPr/>
            </a:lvl1pPr>
          </a:lstStyle>
          <a:p>
            <a:pPr>
              <a:defRPr/>
            </a:pPr>
            <a:fld id="{43917EF7-D5E1-408C-84A2-5BF184F93A1D}"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fa-IR"/>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fa-IR"/>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fa-IR"/>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fa-IR"/>
            </a:p>
          </p:txBody>
        </p:sp>
        <p:sp useBgFill="1">
          <p:nvSpPr>
            <p:cNvPr id="11" name="Freeform 2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fa-I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D70302AD-DEF0-4CF8-A14E-9406139CADDF}" type="datetimeFigureOut">
              <a:rPr lang="fa-IR"/>
              <a:pPr>
                <a:defRPr/>
              </a:pPr>
              <a:t>1437/02/07</a:t>
            </a:fld>
            <a:endParaRPr lang="fa-IR"/>
          </a:p>
        </p:txBody>
      </p:sp>
      <p:sp>
        <p:nvSpPr>
          <p:cNvPr id="13" name="Footer Placeholder 5"/>
          <p:cNvSpPr>
            <a:spLocks noGrp="1"/>
          </p:cNvSpPr>
          <p:nvPr>
            <p:ph type="ftr" sz="quarter" idx="11"/>
          </p:nvPr>
        </p:nvSpPr>
        <p:spPr/>
        <p:txBody>
          <a:bodyPr/>
          <a:lstStyle>
            <a:lvl1pPr>
              <a:defRPr/>
            </a:lvl1pPr>
          </a:lstStyle>
          <a:p>
            <a:pPr>
              <a:defRPr/>
            </a:pPr>
            <a:endParaRPr lang="fa-IR"/>
          </a:p>
        </p:txBody>
      </p:sp>
      <p:sp>
        <p:nvSpPr>
          <p:cNvPr id="14" name="Slide Number Placeholder 6"/>
          <p:cNvSpPr>
            <a:spLocks noGrp="1"/>
          </p:cNvSpPr>
          <p:nvPr>
            <p:ph type="sldNum" sz="quarter" idx="12"/>
          </p:nvPr>
        </p:nvSpPr>
        <p:spPr/>
        <p:txBody>
          <a:bodyPr/>
          <a:lstStyle>
            <a:lvl1pPr>
              <a:defRPr/>
            </a:lvl1pPr>
          </a:lstStyle>
          <a:p>
            <a:pPr>
              <a:defRPr/>
            </a:pPr>
            <a:fld id="{9BF58597-5DEB-4B10-A403-28E5C6CF3BF7}"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fa-IR"/>
            </a:p>
          </p:txBody>
        </p:sp>
        <p:sp>
          <p:nvSpPr>
            <p:cNvPr id="1034"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fa-IR"/>
            </a:p>
          </p:txBody>
        </p:sp>
        <p:sp>
          <p:nvSpPr>
            <p:cNvPr id="1035"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fa-IR"/>
            </a:p>
          </p:txBody>
        </p:sp>
        <p:sp>
          <p:nvSpPr>
            <p:cNvPr id="1036"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fa-IR"/>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fa-I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a:defRPr/>
            </a:pPr>
            <a:fld id="{B77BA28D-1198-4CCA-869F-10393567C762}" type="datetimeFigureOut">
              <a:rPr lang="fa-IR"/>
              <a:pPr>
                <a:defRPr/>
              </a:pPr>
              <a:t>1437/02/07</a:t>
            </a:fld>
            <a:endParaRPr lang="fa-IR"/>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fa-I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defRPr>
            </a:lvl1pPr>
          </a:lstStyle>
          <a:p>
            <a:pPr>
              <a:defRPr/>
            </a:pPr>
            <a:fld id="{24A55F07-455C-41FE-BADF-D2FAC0C9522F}" type="slidenum">
              <a:rPr lang="fa-IR"/>
              <a:pPr>
                <a:defRPr/>
              </a:pPr>
              <a:t>‹#›</a:t>
            </a:fld>
            <a:endParaRPr lang="fa-IR"/>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521" r:id="rId1"/>
    <p:sldLayoutId id="2147484516" r:id="rId2"/>
    <p:sldLayoutId id="2147484522" r:id="rId3"/>
    <p:sldLayoutId id="2147484517" r:id="rId4"/>
    <p:sldLayoutId id="2147484518" r:id="rId5"/>
    <p:sldLayoutId id="2147484519" r:id="rId6"/>
    <p:sldLayoutId id="2147484523" r:id="rId7"/>
    <p:sldLayoutId id="2147484524" r:id="rId8"/>
    <p:sldLayoutId id="2147484525" r:id="rId9"/>
    <p:sldLayoutId id="2147484520" r:id="rId10"/>
    <p:sldLayoutId id="2147484526" r:id="rId11"/>
  </p:sldLayoutIdLst>
  <p:txStyles>
    <p:titleStyle>
      <a:lvl1pPr algn="ctr" rtl="1" eaLnBrk="1" fontAlgn="base" hangingPunct="1">
        <a:spcBef>
          <a:spcPct val="0"/>
        </a:spcBef>
        <a:spcAft>
          <a:spcPct val="0"/>
        </a:spcAft>
        <a:defRPr sz="4400" kern="1200">
          <a:solidFill>
            <a:srgbClr val="FFFFFF"/>
          </a:solidFill>
          <a:latin typeface="+mj-lt"/>
          <a:ea typeface="+mj-ea"/>
          <a:cs typeface="+mj-cs"/>
        </a:defRPr>
      </a:lvl1pPr>
      <a:lvl2pPr algn="ctr" rtl="1" eaLnBrk="1" fontAlgn="base" hangingPunct="1">
        <a:spcBef>
          <a:spcPct val="0"/>
        </a:spcBef>
        <a:spcAft>
          <a:spcPct val="0"/>
        </a:spcAft>
        <a:defRPr sz="4400">
          <a:solidFill>
            <a:srgbClr val="FFFFFF"/>
          </a:solidFill>
          <a:latin typeface="Candara" pitchFamily="34" charset="0"/>
          <a:cs typeface="Arial" pitchFamily="34" charset="0"/>
        </a:defRPr>
      </a:lvl2pPr>
      <a:lvl3pPr algn="ctr" rtl="1" eaLnBrk="1" fontAlgn="base" hangingPunct="1">
        <a:spcBef>
          <a:spcPct val="0"/>
        </a:spcBef>
        <a:spcAft>
          <a:spcPct val="0"/>
        </a:spcAft>
        <a:defRPr sz="4400">
          <a:solidFill>
            <a:srgbClr val="FFFFFF"/>
          </a:solidFill>
          <a:latin typeface="Candara" pitchFamily="34" charset="0"/>
          <a:cs typeface="Arial" pitchFamily="34" charset="0"/>
        </a:defRPr>
      </a:lvl3pPr>
      <a:lvl4pPr algn="ctr" rtl="1" eaLnBrk="1" fontAlgn="base" hangingPunct="1">
        <a:spcBef>
          <a:spcPct val="0"/>
        </a:spcBef>
        <a:spcAft>
          <a:spcPct val="0"/>
        </a:spcAft>
        <a:defRPr sz="4400">
          <a:solidFill>
            <a:srgbClr val="FFFFFF"/>
          </a:solidFill>
          <a:latin typeface="Candara" pitchFamily="34" charset="0"/>
          <a:cs typeface="Arial" pitchFamily="34" charset="0"/>
        </a:defRPr>
      </a:lvl4pPr>
      <a:lvl5pPr algn="ctr" rtl="1" eaLnBrk="1" fontAlgn="base" hangingPunct="1">
        <a:spcBef>
          <a:spcPct val="0"/>
        </a:spcBef>
        <a:spcAft>
          <a:spcPct val="0"/>
        </a:spcAft>
        <a:defRPr sz="4400">
          <a:solidFill>
            <a:srgbClr val="FFFFFF"/>
          </a:solidFill>
          <a:latin typeface="Candara"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3050" indent="-273050" algn="r" rtl="1" eaLnBrk="1" fontAlgn="base" hangingPunct="1">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r" rtl="1" eaLnBrk="1" fontAlgn="base" hangingPunct="1">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rtl="1" eaLnBrk="1" fontAlgn="base" hangingPunct="1">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rtl="1" eaLnBrk="1" fontAlgn="base" hangingPunct="1">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r" rtl="1" eaLnBrk="1" fontAlgn="base" hangingPunct="1">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288" y="476250"/>
            <a:ext cx="8353425" cy="3381375"/>
          </a:xfrm>
          <a:solidFill>
            <a:schemeClr val="tx1">
              <a:lumMod val="85000"/>
            </a:schemeClr>
          </a:solidFill>
        </p:spPr>
        <p:txBody>
          <a:bodyPr rtlCol="1">
            <a:noAutofit/>
          </a:bodyPr>
          <a:lstStyle/>
          <a:p>
            <a:pPr eaLnBrk="1" fontAlgn="auto" hangingPunct="1">
              <a:spcAft>
                <a:spcPts val="0"/>
              </a:spcAft>
              <a:defRPr/>
            </a:pPr>
            <a:r>
              <a:rPr lang="fa-IR" sz="5400" dirty="0" smtClean="0">
                <a:solidFill>
                  <a:srgbClr val="FF0000"/>
                </a:solidFill>
                <a:cs typeface="2  Titr" pitchFamily="2" charset="-78"/>
              </a:rPr>
              <a:t>باسمه تعالي</a:t>
            </a:r>
            <a:r>
              <a:rPr lang="en-US" dirty="0" smtClean="0">
                <a:solidFill>
                  <a:srgbClr val="FF0000"/>
                </a:solidFill>
                <a:cs typeface="2  Titr" pitchFamily="2" charset="-78"/>
              </a:rPr>
              <a:t/>
            </a:r>
            <a:br>
              <a:rPr lang="en-US" dirty="0" smtClean="0">
                <a:solidFill>
                  <a:srgbClr val="FF0000"/>
                </a:solidFill>
                <a:cs typeface="2  Titr" pitchFamily="2" charset="-78"/>
              </a:rPr>
            </a:br>
            <a:r>
              <a:rPr lang="fa-IR" sz="3600" dirty="0" smtClean="0">
                <a:solidFill>
                  <a:srgbClr val="FF0000"/>
                </a:solidFill>
                <a:cs typeface="2  Titr" pitchFamily="2" charset="-78"/>
              </a:rPr>
              <a:t/>
            </a:r>
            <a:br>
              <a:rPr lang="fa-IR" sz="3600" dirty="0" smtClean="0">
                <a:solidFill>
                  <a:srgbClr val="FF0000"/>
                </a:solidFill>
                <a:cs typeface="2  Titr" pitchFamily="2" charset="-78"/>
              </a:rPr>
            </a:br>
            <a:r>
              <a:rPr lang="fa-IR" dirty="0" smtClean="0">
                <a:solidFill>
                  <a:srgbClr val="FF0000"/>
                </a:solidFill>
              </a:rPr>
              <a:t/>
            </a:r>
            <a:br>
              <a:rPr lang="fa-IR" dirty="0" smtClean="0">
                <a:solidFill>
                  <a:srgbClr val="FF0000"/>
                </a:solidFill>
              </a:rPr>
            </a:br>
            <a:r>
              <a:rPr lang="fa-IR" sz="7200" dirty="0" smtClean="0">
                <a:solidFill>
                  <a:srgbClr val="00B050"/>
                </a:solidFill>
                <a:cs typeface="2  Titr" pitchFamily="2" charset="-78"/>
              </a:rPr>
              <a:t>كارگاه طراحي آموزشي</a:t>
            </a:r>
            <a:endParaRPr lang="fa-IR" dirty="0">
              <a:solidFill>
                <a:srgbClr val="00B050"/>
              </a:solidFill>
              <a:cs typeface="2  Titr" pitchFamily="2" charset="-78"/>
            </a:endParaRPr>
          </a:p>
        </p:txBody>
      </p:sp>
      <p:sp>
        <p:nvSpPr>
          <p:cNvPr id="3" name="Subtitle 2"/>
          <p:cNvSpPr>
            <a:spLocks noGrp="1"/>
          </p:cNvSpPr>
          <p:nvPr>
            <p:ph type="subTitle" idx="1"/>
          </p:nvPr>
        </p:nvSpPr>
        <p:spPr>
          <a:xfrm>
            <a:off x="900113" y="3929063"/>
            <a:ext cx="7416800" cy="2500312"/>
          </a:xfrm>
          <a:solidFill>
            <a:srgbClr val="92D050"/>
          </a:solidFill>
        </p:spPr>
        <p:txBody>
          <a:bodyPr>
            <a:normAutofit/>
          </a:bodyPr>
          <a:lstStyle/>
          <a:p>
            <a:pPr eaLnBrk="1" hangingPunct="1">
              <a:defRPr/>
            </a:pPr>
            <a:endParaRPr lang="fa-IR" dirty="0" smtClean="0">
              <a:solidFill>
                <a:srgbClr val="7030A0"/>
              </a:solidFill>
              <a:cs typeface="2  Mehr" pitchFamily="2" charset="-78"/>
            </a:endParaRPr>
          </a:p>
          <a:p>
            <a:pPr eaLnBrk="1" hangingPunct="1">
              <a:defRPr/>
            </a:pPr>
            <a:r>
              <a:rPr lang="fa-IR" sz="4400" dirty="0" smtClean="0">
                <a:solidFill>
                  <a:srgbClr val="7030A0"/>
                </a:solidFill>
                <a:cs typeface="2  Mehr" pitchFamily="2" charset="-78"/>
              </a:rPr>
              <a:t> دکتر امینه احمدی</a:t>
            </a:r>
            <a:endParaRPr lang="fa-IR" sz="4000" b="1" dirty="0" smtClean="0">
              <a:solidFill>
                <a:srgbClr val="C00000"/>
              </a:solidFill>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916113"/>
            <a:ext cx="8569325" cy="4752975"/>
          </a:xfrm>
        </p:spPr>
        <p:txBody>
          <a:bodyPr/>
          <a:lstStyle/>
          <a:p>
            <a:pPr marL="0" indent="0" algn="just">
              <a:spcBef>
                <a:spcPts val="0"/>
              </a:spcBef>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چهار عنصر در طراحی آموزشی اساسی هستند و این چهار عنصر را تقریباً در همه ی الگوهای طراحی آموزشی می توان دید. این عناصر را می توان به صورت سوال بدین صورت بیان کرد:</a:t>
            </a:r>
          </a:p>
          <a:p>
            <a:pPr marL="0" indent="0" algn="just">
              <a:spcBef>
                <a:spcPts val="0"/>
              </a:spcBef>
              <a:buFont typeface="Symbol" pitchFamily="18" charset="2"/>
              <a:buNone/>
              <a:defRPr/>
            </a:pPr>
            <a:r>
              <a:rPr lang="fa-IR" sz="4400" b="1" dirty="0" smtClean="0">
                <a:solidFill>
                  <a:srgbClr val="FF0000"/>
                </a:solidFill>
                <a:effectLst>
                  <a:outerShdw blurRad="38100" dist="38100" dir="2700000" algn="tl">
                    <a:srgbClr val="000000">
                      <a:alpha val="43137"/>
                    </a:srgbClr>
                  </a:outerShdw>
                </a:effectLst>
                <a:cs typeface="2  Lotus" pitchFamily="2" charset="-78"/>
              </a:rPr>
              <a:t>1) </a:t>
            </a:r>
            <a:r>
              <a:rPr lang="fa-IR" sz="4400" b="1" dirty="0" smtClean="0">
                <a:effectLst>
                  <a:outerShdw blurRad="38100" dist="38100" dir="2700000" algn="tl">
                    <a:srgbClr val="000000">
                      <a:alpha val="43137"/>
                    </a:srgbClr>
                  </a:outerShdw>
                </a:effectLst>
                <a:cs typeface="2  Lotus" pitchFamily="2" charset="-78"/>
              </a:rPr>
              <a:t>برنامه ریزی برای چه کسی تهیه می شود؟ </a:t>
            </a:r>
            <a:r>
              <a:rPr lang="fa-IR" sz="4400" b="1" dirty="0" smtClean="0">
                <a:solidFill>
                  <a:srgbClr val="FFC000"/>
                </a:solidFill>
                <a:effectLst>
                  <a:outerShdw blurRad="38100" dist="38100" dir="2700000" algn="tl">
                    <a:srgbClr val="000000">
                      <a:alpha val="43137"/>
                    </a:srgbClr>
                  </a:outerShdw>
                </a:effectLst>
                <a:cs typeface="2  Lotus" pitchFamily="2" charset="-78"/>
              </a:rPr>
              <a:t>(خصوصیات یادگیرندگان)</a:t>
            </a:r>
            <a:endParaRPr lang="en-US" sz="4400" b="1" dirty="0">
              <a:solidFill>
                <a:srgbClr val="FFC000"/>
              </a:solidFill>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250825" y="338138"/>
            <a:ext cx="8569325" cy="1252537"/>
          </a:xfrm>
          <a:solidFill>
            <a:schemeClr val="tx1"/>
          </a:solidFill>
        </p:spPr>
        <p:txBody>
          <a:bodyPr/>
          <a:lstStyle/>
          <a:p>
            <a:r>
              <a:rPr lang="fa-IR" sz="4800" smtClean="0">
                <a:solidFill>
                  <a:srgbClr val="FF0000"/>
                </a:solidFill>
                <a:cs typeface="2  Titr" pitchFamily="2" charset="-78"/>
              </a:rPr>
              <a:t>عناصر کلیدی فرایند طراحی آموزشی</a:t>
            </a:r>
            <a:endParaRPr lang="en-US" sz="48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45" presetClass="entr" presetSubtype="0" fill="hold"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fade">
                                      <p:cBhvr>
                                        <p:cTn id="30" dur="2000"/>
                                        <p:tgtEl>
                                          <p:spTgt spid="2">
                                            <p:txEl>
                                              <p:pRg st="1" end="1"/>
                                            </p:txEl>
                                          </p:spTgt>
                                        </p:tgtEl>
                                      </p:cBhvr>
                                    </p:animEffect>
                                    <p:anim calcmode="lin" valueType="num">
                                      <p:cBhvr>
                                        <p:cTn id="31"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785225" cy="6408738"/>
          </a:xfrm>
        </p:spPr>
        <p:txBody>
          <a:bodyPr rtlCol="0">
            <a:noAutofit/>
          </a:bodyPr>
          <a:lstStyle/>
          <a:p>
            <a:pPr marL="0" indent="0" algn="just" eaLnBrk="1" fontAlgn="auto" hangingPunct="1">
              <a:spcAft>
                <a:spcPts val="0"/>
              </a:spcAft>
              <a:buFont typeface="Symbol" pitchFamily="18" charset="2"/>
              <a:buNone/>
              <a:defRPr/>
            </a:pPr>
            <a:r>
              <a:rPr lang="fa-IR" sz="6000" b="1" dirty="0" smtClean="0">
                <a:effectLst>
                  <a:outerShdw blurRad="38100" dist="38100" dir="2700000" algn="tl">
                    <a:srgbClr val="000000">
                      <a:alpha val="43137"/>
                    </a:srgbClr>
                  </a:outerShdw>
                </a:effectLst>
                <a:cs typeface="2  Lotus" pitchFamily="2" charset="-78"/>
              </a:rPr>
              <a:t>یکی از ارکان یادگیری </a:t>
            </a:r>
            <a:r>
              <a:rPr lang="fa-IR" sz="6000" b="1" dirty="0" smtClean="0">
                <a:solidFill>
                  <a:srgbClr val="C00000"/>
                </a:solidFill>
                <a:effectLst>
                  <a:outerShdw blurRad="38100" dist="38100" dir="2700000" algn="tl">
                    <a:srgbClr val="000000">
                      <a:alpha val="43137"/>
                    </a:srgbClr>
                  </a:outerShdw>
                </a:effectLst>
                <a:cs typeface="2  Lotus" pitchFamily="2" charset="-78"/>
              </a:rPr>
              <a:t>شناخت </a:t>
            </a:r>
            <a:r>
              <a:rPr lang="fa-IR" sz="6000" b="1" dirty="0" smtClean="0">
                <a:effectLst>
                  <a:outerShdw blurRad="38100" dist="38100" dir="2700000" algn="tl">
                    <a:srgbClr val="000000">
                      <a:alpha val="43137"/>
                    </a:srgbClr>
                  </a:outerShdw>
                </a:effectLst>
                <a:cs typeface="2  Lotus" pitchFamily="2" charset="-78"/>
              </a:rPr>
              <a:t>و </a:t>
            </a:r>
            <a:r>
              <a:rPr lang="fa-IR" sz="6000" b="1" dirty="0" smtClean="0">
                <a:solidFill>
                  <a:srgbClr val="C00000"/>
                </a:solidFill>
                <a:effectLst>
                  <a:outerShdw blurRad="38100" dist="38100" dir="2700000" algn="tl">
                    <a:srgbClr val="000000">
                      <a:alpha val="43137"/>
                    </a:srgbClr>
                  </a:outerShdw>
                </a:effectLst>
                <a:cs typeface="2  Lotus" pitchFamily="2" charset="-78"/>
              </a:rPr>
              <a:t>آگاهی</a:t>
            </a:r>
            <a:r>
              <a:rPr lang="fa-IR" sz="6000" b="1" dirty="0" smtClean="0">
                <a:effectLst>
                  <a:outerShdw blurRad="38100" dist="38100" dir="2700000" algn="tl">
                    <a:srgbClr val="000000">
                      <a:alpha val="43137"/>
                    </a:srgbClr>
                  </a:outerShdw>
                </a:effectLst>
                <a:cs typeface="2  Lotus" pitchFamily="2" charset="-78"/>
              </a:rPr>
              <a:t> است. یعنی اگر یادگیرنده به فهم و درک نائل نشود یادگیری تحقق پیدا نمی کند. منظور از </a:t>
            </a:r>
            <a:r>
              <a:rPr lang="fa-IR" sz="6000" b="1" dirty="0" smtClean="0">
                <a:solidFill>
                  <a:srgbClr val="7030A0"/>
                </a:solidFill>
                <a:effectLst>
                  <a:outerShdw blurRad="38100" dist="38100" dir="2700000" algn="tl">
                    <a:srgbClr val="000000">
                      <a:alpha val="43137"/>
                    </a:srgbClr>
                  </a:outerShdw>
                </a:effectLst>
                <a:cs typeface="2  Lotus" pitchFamily="2" charset="-78"/>
              </a:rPr>
              <a:t>درک وفهم</a:t>
            </a:r>
            <a:r>
              <a:rPr lang="fa-IR" sz="6000" b="1" dirty="0" smtClean="0">
                <a:effectLst>
                  <a:outerShdw blurRad="38100" dist="38100" dir="2700000" algn="tl">
                    <a:srgbClr val="000000">
                      <a:alpha val="43137"/>
                    </a:srgbClr>
                  </a:outerShdw>
                </a:effectLst>
                <a:cs typeface="2  Lotus" pitchFamily="2" charset="-78"/>
              </a:rPr>
              <a:t>، دانستن رابطه ی اجزای یک مفهوم و شناخت ویژگی های ذاتی آن مفهوم است.</a:t>
            </a:r>
          </a:p>
          <a:p>
            <a:pPr marL="274320" indent="-274320" algn="just" eaLnBrk="1" fontAlgn="auto" hangingPunct="1">
              <a:spcAft>
                <a:spcPts val="0"/>
              </a:spcAft>
              <a:defRPr/>
            </a:pPr>
            <a:endParaRPr lang="fa-IR" sz="44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844675"/>
            <a:ext cx="8280400" cy="4897438"/>
          </a:xfrm>
        </p:spPr>
        <p:txBody>
          <a:bodyPr/>
          <a:lstStyle/>
          <a:p>
            <a:pPr marL="0" indent="0" algn="ctr">
              <a:buFont typeface="Symbol" pitchFamily="18" charset="2"/>
              <a:buNone/>
              <a:defRPr/>
            </a:pPr>
            <a:r>
              <a:rPr lang="fa-IR" sz="9600" b="1" dirty="0" smtClean="0">
                <a:solidFill>
                  <a:schemeClr val="tx1"/>
                </a:solidFill>
                <a:effectLst>
                  <a:outerShdw blurRad="38100" dist="38100" dir="2700000" algn="tl">
                    <a:srgbClr val="000000">
                      <a:alpha val="43137"/>
                    </a:srgbClr>
                  </a:outerShdw>
                </a:effectLst>
                <a:cs typeface="2  Lotus" pitchFamily="2" charset="-78"/>
              </a:rPr>
              <a:t>با این توضیح به نظرتان، ویژگی ذاتی گروه چیست؟</a:t>
            </a:r>
          </a:p>
          <a:p>
            <a:pPr algn="ctr">
              <a:defRPr/>
            </a:pPr>
            <a:endParaRPr lang="en-US" sz="9600" dirty="0"/>
          </a:p>
        </p:txBody>
      </p:sp>
      <p:sp>
        <p:nvSpPr>
          <p:cNvPr id="3" name="Title 2"/>
          <p:cNvSpPr>
            <a:spLocks noGrp="1"/>
          </p:cNvSpPr>
          <p:nvPr>
            <p:ph type="title"/>
          </p:nvPr>
        </p:nvSpPr>
        <p:spPr>
          <a:solidFill>
            <a:schemeClr val="tx1"/>
          </a:solidFill>
        </p:spPr>
        <p:txBody>
          <a:bodyPr/>
          <a:lstStyle/>
          <a:p>
            <a:r>
              <a:rPr lang="fa-IR" sz="6600" smtClean="0">
                <a:solidFill>
                  <a:srgbClr val="FF0000"/>
                </a:solidFill>
                <a:cs typeface="2  Titr" pitchFamily="2" charset="-78"/>
              </a:rPr>
              <a:t>سوال</a:t>
            </a:r>
            <a:endParaRPr lang="en-US" sz="66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404813"/>
            <a:ext cx="8497887" cy="6153150"/>
          </a:xfrm>
        </p:spPr>
        <p:txBody>
          <a:bodyPr/>
          <a:lstStyle/>
          <a:p>
            <a:pPr marL="0" indent="0" algn="ctr">
              <a:buFont typeface="Symbol" pitchFamily="18" charset="2"/>
              <a:buNone/>
              <a:defRPr/>
            </a:pPr>
            <a:r>
              <a:rPr lang="fa-IR" sz="13800" b="1" dirty="0" smtClean="0">
                <a:solidFill>
                  <a:schemeClr val="tx1"/>
                </a:solidFill>
                <a:effectLst>
                  <a:outerShdw blurRad="38100" dist="38100" dir="2700000" algn="tl">
                    <a:srgbClr val="000000">
                      <a:alpha val="43137"/>
                    </a:srgbClr>
                  </a:outerShdw>
                </a:effectLst>
                <a:cs typeface="2  Lotus" pitchFamily="2" charset="-78"/>
              </a:rPr>
              <a:t>درک متقابل داشتن </a:t>
            </a:r>
            <a:r>
              <a:rPr lang="fa-IR" sz="13800" b="1" dirty="0" smtClean="0">
                <a:solidFill>
                  <a:srgbClr val="FF0000"/>
                </a:solidFill>
                <a:effectLst>
                  <a:outerShdw blurRad="38100" dist="38100" dir="2700000" algn="tl">
                    <a:srgbClr val="000000">
                      <a:alpha val="43137"/>
                    </a:srgbClr>
                  </a:outerShdw>
                </a:effectLst>
                <a:cs typeface="2  Lotus" pitchFamily="2" charset="-78"/>
              </a:rPr>
              <a:t>و</a:t>
            </a:r>
            <a:r>
              <a:rPr lang="fa-IR" sz="13800" b="1" dirty="0" smtClean="0">
                <a:effectLst>
                  <a:outerShdw blurRad="38100" dist="38100" dir="2700000" algn="tl">
                    <a:srgbClr val="000000">
                      <a:alpha val="43137"/>
                    </a:srgbClr>
                  </a:outerShdw>
                </a:effectLst>
                <a:cs typeface="2  Lotus" pitchFamily="2" charset="-78"/>
              </a:rPr>
              <a:t> </a:t>
            </a:r>
            <a:r>
              <a:rPr lang="fa-IR" sz="13800" b="1" dirty="0" smtClean="0">
                <a:solidFill>
                  <a:schemeClr val="tx1"/>
                </a:solidFill>
                <a:effectLst>
                  <a:outerShdw blurRad="38100" dist="38100" dir="2700000" algn="tl">
                    <a:srgbClr val="000000">
                      <a:alpha val="43137"/>
                    </a:srgbClr>
                  </a:outerShdw>
                </a:effectLst>
                <a:cs typeface="2  Lotus" pitchFamily="2" charset="-78"/>
              </a:rPr>
              <a:t>احساس ما</a:t>
            </a:r>
            <a:endParaRPr lang="en-US" sz="13800" dirty="0">
              <a:solidFill>
                <a:schemeClr val="tx1"/>
              </a:solidFill>
            </a:endParaRPr>
          </a:p>
        </p:txBody>
      </p:sp>
    </p:spTree>
  </p:cSld>
  <p:clrMapOvr>
    <a:masterClrMapping/>
  </p:clrMapOvr>
  <p:transition spd="slow">
    <p:pull dir="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88913"/>
            <a:ext cx="8569325" cy="6408737"/>
          </a:xfrm>
        </p:spPr>
        <p:txBody>
          <a:bodyPr rtlCol="0">
            <a:noAutofit/>
          </a:bodyPr>
          <a:lstStyle/>
          <a:p>
            <a:pPr marL="0" indent="0" algn="just" eaLnBrk="1" fontAlgn="auto" hangingPunct="1">
              <a:spcAft>
                <a:spcPts val="0"/>
              </a:spcAf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ولی شناخت برای یادگیری موثر، کافی نیست. </a:t>
            </a:r>
            <a:r>
              <a:rPr lang="fa-IR" sz="4800" b="1" dirty="0" smtClean="0">
                <a:solidFill>
                  <a:srgbClr val="C00000"/>
                </a:solidFill>
                <a:effectLst>
                  <a:outerShdw blurRad="38100" dist="38100" dir="2700000" algn="tl">
                    <a:srgbClr val="000000">
                      <a:alpha val="43137"/>
                    </a:srgbClr>
                  </a:outerShdw>
                </a:effectLst>
                <a:cs typeface="2  Lotus" pitchFamily="2" charset="-78"/>
              </a:rPr>
              <a:t>علاقه و گرایش </a:t>
            </a:r>
            <a:r>
              <a:rPr lang="fa-IR" sz="4800" b="1" dirty="0" smtClean="0">
                <a:effectLst>
                  <a:outerShdw blurRad="38100" dist="38100" dir="2700000" algn="tl">
                    <a:srgbClr val="000000">
                      <a:alpha val="43137"/>
                    </a:srgbClr>
                  </a:outerShdw>
                </a:effectLst>
                <a:cs typeface="2  Lotus" pitchFamily="2" charset="-78"/>
              </a:rPr>
              <a:t>فرد به موضوع نیز رکن یادگیری است. تا فرد از درون نسبت به چیزی انگیزه نداشته باشد برای یادگیری آن چیز به تلاش و تکاپو نمی افتد و رفتار او تغییر نمی کند.</a:t>
            </a:r>
          </a:p>
          <a:p>
            <a:pPr marL="0" indent="0" algn="just" eaLnBrk="1" fontAlgn="auto" hangingPunct="1">
              <a:spcAft>
                <a:spcPts val="0"/>
              </a:spcAf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عمل کردن </a:t>
            </a:r>
            <a:r>
              <a:rPr lang="fa-IR" sz="4800" b="1" dirty="0" smtClean="0">
                <a:effectLst>
                  <a:outerShdw blurRad="38100" dist="38100" dir="2700000" algn="tl">
                    <a:srgbClr val="000000">
                      <a:alpha val="43137"/>
                    </a:srgbClr>
                  </a:outerShdw>
                </a:effectLst>
                <a:cs typeface="2  Lotus" pitchFamily="2" charset="-78"/>
              </a:rPr>
              <a:t>و </a:t>
            </a:r>
            <a:r>
              <a:rPr lang="fa-IR" sz="4800" b="1" dirty="0" smtClean="0">
                <a:solidFill>
                  <a:srgbClr val="FF0000"/>
                </a:solidFill>
                <a:effectLst>
                  <a:outerShdw blurRad="38100" dist="38100" dir="2700000" algn="tl">
                    <a:srgbClr val="000000">
                      <a:alpha val="43137"/>
                    </a:srgbClr>
                  </a:outerShdw>
                </a:effectLst>
                <a:cs typeface="2  Lotus" pitchFamily="2" charset="-78"/>
              </a:rPr>
              <a:t>تجربه ی عملی </a:t>
            </a:r>
            <a:r>
              <a:rPr lang="fa-IR" sz="4800" b="1" dirty="0" smtClean="0">
                <a:effectLst>
                  <a:outerShdw blurRad="38100" dist="38100" dir="2700000" algn="tl">
                    <a:srgbClr val="000000">
                      <a:alpha val="43137"/>
                    </a:srgbClr>
                  </a:outerShdw>
                </a:effectLst>
                <a:cs typeface="2  Lotus" pitchFamily="2" charset="-78"/>
              </a:rPr>
              <a:t>شرط دیگر یادگیری است.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333375"/>
            <a:ext cx="8353425" cy="6335713"/>
          </a:xfrm>
        </p:spPr>
        <p:txBody>
          <a:bodyPr/>
          <a:lstStyle/>
          <a:p>
            <a:pPr marL="0" indent="0" algn="just">
              <a:buFont typeface="Symbol" pitchFamily="18" charset="2"/>
              <a:buNone/>
              <a:defRPr/>
            </a:pPr>
            <a:r>
              <a:rPr lang="fa-IR" sz="6000" b="1" dirty="0" smtClean="0">
                <a:effectLst>
                  <a:outerShdw blurRad="38100" dist="38100" dir="2700000" algn="tl">
                    <a:srgbClr val="000000">
                      <a:alpha val="43137"/>
                    </a:srgbClr>
                  </a:outerShdw>
                </a:effectLst>
                <a:cs typeface="2  Lotus" pitchFamily="2" charset="-78"/>
              </a:rPr>
              <a:t>بنابراین می توان گفت یادگیری دارای سه رکن:« </a:t>
            </a:r>
            <a:r>
              <a:rPr lang="fa-IR" sz="6000" b="1" dirty="0" smtClean="0">
                <a:solidFill>
                  <a:srgbClr val="FF0000"/>
                </a:solidFill>
                <a:effectLst>
                  <a:outerShdw blurRad="38100" dist="38100" dir="2700000" algn="tl">
                    <a:srgbClr val="000000">
                      <a:alpha val="43137"/>
                    </a:srgbClr>
                  </a:outerShdw>
                </a:effectLst>
                <a:cs typeface="2  Lotus" pitchFamily="2" charset="-78"/>
              </a:rPr>
              <a:t>شناخت</a:t>
            </a:r>
            <a:r>
              <a:rPr lang="fa-IR" sz="6000" b="1" dirty="0" smtClean="0">
                <a:effectLst>
                  <a:outerShdw blurRad="38100" dist="38100" dir="2700000" algn="tl">
                    <a:srgbClr val="000000">
                      <a:alpha val="43137"/>
                    </a:srgbClr>
                  </a:outerShdw>
                </a:effectLst>
                <a:cs typeface="2  Lotus" pitchFamily="2" charset="-78"/>
              </a:rPr>
              <a:t>، </a:t>
            </a:r>
            <a:r>
              <a:rPr lang="fa-IR" sz="6000" b="1" dirty="0" smtClean="0">
                <a:solidFill>
                  <a:srgbClr val="00B050"/>
                </a:solidFill>
                <a:effectLst>
                  <a:outerShdw blurRad="38100" dist="38100" dir="2700000" algn="tl">
                    <a:srgbClr val="000000">
                      <a:alpha val="43137"/>
                    </a:srgbClr>
                  </a:outerShdw>
                </a:effectLst>
                <a:cs typeface="2  Lotus" pitchFamily="2" charset="-78"/>
              </a:rPr>
              <a:t>گرایش</a:t>
            </a:r>
            <a:r>
              <a:rPr lang="fa-IR" sz="6000" b="1" dirty="0" smtClean="0">
                <a:effectLst>
                  <a:outerShdw blurRad="38100" dist="38100" dir="2700000" algn="tl">
                    <a:srgbClr val="000000">
                      <a:alpha val="43137"/>
                    </a:srgbClr>
                  </a:outerShdw>
                </a:effectLst>
                <a:cs typeface="2  Lotus" pitchFamily="2" charset="-78"/>
              </a:rPr>
              <a:t> و</a:t>
            </a:r>
            <a:r>
              <a:rPr lang="fa-IR" sz="6000" b="1" dirty="0" smtClean="0">
                <a:solidFill>
                  <a:srgbClr val="C00000"/>
                </a:solidFill>
                <a:effectLst>
                  <a:outerShdw blurRad="38100" dist="38100" dir="2700000" algn="tl">
                    <a:srgbClr val="000000">
                      <a:alpha val="43137"/>
                    </a:srgbClr>
                  </a:outerShdw>
                </a:effectLst>
                <a:cs typeface="2  Lotus" pitchFamily="2" charset="-78"/>
              </a:rPr>
              <a:t> عمل </a:t>
            </a:r>
            <a:r>
              <a:rPr lang="fa-IR" sz="6000" b="1" dirty="0" smtClean="0">
                <a:effectLst>
                  <a:outerShdw blurRad="38100" dist="38100" dir="2700000" algn="tl">
                    <a:srgbClr val="000000">
                      <a:alpha val="43137"/>
                    </a:srgbClr>
                  </a:outerShdw>
                </a:effectLst>
                <a:cs typeface="2  Lotus" pitchFamily="2" charset="-78"/>
              </a:rPr>
              <a:t>» است. پس برای این که یادگیری در فرد تحقق یابد، اهداف نیز به تبع آن در سه حیطه اجرا خواهد شد.</a:t>
            </a:r>
          </a:p>
          <a:p>
            <a:pPr marL="0" indent="0" algn="just">
              <a:buFont typeface="Symbol" pitchFamily="18" charset="2"/>
              <a:buNone/>
              <a:defRPr/>
            </a:pPr>
            <a:endParaRPr lang="en-US" sz="6000" dirty="0"/>
          </a:p>
        </p:txBody>
      </p:sp>
    </p:spTree>
  </p:cSld>
  <p:clrMapOvr>
    <a:masterClrMapping/>
  </p:clrMapOvr>
  <p:transition spd="slow">
    <p:push dir="u"/>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88913"/>
            <a:ext cx="8642350" cy="6583362"/>
          </a:xfrm>
        </p:spPr>
        <p:txBody>
          <a:bodyPr rtlCol="0">
            <a:noAutofit/>
          </a:bodyPr>
          <a:lstStyle/>
          <a:p>
            <a:pPr marL="0" indent="0" algn="just" eaLnBrk="1" fontAlgn="auto" hangingPunct="1">
              <a:spcAft>
                <a:spcPts val="0"/>
              </a:spcAft>
              <a:buFont typeface="Symbol" pitchFamily="18" charset="2"/>
              <a:buNone/>
              <a:defRPr/>
            </a:pPr>
            <a:r>
              <a:rPr lang="fa-IR" sz="3200" b="1" dirty="0" smtClean="0">
                <a:solidFill>
                  <a:srgbClr val="FF0000"/>
                </a:solidFill>
                <a:effectLst>
                  <a:outerShdw blurRad="38100" dist="38100" dir="2700000" algn="tl">
                    <a:srgbClr val="000000">
                      <a:alpha val="43137"/>
                    </a:srgbClr>
                  </a:outerShdw>
                </a:effectLst>
                <a:cs typeface="2  Titr" pitchFamily="2" charset="-78"/>
              </a:rPr>
              <a:t>با توجه به این که تفکیک اهداف لازم است، به دو نکته هم باید توجه داشت:</a:t>
            </a:r>
          </a:p>
          <a:p>
            <a:pPr marL="0" indent="0" algn="just" eaLnBrk="1" fontAlgn="auto" hangingPunct="1">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1) تفکیک اهداف به حیطه های سه گانه نباید این تصور را به وجود آورد که در یادگیرنده سه بخش جدا از هم وجود دارد که هر کدام مجزا از بخش دیگر دارای مکانیسم خاصی است و الزاماً برای تحقق هر بخش آن باید روش های ویژه ای پیش بینی کرد. بلکه انسان یک کل واحدی است که به اجزا و بخش های مختلف، تجزیه و تفکیک پذیر </a:t>
            </a:r>
            <a:r>
              <a:rPr lang="fa-IR" sz="3600" b="1" u="sng" dirty="0" smtClean="0">
                <a:solidFill>
                  <a:srgbClr val="C00000"/>
                </a:solidFill>
                <a:effectLst>
                  <a:outerShdw blurRad="38100" dist="38100" dir="2700000" algn="tl">
                    <a:srgbClr val="000000">
                      <a:alpha val="43137"/>
                    </a:srgbClr>
                  </a:outerShdw>
                </a:effectLst>
                <a:cs typeface="2  Lotus" pitchFamily="2" charset="-78"/>
              </a:rPr>
              <a:t>نیست </a:t>
            </a:r>
            <a:r>
              <a:rPr lang="fa-IR" sz="3600" b="1" dirty="0" smtClean="0">
                <a:effectLst>
                  <a:outerShdw blurRad="38100" dist="38100" dir="2700000" algn="tl">
                    <a:srgbClr val="000000">
                      <a:alpha val="43137"/>
                    </a:srgbClr>
                  </a:outerShdw>
                </a:effectLst>
                <a:cs typeface="2  Lotus" pitchFamily="2" charset="-78"/>
              </a:rPr>
              <a:t>و یک شخصیت دارد. به همین دلیل یادگیری نیز یک امر واحدی است و تفکیک آن به سه حیطه </a:t>
            </a:r>
            <a:r>
              <a:rPr lang="fa-IR" sz="3600" b="1" u="sng" dirty="0" smtClean="0">
                <a:solidFill>
                  <a:srgbClr val="C00000"/>
                </a:solidFill>
                <a:effectLst>
                  <a:outerShdw blurRad="38100" dist="38100" dir="2700000" algn="tl">
                    <a:srgbClr val="000000">
                      <a:alpha val="43137"/>
                    </a:srgbClr>
                  </a:outerShdw>
                </a:effectLst>
                <a:cs typeface="2  Lotus" pitchFamily="2" charset="-78"/>
              </a:rPr>
              <a:t>فقط</a:t>
            </a:r>
            <a:r>
              <a:rPr lang="fa-IR" sz="3600" b="1" dirty="0" smtClean="0">
                <a:effectLst>
                  <a:outerShdw blurRad="38100" dist="38100" dir="2700000" algn="tl">
                    <a:srgbClr val="000000">
                      <a:alpha val="43137"/>
                    </a:srgbClr>
                  </a:outerShdw>
                </a:effectLst>
                <a:cs typeface="2  Lotus" pitchFamily="2" charset="-78"/>
              </a:rPr>
              <a:t> جنبه ی اعتباری دارد و برای سهولت برنامه ریزی است.</a:t>
            </a:r>
            <a:endParaRPr lang="fa-IR" sz="36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260350"/>
            <a:ext cx="8713787" cy="6500813"/>
          </a:xfrm>
        </p:spPr>
        <p:txBody>
          <a:bodyPr/>
          <a:lstStyle/>
          <a:p>
            <a:pPr marL="0" indent="0" algn="just" eaLnBrk="1" hangingPunct="1">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2) </a:t>
            </a:r>
            <a:r>
              <a:rPr lang="fa-IR" sz="5400" b="1" dirty="0" smtClean="0">
                <a:effectLst>
                  <a:outerShdw blurRad="38100" dist="38100" dir="2700000" algn="tl">
                    <a:srgbClr val="000000">
                      <a:alpha val="43137"/>
                    </a:srgbClr>
                  </a:outerShdw>
                </a:effectLst>
                <a:cs typeface="2  Lotus" pitchFamily="2" charset="-78"/>
              </a:rPr>
              <a:t>سهم و جایگاه حیطه های سه گانه در همه ی موضوعات و زمینه ها </a:t>
            </a:r>
            <a:r>
              <a:rPr lang="fa-IR" sz="5400" b="1" u="sng" dirty="0" smtClean="0">
                <a:solidFill>
                  <a:srgbClr val="FF0000"/>
                </a:solidFill>
                <a:effectLst>
                  <a:outerShdw blurRad="38100" dist="38100" dir="2700000" algn="tl">
                    <a:srgbClr val="000000">
                      <a:alpha val="43137"/>
                    </a:srgbClr>
                  </a:outerShdw>
                </a:effectLst>
                <a:cs typeface="2  Lotus" pitchFamily="2" charset="-78"/>
              </a:rPr>
              <a:t>یکسان نیست</a:t>
            </a:r>
            <a:r>
              <a:rPr lang="fa-IR" sz="5400" b="1" dirty="0" smtClean="0">
                <a:effectLst>
                  <a:outerShdw blurRad="38100" dist="38100" dir="2700000" algn="tl">
                    <a:srgbClr val="000000">
                      <a:alpha val="43137"/>
                    </a:srgbClr>
                  </a:outerShdw>
                </a:effectLst>
                <a:cs typeface="2  Lotus" pitchFamily="2" charset="-78"/>
              </a:rPr>
              <a:t>. با این که در هر یادگیری هرسه حیطه نقش دارند، اما به تناسب ماهیت موضوع یادگیری، یکی از این سه حیطه  «</a:t>
            </a:r>
            <a:r>
              <a:rPr lang="fa-IR" sz="5400" b="1" dirty="0" smtClean="0">
                <a:solidFill>
                  <a:srgbClr val="C00000"/>
                </a:solidFill>
                <a:effectLst>
                  <a:outerShdw blurRad="38100" dist="38100" dir="2700000" algn="tl">
                    <a:srgbClr val="000000">
                      <a:alpha val="43137"/>
                    </a:srgbClr>
                  </a:outerShdw>
                </a:effectLst>
                <a:cs typeface="2  Lotus" pitchFamily="2" charset="-78"/>
              </a:rPr>
              <a:t>محور</a:t>
            </a:r>
            <a:r>
              <a:rPr lang="fa-IR" sz="5400" b="1" dirty="0" smtClean="0">
                <a:effectLst>
                  <a:outerShdw blurRad="38100" dist="38100" dir="2700000" algn="tl">
                    <a:srgbClr val="000000">
                      <a:alpha val="43137"/>
                    </a:srgbClr>
                  </a:outerShdw>
                </a:effectLst>
                <a:cs typeface="2  Lotus" pitchFamily="2" charset="-78"/>
              </a:rPr>
              <a:t>» قرار می گیرد و دو حیطه ی دیگر در خدمت آن قرار می گیرند.</a:t>
            </a:r>
            <a:endParaRPr lang="fa-IR" sz="54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8362950" cy="6215062"/>
          </a:xfrm>
        </p:spPr>
        <p:txBody>
          <a:bodyPr/>
          <a:lstStyle/>
          <a:p>
            <a:pPr marL="0" indent="0" algn="just" eaLnBrk="1" hangingPunct="1">
              <a:lnSpc>
                <a:spcPct val="120000"/>
              </a:lnSpc>
              <a:spcBef>
                <a:spcPct val="0"/>
              </a:spcBef>
              <a:buFont typeface="Symbol" pitchFamily="18" charset="2"/>
              <a:buNone/>
              <a:defRPr/>
            </a:pPr>
            <a:r>
              <a:rPr lang="fa-IR" sz="6000" b="1" i="1" dirty="0" smtClean="0">
                <a:solidFill>
                  <a:srgbClr val="FFFF00"/>
                </a:solidFill>
                <a:effectLst>
                  <a:outerShdw blurRad="38100" dist="38100" dir="2700000" algn="tl">
                    <a:srgbClr val="000000">
                      <a:alpha val="43137"/>
                    </a:srgbClr>
                  </a:outerShdw>
                </a:effectLst>
                <a:cs typeface="2  Lotus" pitchFamily="2" charset="-78"/>
              </a:rPr>
              <a:t>4) </a:t>
            </a:r>
            <a:r>
              <a:rPr lang="fa-IR" sz="6000" b="1" i="1" dirty="0" smtClean="0">
                <a:solidFill>
                  <a:srgbClr val="FFC000"/>
                </a:solidFill>
                <a:effectLst>
                  <a:outerShdw blurRad="38100" dist="38100" dir="2700000" algn="tl">
                    <a:srgbClr val="000000">
                      <a:alpha val="43137"/>
                    </a:srgbClr>
                  </a:outerShdw>
                </a:effectLst>
                <a:cs typeface="2  Lotus" pitchFamily="2" charset="-78"/>
              </a:rPr>
              <a:t>هماهنگي</a:t>
            </a:r>
            <a:r>
              <a:rPr lang="fa-IR" sz="6000" b="1" i="1" dirty="0" smtClean="0">
                <a:effectLst>
                  <a:outerShdw blurRad="38100" dist="38100" dir="2700000" algn="tl">
                    <a:srgbClr val="000000">
                      <a:alpha val="43137"/>
                    </a:srgbClr>
                  </a:outerShdw>
                </a:effectLst>
                <a:cs typeface="2  Lotus" pitchFamily="2" charset="-78"/>
              </a:rPr>
              <a:t> اهداف كلّی درس</a:t>
            </a:r>
          </a:p>
          <a:p>
            <a:pPr marL="0" indent="0" algn="just" eaLnBrk="1" hangingPunct="1">
              <a:lnSpc>
                <a:spcPct val="120000"/>
              </a:lnSpc>
              <a:spcBef>
                <a:spcPct val="0"/>
              </a:spcBef>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5)</a:t>
            </a:r>
            <a:r>
              <a:rPr lang="fa-IR" sz="5400" b="1" dirty="0" smtClean="0">
                <a:effectLst>
                  <a:outerShdw blurRad="38100" dist="38100" dir="2700000" algn="tl">
                    <a:srgbClr val="000000">
                      <a:alpha val="43137"/>
                    </a:srgbClr>
                  </a:outerShdw>
                </a:effectLst>
                <a:cs typeface="2  Lotus" pitchFamily="2" charset="-78"/>
              </a:rPr>
              <a:t> هر يك از هدف هاي كلّي، </a:t>
            </a:r>
            <a:r>
              <a:rPr lang="fa-IR" sz="5400" b="1" dirty="0" smtClean="0">
                <a:solidFill>
                  <a:srgbClr val="FFC000"/>
                </a:solidFill>
                <a:effectLst>
                  <a:outerShdw blurRad="38100" dist="38100" dir="2700000" algn="tl">
                    <a:srgbClr val="000000">
                      <a:alpha val="43137"/>
                    </a:srgbClr>
                  </a:outerShdw>
                </a:effectLst>
                <a:cs typeface="2  Lotus" pitchFamily="2" charset="-78"/>
              </a:rPr>
              <a:t>فقط  شامل يك محصول يادگيري</a:t>
            </a:r>
            <a:r>
              <a:rPr lang="fa-IR" sz="5400" b="1" dirty="0" smtClean="0">
                <a:effectLst>
                  <a:outerShdw blurRad="38100" dist="38100" dir="2700000" algn="tl">
                    <a:srgbClr val="000000">
                      <a:alpha val="43137"/>
                    </a:srgbClr>
                  </a:outerShdw>
                </a:effectLst>
                <a:cs typeface="2  Lotus" pitchFamily="2" charset="-78"/>
              </a:rPr>
              <a:t> باشد</a:t>
            </a:r>
            <a:r>
              <a:rPr lang="fa-IR" sz="5400" b="1" dirty="0" smtClean="0">
                <a:cs typeface="2  Lotus" pitchFamily="2" charset="-78"/>
              </a:rPr>
              <a:t>.</a:t>
            </a:r>
          </a:p>
          <a:p>
            <a:pPr marL="0" indent="0" algn="just" eaLnBrk="1" hangingPunct="1">
              <a:lnSpc>
                <a:spcPct val="120000"/>
              </a:lnSpc>
              <a:spcBef>
                <a:spcPct val="0"/>
              </a:spcBef>
              <a:buFont typeface="Symbol" pitchFamily="18" charset="2"/>
              <a:buNone/>
              <a:defRPr/>
            </a:pPr>
            <a:r>
              <a:rPr lang="fa-IR" sz="3200" b="1" dirty="0" smtClean="0">
                <a:solidFill>
                  <a:srgbClr val="FF0000"/>
                </a:solidFill>
                <a:cs typeface="2  Titr" pitchFamily="2" charset="-78"/>
              </a:rPr>
              <a:t>مانند: </a:t>
            </a:r>
          </a:p>
          <a:p>
            <a:pPr marL="0" indent="0" algn="just" eaLnBrk="1" hangingPunct="1">
              <a:lnSpc>
                <a:spcPct val="120000"/>
              </a:lnSpc>
              <a:spcBef>
                <a:spcPct val="0"/>
              </a:spcBef>
              <a:buFont typeface="Symbol" pitchFamily="18" charset="2"/>
              <a:buNone/>
              <a:defRPr/>
            </a:pPr>
            <a:r>
              <a:rPr lang="fa-IR" sz="3200" b="1" dirty="0" smtClean="0">
                <a:solidFill>
                  <a:srgbClr val="FF0000"/>
                </a:solidFill>
                <a:cs typeface="2  Titr" pitchFamily="2" charset="-78"/>
              </a:rPr>
              <a:t>روش علمي را </a:t>
            </a:r>
            <a:r>
              <a:rPr lang="fa-IR" sz="3200" b="1" i="1" dirty="0" smtClean="0">
                <a:solidFill>
                  <a:srgbClr val="002060"/>
                </a:solidFill>
                <a:cs typeface="2  Titr" pitchFamily="2" charset="-78"/>
              </a:rPr>
              <a:t>مي داند </a:t>
            </a:r>
            <a:r>
              <a:rPr lang="fa-IR" sz="3200" b="1" dirty="0" smtClean="0">
                <a:solidFill>
                  <a:srgbClr val="FF0000"/>
                </a:solidFill>
                <a:cs typeface="2  Titr" pitchFamily="2" charset="-78"/>
              </a:rPr>
              <a:t>و آن را به شيوه ي موثري </a:t>
            </a:r>
            <a:r>
              <a:rPr lang="fa-IR" sz="3200" b="1" i="1" dirty="0" smtClean="0">
                <a:solidFill>
                  <a:srgbClr val="002060"/>
                </a:solidFill>
                <a:cs typeface="2  Titr" pitchFamily="2" charset="-78"/>
              </a:rPr>
              <a:t>به كار مي برد</a:t>
            </a:r>
            <a:r>
              <a:rPr lang="fa-IR" sz="3200" b="1" dirty="0" smtClean="0">
                <a:solidFill>
                  <a:srgbClr val="FF0000"/>
                </a:solidFill>
                <a:cs typeface="2  Titr" pitchFamily="2" charset="-78"/>
              </a:rPr>
              <a:t>.</a:t>
            </a:r>
            <a:endParaRPr lang="en-US" sz="3200" b="1" dirty="0" smtClean="0">
              <a:solidFill>
                <a:srgbClr val="FF0000"/>
              </a:solidFill>
              <a:cs typeface="2  Titr" pitchFamily="2" charset="-78"/>
            </a:endParaRPr>
          </a:p>
          <a:p>
            <a:pPr marL="0" indent="0" eaLnBrk="1" hangingPunct="1">
              <a:buFont typeface="Symbol" pitchFamily="18" charset="2"/>
              <a:buNone/>
              <a:defRPr/>
            </a:pPr>
            <a:endParaRPr lang="fa-IR" sz="4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strips(downLeft)">
                                      <p:cBhvr>
                                        <p:cTn id="18" dur="500"/>
                                        <p:tgtEl>
                                          <p:spTgt spid="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trips(downLeft)">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188913"/>
            <a:ext cx="8786813" cy="6526212"/>
          </a:xfrm>
        </p:spPr>
        <p:txBody>
          <a:bodyPr rtlCol="0">
            <a:noAutofit/>
          </a:bodyPr>
          <a:lstStyle/>
          <a:p>
            <a:pPr marL="0" indent="0" algn="just" eaLnBrk="1" fontAlgn="auto" hangingPunct="1">
              <a:lnSpc>
                <a:spcPct val="110000"/>
              </a:lnSpc>
              <a:spcBef>
                <a:spcPct val="0"/>
              </a:spcBef>
              <a:spcAft>
                <a:spcPts val="0"/>
              </a:spcAft>
              <a:buFont typeface="Symbol" pitchFamily="18" charset="2"/>
              <a:buNone/>
              <a:defRPr/>
            </a:pPr>
            <a:r>
              <a:rPr lang="fa-IR" sz="8800" b="1" dirty="0" smtClean="0">
                <a:solidFill>
                  <a:srgbClr val="FFFF00"/>
                </a:solidFill>
                <a:effectLst>
                  <a:outerShdw blurRad="38100" dist="38100" dir="2700000" algn="tl">
                    <a:srgbClr val="000000">
                      <a:alpha val="43137"/>
                    </a:srgbClr>
                  </a:outerShdw>
                </a:effectLst>
                <a:cs typeface="2  Lotus" pitchFamily="2" charset="-78"/>
              </a:rPr>
              <a:t>6) </a:t>
            </a:r>
            <a:r>
              <a:rPr lang="fa-IR" sz="8800" b="1" dirty="0" smtClean="0">
                <a:effectLst>
                  <a:outerShdw blurRad="38100" dist="38100" dir="2700000" algn="tl">
                    <a:srgbClr val="000000">
                      <a:alpha val="43137"/>
                    </a:srgbClr>
                  </a:outerShdw>
                </a:effectLst>
                <a:cs typeface="2  Lotus" pitchFamily="2" charset="-78"/>
              </a:rPr>
              <a:t>هدف كلّي بر حسب حاصل يادگيري (نه به صورت فرايند يادگيري) ارائه شود.</a:t>
            </a:r>
          </a:p>
          <a:p>
            <a:pPr marL="274320" indent="-274320" eaLnBrk="1" fontAlgn="auto" hangingPunct="1">
              <a:lnSpc>
                <a:spcPct val="110000"/>
              </a:lnSpc>
              <a:spcAft>
                <a:spcPts val="0"/>
              </a:spcAft>
              <a:defRPr/>
            </a:pPr>
            <a:endParaRPr lang="fa-IR" sz="8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700213"/>
            <a:ext cx="8713787" cy="5041900"/>
          </a:xfrm>
        </p:spPr>
        <p:txBody>
          <a:bodyPr/>
          <a:lstStyle/>
          <a:p>
            <a:pPr marL="0" indent="0" algn="ctr">
              <a:buFont typeface="Symbol" pitchFamily="18" charset="2"/>
              <a:buNone/>
              <a:defRPr/>
            </a:pPr>
            <a:r>
              <a:rPr lang="fa-IR" sz="6600" b="1" dirty="0" smtClean="0">
                <a:solidFill>
                  <a:schemeClr val="tx1"/>
                </a:solidFill>
                <a:effectLst>
                  <a:outerShdw blurRad="38100" dist="38100" dir="2700000" algn="tl">
                    <a:srgbClr val="000000">
                      <a:alpha val="43137"/>
                    </a:srgbClr>
                  </a:outerShdw>
                </a:effectLst>
                <a:cs typeface="2  Lotus" pitchFamily="2" charset="-78"/>
              </a:rPr>
              <a:t>به نظر شما هدف </a:t>
            </a:r>
            <a:r>
              <a:rPr lang="fa-IR" sz="6600" b="1" dirty="0" smtClean="0">
                <a:solidFill>
                  <a:srgbClr val="FF0000"/>
                </a:solidFill>
                <a:effectLst>
                  <a:outerShdw blurRad="38100" dist="38100" dir="2700000" algn="tl">
                    <a:srgbClr val="000000">
                      <a:alpha val="43137"/>
                    </a:srgbClr>
                  </a:outerShdw>
                </a:effectLst>
                <a:cs typeface="2  Lotus" pitchFamily="2" charset="-78"/>
              </a:rPr>
              <a:t>«توانايي كاربرد جداول و نمودارها را  </a:t>
            </a:r>
            <a:r>
              <a:rPr lang="fa-IR" sz="6600" b="1" i="1" dirty="0" smtClean="0">
                <a:solidFill>
                  <a:srgbClr val="FF0000"/>
                </a:solidFill>
                <a:effectLst>
                  <a:outerShdw blurRad="38100" dist="38100" dir="2700000" algn="tl">
                    <a:srgbClr val="000000">
                      <a:alpha val="43137"/>
                    </a:srgbClr>
                  </a:outerShdw>
                </a:effectLst>
                <a:cs typeface="2  Lotus" pitchFamily="2" charset="-78"/>
              </a:rPr>
              <a:t>افزايش  مي دهد</a:t>
            </a:r>
            <a:r>
              <a:rPr lang="fa-IR" sz="6600" b="1" dirty="0" smtClean="0">
                <a:solidFill>
                  <a:srgbClr val="FF0000"/>
                </a:solidFill>
                <a:effectLst>
                  <a:outerShdw blurRad="38100" dist="38100" dir="2700000" algn="tl">
                    <a:srgbClr val="000000">
                      <a:alpha val="43137"/>
                    </a:srgbClr>
                  </a:outerShdw>
                </a:effectLst>
                <a:cs typeface="2  Lotus" pitchFamily="2" charset="-78"/>
              </a:rPr>
              <a:t>.» </a:t>
            </a:r>
            <a:r>
              <a:rPr lang="fa-IR" sz="6600" b="1" dirty="0" smtClean="0">
                <a:solidFill>
                  <a:schemeClr val="tx1"/>
                </a:solidFill>
                <a:effectLst>
                  <a:outerShdw blurRad="38100" dist="38100" dir="2700000" algn="tl">
                    <a:srgbClr val="000000">
                      <a:alpha val="43137"/>
                    </a:srgbClr>
                  </a:outerShdw>
                </a:effectLst>
                <a:cs typeface="2  Lotus" pitchFamily="2" charset="-78"/>
              </a:rPr>
              <a:t>بر حسب حاصل يادگيري  نوشته شد یا فرايند يادگيري؟</a:t>
            </a:r>
          </a:p>
          <a:p>
            <a:pPr marL="0" indent="0">
              <a:buFont typeface="Symbol" pitchFamily="18" charset="2"/>
              <a:buNone/>
              <a:defRPr/>
            </a:pPr>
            <a:endParaRPr lang="en-US" sz="6000" dirty="0"/>
          </a:p>
        </p:txBody>
      </p:sp>
      <p:sp>
        <p:nvSpPr>
          <p:cNvPr id="3" name="Title 2"/>
          <p:cNvSpPr>
            <a:spLocks noGrp="1"/>
          </p:cNvSpPr>
          <p:nvPr>
            <p:ph type="title"/>
          </p:nvPr>
        </p:nvSpPr>
        <p:spPr>
          <a:solidFill>
            <a:schemeClr val="tx1"/>
          </a:solidFill>
        </p:spPr>
        <p:txBody>
          <a:bodyPr/>
          <a:lstStyle/>
          <a:p>
            <a:r>
              <a:rPr lang="fa-IR" sz="8000" smtClean="0">
                <a:solidFill>
                  <a:srgbClr val="FF0000"/>
                </a:solidFill>
                <a:cs typeface="2  Titr" pitchFamily="2" charset="-78"/>
              </a:rPr>
              <a:t>سوال</a:t>
            </a:r>
            <a:endParaRPr lang="en-US" sz="8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642350" cy="6408738"/>
          </a:xfrm>
        </p:spPr>
        <p:txBody>
          <a:bodyPr/>
          <a:lstStyle/>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2) ا</a:t>
            </a:r>
            <a:r>
              <a:rPr lang="fa-IR" sz="4800" b="1" dirty="0" smtClean="0">
                <a:effectLst>
                  <a:outerShdw blurRad="38100" dist="38100" dir="2700000" algn="tl">
                    <a:srgbClr val="000000">
                      <a:alpha val="43137"/>
                    </a:srgbClr>
                  </a:outerShdw>
                </a:effectLst>
                <a:cs typeface="2  Lotus" pitchFamily="2" charset="-78"/>
              </a:rPr>
              <a:t>نتظار دارید یادگیرندگان چه چیزی یاد بگیرند یا از خود نشان دهند؟ </a:t>
            </a:r>
            <a:r>
              <a:rPr lang="fa-IR" sz="4800" b="1" dirty="0" smtClean="0">
                <a:solidFill>
                  <a:srgbClr val="FFC000"/>
                </a:solidFill>
                <a:effectLst>
                  <a:outerShdw blurRad="38100" dist="38100" dir="2700000" algn="tl">
                    <a:srgbClr val="000000">
                      <a:alpha val="43137"/>
                    </a:srgbClr>
                  </a:outerShdw>
                </a:effectLst>
                <a:cs typeface="2  Lotus" pitchFamily="2" charset="-78"/>
              </a:rPr>
              <a:t>(هدف ها)</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3) </a:t>
            </a:r>
            <a:r>
              <a:rPr lang="fa-IR" sz="4800" b="1" dirty="0" smtClean="0">
                <a:effectLst>
                  <a:outerShdw blurRad="38100" dist="38100" dir="2700000" algn="tl">
                    <a:srgbClr val="000000">
                      <a:alpha val="43137"/>
                    </a:srgbClr>
                  </a:outerShdw>
                </a:effectLst>
                <a:cs typeface="2  Lotus" pitchFamily="2" charset="-78"/>
              </a:rPr>
              <a:t>نحوه ی صحیح یادگیری محتوای درس یا مهارت چگونه است؟ </a:t>
            </a:r>
            <a:r>
              <a:rPr lang="fa-IR" sz="4800" b="1" dirty="0" smtClean="0">
                <a:solidFill>
                  <a:srgbClr val="7030A0"/>
                </a:solidFill>
                <a:effectLst>
                  <a:outerShdw blurRad="38100" dist="38100" dir="2700000" algn="tl">
                    <a:srgbClr val="000000">
                      <a:alpha val="43137"/>
                    </a:srgbClr>
                  </a:outerShdw>
                </a:effectLst>
                <a:cs typeface="2  Lotus" pitchFamily="2" charset="-78"/>
              </a:rPr>
              <a:t>(راهبردهای آموزشی)</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4) </a:t>
            </a:r>
            <a:r>
              <a:rPr lang="fa-IR" sz="4800" b="1" dirty="0" smtClean="0">
                <a:effectLst>
                  <a:outerShdw blurRad="38100" dist="38100" dir="2700000" algn="tl">
                    <a:srgbClr val="000000">
                      <a:alpha val="43137"/>
                    </a:srgbClr>
                  </a:outerShdw>
                </a:effectLst>
                <a:cs typeface="2  Lotus" pitchFamily="2" charset="-78"/>
              </a:rPr>
              <a:t>شما چگونه معیار یادگیری را مشخص می کنید؟ </a:t>
            </a:r>
            <a:r>
              <a:rPr lang="fa-IR" sz="4800" b="1" dirty="0" smtClean="0">
                <a:solidFill>
                  <a:srgbClr val="00B050"/>
                </a:solidFill>
                <a:effectLst>
                  <a:outerShdw blurRad="38100" dist="38100" dir="2700000" algn="tl">
                    <a:srgbClr val="000000">
                      <a:alpha val="43137"/>
                    </a:srgbClr>
                  </a:outerShdw>
                </a:effectLst>
                <a:cs typeface="2  Lotus" pitchFamily="2" charset="-78"/>
              </a:rPr>
              <a:t>(رویه های ارزشیابی)</a:t>
            </a:r>
            <a:endParaRPr lang="en-US" sz="4800" b="1" dirty="0">
              <a:solidFill>
                <a:srgbClr val="00B050"/>
              </a:solidFill>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2">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333375"/>
            <a:ext cx="8569325" cy="6264275"/>
          </a:xfrm>
        </p:spPr>
        <p:txBody>
          <a:bodyPr/>
          <a:lstStyle/>
          <a:p>
            <a:pPr marL="0" indent="0" algn="just">
              <a:buFont typeface="Symbol" pitchFamily="18" charset="2"/>
              <a:buNone/>
              <a:defRPr/>
            </a:pPr>
            <a:r>
              <a:rPr lang="fa-IR" sz="4400" b="1" i="1" dirty="0" smtClean="0">
                <a:solidFill>
                  <a:srgbClr val="FF0000"/>
                </a:solidFill>
                <a:effectLst>
                  <a:outerShdw blurRad="38100" dist="38100" dir="2700000" algn="tl">
                    <a:srgbClr val="000000">
                      <a:alpha val="43137"/>
                    </a:srgbClr>
                  </a:outerShdw>
                </a:effectLst>
                <a:cs typeface="2  Titr" pitchFamily="2" charset="-78"/>
              </a:rPr>
              <a:t>مشكل اين هدف: </a:t>
            </a:r>
            <a:r>
              <a:rPr lang="fa-IR" sz="6000" b="1" dirty="0" smtClean="0">
                <a:solidFill>
                  <a:srgbClr val="002060"/>
                </a:solidFill>
                <a:effectLst>
                  <a:outerShdw blurRad="38100" dist="38100" dir="2700000" algn="tl">
                    <a:srgbClr val="000000">
                      <a:alpha val="43137"/>
                    </a:srgbClr>
                  </a:outerShdw>
                </a:effectLst>
                <a:cs typeface="2  Lotus" pitchFamily="2" charset="-78"/>
              </a:rPr>
              <a:t>مشخّص نكردن چگونگي افزايش معلومات است. آيا بايد جدول و نمودارها را تفسير كند؟ آیا جدول و نمودار تهيّه كند؟ يا از جدول و نمودار به عنوان وسايلي براي سخنراني استفاده كند؟</a:t>
            </a:r>
          </a:p>
          <a:p>
            <a:pPr algn="just">
              <a:defRPr/>
            </a:pPr>
            <a:endParaRPr lang="en-US" sz="6000" dirty="0"/>
          </a:p>
        </p:txBody>
      </p:sp>
    </p:spTree>
  </p:cSld>
  <p:clrMapOvr>
    <a:masterClrMapping/>
  </p:clrMapOvr>
  <p:transition spd="slow">
    <p:randomBar dir="vert"/>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179388" y="333375"/>
            <a:ext cx="8640762" cy="6191250"/>
          </a:xfrm>
        </p:spPr>
        <p:txBody>
          <a:bodyPr/>
          <a:lstStyle/>
          <a:p>
            <a:pPr marL="0" indent="0" algn="just" eaLnBrk="1" hangingPunct="1">
              <a:buFont typeface="Symbol" pitchFamily="18" charset="2"/>
              <a:buNone/>
              <a:defRPr/>
            </a:pPr>
            <a:r>
              <a:rPr lang="fa-IR" sz="7200" b="1" dirty="0" smtClean="0">
                <a:solidFill>
                  <a:srgbClr val="FFFF00"/>
                </a:solidFill>
                <a:effectLst>
                  <a:outerShdw blurRad="38100" dist="38100" dir="2700000" algn="tl">
                    <a:srgbClr val="000000">
                      <a:alpha val="43137"/>
                    </a:srgbClr>
                  </a:outerShdw>
                </a:effectLst>
                <a:cs typeface="2  Lotus" pitchFamily="2" charset="-78"/>
              </a:rPr>
              <a:t>7) </a:t>
            </a:r>
            <a:r>
              <a:rPr lang="fa-IR" sz="7200" b="1" dirty="0" smtClean="0">
                <a:effectLst>
                  <a:outerShdw blurRad="38100" dist="38100" dir="2700000" algn="tl">
                    <a:srgbClr val="000000">
                      <a:alpha val="43137"/>
                    </a:srgbClr>
                  </a:outerShdw>
                </a:effectLst>
                <a:cs typeface="2  Lotus" pitchFamily="2" charset="-78"/>
              </a:rPr>
              <a:t>هدف هاي كلّي آموزشي قابل حصول باشند (توانايي دانش آموزان، تسهيلات، زمان لازم و ... براي آن ها در نظر گرفته شود).  </a:t>
            </a:r>
            <a:endParaRPr lang="en-US" sz="7200" b="1" dirty="0" smtClean="0">
              <a:effectLst>
                <a:outerShdw blurRad="38100" dist="38100" dir="2700000" algn="tl">
                  <a:srgbClr val="000000">
                    <a:alpha val="43137"/>
                  </a:srgbClr>
                </a:outerShdw>
              </a:effectLst>
              <a:cs typeface="2  Lotus" pitchFamily="2" charset="-78"/>
            </a:endParaRPr>
          </a:p>
          <a:p>
            <a:pPr algn="just" eaLnBrk="1" hangingPunct="1">
              <a:defRPr/>
            </a:pPr>
            <a:endParaRPr lang="fa-IR" sz="7200" dirty="0"/>
          </a:p>
        </p:txBody>
      </p:sp>
    </p:spTree>
  </p:cSld>
  <p:clrMapOvr>
    <a:masterClrMapping/>
  </p:clrMapOvr>
  <p:transition spd="slow">
    <p:randomBar dir="vert"/>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3375"/>
            <a:ext cx="8629650" cy="6408738"/>
          </a:xfrm>
        </p:spPr>
        <p:txBody>
          <a:bodyPr rtlCol="0">
            <a:noAutofit/>
          </a:bodyPr>
          <a:lstStyle/>
          <a:p>
            <a:pPr marL="0" indent="0" algn="just" eaLnBrk="1" fontAlgn="auto" hangingPunct="1">
              <a:spcBef>
                <a:spcPct val="0"/>
              </a:spcBef>
              <a:spcAft>
                <a:spcPts val="0"/>
              </a:spcAft>
              <a:buFont typeface="Symbol" pitchFamily="18" charset="2"/>
              <a:buNone/>
              <a:defRPr/>
            </a:pPr>
            <a:r>
              <a:rPr lang="fa-IR" sz="6600" b="1" dirty="0" smtClean="0">
                <a:solidFill>
                  <a:srgbClr val="FFFF00"/>
                </a:solidFill>
                <a:effectLst>
                  <a:outerShdw blurRad="38100" dist="38100" dir="2700000" algn="tl">
                    <a:srgbClr val="000000">
                      <a:alpha val="43137"/>
                    </a:srgbClr>
                  </a:outerShdw>
                </a:effectLst>
                <a:cs typeface="2  Lotus" pitchFamily="2" charset="-78"/>
              </a:rPr>
              <a:t>8) </a:t>
            </a:r>
            <a:r>
              <a:rPr lang="fa-IR" sz="6600" b="1" dirty="0" smtClean="0">
                <a:effectLst>
                  <a:outerShdw blurRad="38100" dist="38100" dir="2700000" algn="tl">
                    <a:srgbClr val="000000">
                      <a:alpha val="43137"/>
                    </a:srgbClr>
                  </a:outerShdw>
                </a:effectLst>
                <a:cs typeface="2  Lotus" pitchFamily="2" charset="-78"/>
              </a:rPr>
              <a:t>هر يك از اهداف كلّي بر حسب انتظاري كه از دانش آموز مي رود (نه برحسب كاري كه معلّم بايد انجام دهد) بيان شود.</a:t>
            </a:r>
          </a:p>
          <a:p>
            <a:pPr marL="0" indent="0" algn="just" eaLnBrk="1" fontAlgn="auto" hangingPunct="1">
              <a:spcBef>
                <a:spcPct val="0"/>
              </a:spcBef>
              <a:spcAft>
                <a:spcPts val="0"/>
              </a:spcAft>
              <a:buFont typeface="Symbol" pitchFamily="18" charset="2"/>
              <a:buNone/>
              <a:defRPr/>
            </a:pPr>
            <a:r>
              <a:rPr lang="fa-IR" sz="4000" b="1" dirty="0" smtClean="0">
                <a:solidFill>
                  <a:srgbClr val="FF0000"/>
                </a:solidFill>
                <a:effectLst>
                  <a:outerShdw blurRad="38100" dist="38100" dir="2700000" algn="tl">
                    <a:srgbClr val="000000">
                      <a:alpha val="43137"/>
                    </a:srgbClr>
                  </a:outerShdw>
                </a:effectLst>
                <a:cs typeface="2  Titr" pitchFamily="2" charset="-78"/>
              </a:rPr>
              <a:t>مانند: نشان دادن طرز نصب وسايل آموزشگاهي به دانش آموزان </a:t>
            </a:r>
            <a:endParaRPr lang="en-US" sz="4000" b="1" dirty="0" smtClean="0">
              <a:solidFill>
                <a:srgbClr val="FF0000"/>
              </a:solidFill>
              <a:effectLst>
                <a:outerShdw blurRad="38100" dist="38100" dir="2700000" algn="tl">
                  <a:srgbClr val="000000">
                    <a:alpha val="43137"/>
                  </a:srgbClr>
                </a:outerShdw>
              </a:effectLst>
              <a:cs typeface="2  Titr" pitchFamily="2" charset="-78"/>
            </a:endParaRPr>
          </a:p>
          <a:p>
            <a:pPr marL="0" indent="0" eaLnBrk="1" fontAlgn="auto" hangingPunct="1">
              <a:spcAft>
                <a:spcPts val="0"/>
              </a:spcAft>
              <a:buFont typeface="Symbol" pitchFamily="18" charset="2"/>
              <a:buNone/>
              <a:defRPr/>
            </a:pPr>
            <a:endParaRPr lang="fa-IR" sz="4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476250"/>
            <a:ext cx="8424862" cy="6048375"/>
          </a:xfrm>
        </p:spPr>
        <p:txBody>
          <a:bodyPr/>
          <a:lstStyle/>
          <a:p>
            <a:pPr marL="0" indent="0" algn="just" eaLnBrk="1" fontAlgn="auto" hangingPunct="1">
              <a:spcBef>
                <a:spcPct val="0"/>
              </a:spcBef>
              <a:spcAft>
                <a:spcPts val="0"/>
              </a:spcAft>
              <a:buFont typeface="Symbol" pitchFamily="18" charset="2"/>
              <a:buNone/>
              <a:defRPr/>
            </a:pPr>
            <a:r>
              <a:rPr lang="fa-IR" sz="7200" b="1" dirty="0">
                <a:solidFill>
                  <a:srgbClr val="FFFF00"/>
                </a:solidFill>
                <a:effectLst>
                  <a:outerShdw blurRad="38100" dist="38100" dir="2700000" algn="tl">
                    <a:srgbClr val="000000">
                      <a:alpha val="43137"/>
                    </a:srgbClr>
                  </a:outerShdw>
                </a:effectLst>
                <a:cs typeface="2  Lotus" pitchFamily="2" charset="-78"/>
              </a:rPr>
              <a:t>9) </a:t>
            </a:r>
            <a:r>
              <a:rPr lang="fa-IR" sz="7200" b="1" dirty="0">
                <a:effectLst>
                  <a:outerShdw blurRad="38100" dist="38100" dir="2700000" algn="tl">
                    <a:srgbClr val="000000">
                      <a:alpha val="43137"/>
                    </a:srgbClr>
                  </a:outerShdw>
                </a:effectLst>
                <a:cs typeface="2  Lotus" pitchFamily="2" charset="-78"/>
              </a:rPr>
              <a:t>هر هدف كلّي بر حسب رفتار نهايي دانش آموز (نه بر حسب موضوعي كه بايد آموخته شود) بيان گردد.</a:t>
            </a:r>
          </a:p>
          <a:p>
            <a:pPr marL="0" indent="0" algn="just" eaLnBrk="1" fontAlgn="auto" hangingPunct="1">
              <a:spcBef>
                <a:spcPct val="0"/>
              </a:spcBef>
              <a:spcAft>
                <a:spcPts val="0"/>
              </a:spcAft>
              <a:buFont typeface="Symbol" pitchFamily="18" charset="2"/>
              <a:buNone/>
              <a:defRPr/>
            </a:pPr>
            <a:r>
              <a:rPr lang="fa-IR" sz="5400" b="1" dirty="0">
                <a:solidFill>
                  <a:srgbClr val="FF0000"/>
                </a:solidFill>
                <a:effectLst>
                  <a:outerShdw blurRad="38100" dist="38100" dir="2700000" algn="tl">
                    <a:srgbClr val="000000">
                      <a:alpha val="43137"/>
                    </a:srgbClr>
                  </a:outerShdw>
                </a:effectLst>
                <a:cs typeface="2  Titr" pitchFamily="2" charset="-78"/>
              </a:rPr>
              <a:t>مانند:  </a:t>
            </a:r>
            <a:r>
              <a:rPr lang="fa-IR" sz="5400" b="1" dirty="0" smtClean="0">
                <a:solidFill>
                  <a:srgbClr val="FF0000"/>
                </a:solidFill>
                <a:effectLst>
                  <a:outerShdw blurRad="38100" dist="38100" dir="2700000" algn="tl">
                    <a:srgbClr val="000000">
                      <a:alpha val="43137"/>
                    </a:srgbClr>
                  </a:outerShdw>
                </a:effectLst>
                <a:cs typeface="2  Titr" pitchFamily="2" charset="-78"/>
              </a:rPr>
              <a:t>افغانستان</a:t>
            </a:r>
            <a:endParaRPr lang="fa-IR" sz="5400" b="1" dirty="0">
              <a:solidFill>
                <a:srgbClr val="FF0000"/>
              </a:solidFill>
              <a:effectLst>
                <a:outerShdw blurRad="38100" dist="38100" dir="2700000" algn="tl">
                  <a:srgbClr val="000000">
                    <a:alpha val="43137"/>
                  </a:srgbClr>
                </a:outerShdw>
              </a:effectLst>
              <a:cs typeface="2  Titr" pitchFamily="2" charset="-78"/>
            </a:endParaRPr>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404813"/>
            <a:ext cx="8280400" cy="6192837"/>
          </a:xfrm>
        </p:spPr>
        <p:txBody>
          <a:bodyPr/>
          <a:lstStyle/>
          <a:p>
            <a:pPr marL="0" indent="0" algn="ctr">
              <a:buFont typeface="Symbol" pitchFamily="18" charset="2"/>
              <a:buNone/>
              <a:defRPr/>
            </a:pPr>
            <a:r>
              <a:rPr lang="fa-IR" sz="11500" b="1" dirty="0" smtClean="0">
                <a:solidFill>
                  <a:schemeClr val="tx1"/>
                </a:solidFill>
                <a:effectLst>
                  <a:outerShdw blurRad="38100" dist="38100" dir="2700000" algn="tl">
                    <a:srgbClr val="000000">
                      <a:alpha val="43137"/>
                    </a:srgbClr>
                  </a:outerShdw>
                </a:effectLst>
                <a:cs typeface="2  Lotus" pitchFamily="2" charset="-78"/>
              </a:rPr>
              <a:t>هدف هاي كلّي اسلایدهای بعدی را نقد كنيد.</a:t>
            </a:r>
            <a:endParaRPr lang="en-US" sz="11500" b="1" dirty="0">
              <a:solidFill>
                <a:schemeClr val="tx1"/>
              </a:solidFill>
              <a:effectLst>
                <a:outerShdw blurRad="38100" dist="38100" dir="2700000" algn="tl">
                  <a:srgbClr val="000000">
                    <a:alpha val="43137"/>
                  </a:srgbClr>
                </a:outerShdw>
              </a:effectLst>
              <a:cs typeface="2  Lotus" pitchFamily="2" charset="-78"/>
            </a:endParaRPr>
          </a:p>
        </p:txBody>
      </p:sp>
    </p:spTree>
  </p:cSld>
  <p:clrMapOvr>
    <a:masterClrMapping/>
  </p:clrMapOvr>
  <p:transition spd="slow">
    <p:cover dir="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260350"/>
            <a:ext cx="8642350" cy="6454775"/>
          </a:xfrm>
        </p:spPr>
        <p:txBody>
          <a:bodyPr rtlCol="1">
            <a:normAutofit/>
          </a:bodyPr>
          <a:lstStyle/>
          <a:p>
            <a:pPr marL="0" indent="0" eaLnBrk="1" fontAlgn="auto" hangingPunct="1">
              <a:spcAft>
                <a:spcPts val="0"/>
              </a:spcAft>
              <a:buFont typeface="Symbol" pitchFamily="18" charset="2"/>
              <a:buNone/>
              <a:defRPr/>
            </a:pPr>
            <a:r>
              <a:rPr lang="fa-IR" sz="2800" b="1" dirty="0" smtClean="0">
                <a:solidFill>
                  <a:srgbClr val="00B050"/>
                </a:solidFill>
                <a:effectLst>
                  <a:outerShdw blurRad="38100" dist="38100" dir="2700000" algn="tl">
                    <a:srgbClr val="000000">
                      <a:alpha val="43137"/>
                    </a:srgbClr>
                  </a:outerShdw>
                </a:effectLst>
                <a:cs typeface="2  Lotus" pitchFamily="2" charset="-78"/>
              </a:rPr>
              <a:t>نام درس: </a:t>
            </a:r>
            <a:r>
              <a:rPr lang="fa-IR" sz="2800" b="1" dirty="0" smtClean="0">
                <a:effectLst>
                  <a:outerShdw blurRad="38100" dist="38100" dir="2700000" algn="tl">
                    <a:srgbClr val="000000">
                      <a:alpha val="43137"/>
                    </a:srgbClr>
                  </a:outerShdw>
                </a:effectLst>
                <a:cs typeface="2  Lotus" pitchFamily="2" charset="-78"/>
              </a:rPr>
              <a:t>قرآن     </a:t>
            </a:r>
            <a:r>
              <a:rPr lang="fa-IR" sz="2800" b="1" dirty="0" smtClean="0">
                <a:solidFill>
                  <a:srgbClr val="00B050"/>
                </a:solidFill>
                <a:effectLst>
                  <a:outerShdw blurRad="38100" dist="38100" dir="2700000" algn="tl">
                    <a:srgbClr val="000000">
                      <a:alpha val="43137"/>
                    </a:srgbClr>
                  </a:outerShdw>
                </a:effectLst>
                <a:cs typeface="2  Lotus" pitchFamily="2" charset="-78"/>
              </a:rPr>
              <a:t>موضوع درس: </a:t>
            </a:r>
            <a:r>
              <a:rPr lang="fa-IR" sz="2800" b="1" dirty="0" smtClean="0">
                <a:effectLst>
                  <a:outerShdw blurRad="38100" dist="38100" dir="2700000" algn="tl">
                    <a:srgbClr val="000000">
                      <a:alpha val="43137"/>
                    </a:srgbClr>
                  </a:outerShdw>
                </a:effectLst>
                <a:cs typeface="2  Lotus" pitchFamily="2" charset="-78"/>
              </a:rPr>
              <a:t>سوره ی توحيد      </a:t>
            </a:r>
            <a:r>
              <a:rPr lang="fa-IR" sz="2800" b="1" dirty="0" smtClean="0">
                <a:solidFill>
                  <a:srgbClr val="00B050"/>
                </a:solidFill>
                <a:effectLst>
                  <a:outerShdw blurRad="38100" dist="38100" dir="2700000" algn="tl">
                    <a:srgbClr val="000000">
                      <a:alpha val="43137"/>
                    </a:srgbClr>
                  </a:outerShdw>
                </a:effectLst>
                <a:cs typeface="2  Lotus" pitchFamily="2" charset="-78"/>
              </a:rPr>
              <a:t>پایه ی: </a:t>
            </a:r>
            <a:r>
              <a:rPr lang="fa-IR" sz="2800" b="1" dirty="0" smtClean="0">
                <a:effectLst>
                  <a:outerShdw blurRad="38100" dist="38100" dir="2700000" algn="tl">
                    <a:srgbClr val="000000">
                      <a:alpha val="43137"/>
                    </a:srgbClr>
                  </a:outerShdw>
                </a:effectLst>
                <a:cs typeface="2  Lotus" pitchFamily="2" charset="-78"/>
              </a:rPr>
              <a:t>دوم ابتدايي</a:t>
            </a:r>
            <a:endParaRPr lang="en-US" sz="2800" b="1" dirty="0" smtClean="0">
              <a:effectLst>
                <a:outerShdw blurRad="38100" dist="38100" dir="2700000" algn="tl">
                  <a:srgbClr val="000000">
                    <a:alpha val="43137"/>
                  </a:srgbClr>
                </a:outerShdw>
              </a:effectLst>
              <a:cs typeface="2  Lotus" pitchFamily="2" charset="-78"/>
            </a:endParaRPr>
          </a:p>
          <a:p>
            <a:pPr marL="0" indent="0" algn="just" eaLnBrk="1" fontAlgn="auto" hangingPunct="1">
              <a:lnSpc>
                <a:spcPct val="150000"/>
              </a:lnSpc>
              <a:spcBef>
                <a:spcPct val="0"/>
              </a:spcBef>
              <a:spcAft>
                <a:spcPts val="0"/>
              </a:spcAft>
              <a:buFont typeface="Symbol" pitchFamily="18" charset="2"/>
              <a:buNone/>
              <a:defRPr/>
            </a:pPr>
            <a:r>
              <a:rPr lang="fa-IR" sz="2800" dirty="0" smtClean="0">
                <a:solidFill>
                  <a:srgbClr val="FF0000"/>
                </a:solidFill>
                <a:cs typeface="2  Titr" pitchFamily="2" charset="-78"/>
              </a:rPr>
              <a:t>اهداف كلي</a:t>
            </a:r>
          </a:p>
          <a:p>
            <a:pPr marL="0" indent="0" algn="just" eaLnBrk="1" fontAlgn="auto" hangingPunct="1">
              <a:spcBef>
                <a:spcPct val="0"/>
              </a:spcBef>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1. </a:t>
            </a:r>
            <a:r>
              <a:rPr lang="ar-SA" sz="2800" b="1" dirty="0" smtClean="0">
                <a:effectLst>
                  <a:outerShdw blurRad="38100" dist="38100" dir="2700000" algn="tl">
                    <a:srgbClr val="000000">
                      <a:alpha val="43137"/>
                    </a:srgbClr>
                  </a:outerShdw>
                </a:effectLst>
                <a:cs typeface="2  Lotus" pitchFamily="2" charset="-78"/>
              </a:rPr>
              <a:t>دانش آموز پس از پايان درس</a:t>
            </a:r>
            <a:r>
              <a:rPr lang="ar-SA" sz="2800" b="1" dirty="0" smtClean="0">
                <a:solidFill>
                  <a:srgbClr val="FF0000"/>
                </a:solidFill>
                <a:effectLst>
                  <a:outerShdw blurRad="38100" dist="38100" dir="2700000" algn="tl">
                    <a:srgbClr val="000000">
                      <a:alpha val="43137"/>
                    </a:srgbClr>
                  </a:outerShdw>
                </a:effectLst>
                <a:cs typeface="2  Lotus" pitchFamily="2" charset="-78"/>
              </a:rPr>
              <a:t>«ه و» </a:t>
            </a:r>
            <a:r>
              <a:rPr lang="ar-SA" sz="2800" b="1" dirty="0" smtClean="0">
                <a:effectLst>
                  <a:outerShdw blurRad="38100" dist="38100" dir="2700000" algn="tl">
                    <a:srgbClr val="000000">
                      <a:alpha val="43137"/>
                    </a:srgbClr>
                  </a:outerShdw>
                </a:effectLst>
                <a:cs typeface="2  Lotus" pitchFamily="2" charset="-78"/>
              </a:rPr>
              <a:t>را آشنا مي شود.</a:t>
            </a:r>
            <a:endParaRPr lang="en-US" sz="28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4000" b="1" dirty="0" smtClean="0">
                <a:solidFill>
                  <a:srgbClr val="FFFF00"/>
                </a:solidFill>
                <a:effectLst>
                  <a:outerShdw blurRad="38100" dist="38100" dir="2700000" algn="tl">
                    <a:srgbClr val="000000">
                      <a:alpha val="43137"/>
                    </a:srgbClr>
                  </a:outerShdw>
                </a:effectLst>
                <a:cs typeface="2  Lotus" pitchFamily="2" charset="-78"/>
              </a:rPr>
              <a:t>2. </a:t>
            </a:r>
            <a:r>
              <a:rPr lang="ar-SA" sz="3200" b="1" dirty="0" smtClean="0">
                <a:effectLst>
                  <a:outerShdw blurRad="38100" dist="38100" dir="2700000" algn="tl">
                    <a:srgbClr val="000000">
                      <a:alpha val="43137"/>
                    </a:srgbClr>
                  </a:outerShdw>
                </a:effectLst>
                <a:cs typeface="2  Lotus" pitchFamily="2" charset="-78"/>
              </a:rPr>
              <a:t>دانش آموز پس از پايان درس با </a:t>
            </a:r>
            <a:r>
              <a:rPr lang="ar-SA" sz="3200" b="1" dirty="0" smtClean="0">
                <a:solidFill>
                  <a:srgbClr val="FF0000"/>
                </a:solidFill>
                <a:effectLst>
                  <a:outerShdw blurRad="38100" dist="38100" dir="2700000" algn="tl">
                    <a:srgbClr val="000000">
                      <a:alpha val="43137"/>
                    </a:srgbClr>
                  </a:outerShdw>
                </a:effectLst>
                <a:cs typeface="2  Lotus" pitchFamily="2" charset="-78"/>
              </a:rPr>
              <a:t>سوره ي توحيد </a:t>
            </a:r>
            <a:r>
              <a:rPr lang="ar-SA" sz="3200" b="1" dirty="0" smtClean="0">
                <a:effectLst>
                  <a:outerShdw blurRad="38100" dist="38100" dir="2700000" algn="tl">
                    <a:srgbClr val="000000">
                      <a:alpha val="43137"/>
                    </a:srgbClr>
                  </a:outerShdw>
                </a:effectLst>
                <a:cs typeface="2  Lotus" pitchFamily="2" charset="-78"/>
              </a:rPr>
              <a:t>آشنا مي شود.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3200" b="1" dirty="0" smtClean="0">
                <a:solidFill>
                  <a:srgbClr val="FFFF00"/>
                </a:solidFill>
                <a:effectLst>
                  <a:outerShdw blurRad="38100" dist="38100" dir="2700000" algn="tl">
                    <a:srgbClr val="000000">
                      <a:alpha val="43137"/>
                    </a:srgbClr>
                  </a:outerShdw>
                </a:effectLst>
                <a:cs typeface="2  Lotus" pitchFamily="2" charset="-78"/>
              </a:rPr>
              <a:t>3. </a:t>
            </a:r>
            <a:r>
              <a:rPr lang="ar-SA" sz="2800" b="1" dirty="0" smtClean="0">
                <a:effectLst>
                  <a:outerShdw blurRad="38100" dist="38100" dir="2700000" algn="tl">
                    <a:srgbClr val="000000">
                      <a:alpha val="43137"/>
                    </a:srgbClr>
                  </a:outerShdw>
                </a:effectLst>
                <a:cs typeface="2  Lotus" pitchFamily="2" charset="-78"/>
              </a:rPr>
              <a:t>دانش آموز پس از پايان درس به </a:t>
            </a:r>
            <a:r>
              <a:rPr lang="ar-SA" sz="3200" b="1" dirty="0" smtClean="0">
                <a:solidFill>
                  <a:srgbClr val="FF0000"/>
                </a:solidFill>
                <a:effectLst>
                  <a:outerShdw blurRad="38100" dist="38100" dir="2700000" algn="tl">
                    <a:srgbClr val="000000">
                      <a:alpha val="43137"/>
                    </a:srgbClr>
                  </a:outerShdw>
                </a:effectLst>
                <a:cs typeface="2  Lotus" pitchFamily="2" charset="-78"/>
              </a:rPr>
              <a:t>سوره ي توحيد </a:t>
            </a:r>
            <a:r>
              <a:rPr lang="ar-SA" sz="2800" b="1" dirty="0" smtClean="0">
                <a:effectLst>
                  <a:outerShdw blurRad="38100" dist="38100" dir="2700000" algn="tl">
                    <a:srgbClr val="000000">
                      <a:alpha val="43137"/>
                    </a:srgbClr>
                  </a:outerShdw>
                </a:effectLst>
                <a:cs typeface="2  Lotus" pitchFamily="2" charset="-78"/>
              </a:rPr>
              <a:t>علاقه نشان مي دهد. </a:t>
            </a:r>
            <a:endParaRPr lang="en-US" sz="28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4000" b="1" dirty="0" smtClean="0">
                <a:solidFill>
                  <a:srgbClr val="FFFF00"/>
                </a:solidFill>
                <a:effectLst>
                  <a:outerShdw blurRad="38100" dist="38100" dir="2700000" algn="tl">
                    <a:srgbClr val="000000">
                      <a:alpha val="43137"/>
                    </a:srgbClr>
                  </a:outerShdw>
                </a:effectLst>
                <a:cs typeface="2  Lotus" pitchFamily="2" charset="-78"/>
              </a:rPr>
              <a:t>4.</a:t>
            </a:r>
            <a:r>
              <a:rPr lang="fa-IR" sz="3200" b="1" dirty="0" smtClean="0">
                <a:effectLst>
                  <a:outerShdw blurRad="38100" dist="38100" dir="2700000" algn="tl">
                    <a:srgbClr val="000000">
                      <a:alpha val="43137"/>
                    </a:srgbClr>
                  </a:outerShdw>
                </a:effectLst>
                <a:cs typeface="2  Lotus" pitchFamily="2" charset="-78"/>
              </a:rPr>
              <a:t> </a:t>
            </a:r>
            <a:r>
              <a:rPr lang="ar-SA" sz="2800" b="1" dirty="0" smtClean="0">
                <a:effectLst>
                  <a:outerShdw blurRad="38100" dist="38100" dir="2700000" algn="tl">
                    <a:srgbClr val="000000">
                      <a:alpha val="43137"/>
                    </a:srgbClr>
                  </a:outerShdw>
                </a:effectLst>
                <a:cs typeface="2  Lotus" pitchFamily="2" charset="-78"/>
              </a:rPr>
              <a:t>دانش آموز پس از پايان درس به </a:t>
            </a:r>
            <a:r>
              <a:rPr lang="ar-SA" sz="2800" b="1" dirty="0" smtClean="0">
                <a:solidFill>
                  <a:srgbClr val="FF0000"/>
                </a:solidFill>
                <a:effectLst>
                  <a:outerShdw blurRad="38100" dist="38100" dir="2700000" algn="tl">
                    <a:srgbClr val="000000">
                      <a:alpha val="43137"/>
                    </a:srgbClr>
                  </a:outerShdw>
                </a:effectLst>
                <a:cs typeface="2  Lotus" pitchFamily="2" charset="-78"/>
              </a:rPr>
              <a:t>موضوع قواعدي درس </a:t>
            </a:r>
            <a:r>
              <a:rPr lang="ar-SA" sz="2800" b="1" dirty="0" smtClean="0">
                <a:effectLst>
                  <a:outerShdw blurRad="38100" dist="38100" dir="2700000" algn="tl">
                    <a:srgbClr val="000000">
                      <a:alpha val="43137"/>
                    </a:srgbClr>
                  </a:outerShdw>
                </a:effectLst>
                <a:cs typeface="2  Lotus" pitchFamily="2" charset="-78"/>
              </a:rPr>
              <a:t>توج</a:t>
            </a:r>
            <a:r>
              <a:rPr lang="fa-IR" sz="2800" b="1" dirty="0" smtClean="0">
                <a:effectLst>
                  <a:outerShdw blurRad="38100" dist="38100" dir="2700000" algn="tl">
                    <a:srgbClr val="000000">
                      <a:alpha val="43137"/>
                    </a:srgbClr>
                  </a:outerShdw>
                </a:effectLst>
                <a:cs typeface="2  Lotus" pitchFamily="2" charset="-78"/>
              </a:rPr>
              <a:t>ّ</a:t>
            </a:r>
            <a:r>
              <a:rPr lang="ar-SA" sz="2800" b="1" dirty="0" smtClean="0">
                <a:effectLst>
                  <a:outerShdw blurRad="38100" dist="38100" dir="2700000" algn="tl">
                    <a:srgbClr val="000000">
                      <a:alpha val="43137"/>
                    </a:srgbClr>
                  </a:outerShdw>
                </a:effectLst>
                <a:cs typeface="2  Lotus" pitchFamily="2" charset="-78"/>
              </a:rPr>
              <a:t>ه</a:t>
            </a:r>
            <a:r>
              <a:rPr lang="fa-IR" sz="2800" b="1" dirty="0" smtClean="0">
                <a:effectLst>
                  <a:outerShdw blurRad="38100" dist="38100" dir="2700000" algn="tl">
                    <a:srgbClr val="000000">
                      <a:alpha val="43137"/>
                    </a:srgbClr>
                  </a:outerShdw>
                </a:effectLst>
                <a:cs typeface="2  Lotus" pitchFamily="2" charset="-78"/>
              </a:rPr>
              <a:t> </a:t>
            </a:r>
            <a:r>
              <a:rPr lang="ar-SA" sz="2800" b="1" dirty="0" smtClean="0">
                <a:effectLst>
                  <a:outerShdw blurRad="38100" dist="38100" dir="2700000" algn="tl">
                    <a:srgbClr val="000000">
                      <a:alpha val="43137"/>
                    </a:srgbClr>
                  </a:outerShdw>
                </a:effectLst>
                <a:cs typeface="2  Lotus" pitchFamily="2" charset="-78"/>
              </a:rPr>
              <a:t>مي كند.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5. </a:t>
            </a:r>
            <a:r>
              <a:rPr lang="ar-SA" sz="2800" b="1" dirty="0" smtClean="0">
                <a:effectLst>
                  <a:outerShdw blurRad="38100" dist="38100" dir="2700000" algn="tl">
                    <a:srgbClr val="000000">
                      <a:alpha val="43137"/>
                    </a:srgbClr>
                  </a:outerShdw>
                </a:effectLst>
                <a:cs typeface="2  Lotus" pitchFamily="2" charset="-78"/>
              </a:rPr>
              <a:t>دانش آموز پس از پايان درس به قرآن </a:t>
            </a:r>
            <a:r>
              <a:rPr lang="ar-SA" sz="2800" b="1" dirty="0" smtClean="0">
                <a:solidFill>
                  <a:srgbClr val="FF0000"/>
                </a:solidFill>
                <a:effectLst>
                  <a:outerShdw blurRad="38100" dist="38100" dir="2700000" algn="tl">
                    <a:srgbClr val="000000">
                      <a:alpha val="43137"/>
                    </a:srgbClr>
                  </a:outerShdw>
                </a:effectLst>
                <a:cs typeface="2  Lotus" pitchFamily="2" charset="-78"/>
              </a:rPr>
              <a:t>علاقه مند مي شود</a:t>
            </a:r>
            <a:r>
              <a:rPr lang="ar-SA" sz="2800" b="1" dirty="0" smtClean="0">
                <a:effectLst>
                  <a:outerShdw blurRad="38100" dist="38100" dir="2700000" algn="tl">
                    <a:srgbClr val="000000">
                      <a:alpha val="43137"/>
                    </a:srgbClr>
                  </a:outerShdw>
                </a:effectLst>
                <a:cs typeface="2  Lotus" pitchFamily="2" charset="-78"/>
              </a:rPr>
              <a:t>. </a:t>
            </a:r>
            <a:endParaRPr lang="en-US" sz="28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6. </a:t>
            </a:r>
            <a:r>
              <a:rPr lang="fa-IR" sz="3200" b="1" dirty="0" smtClean="0">
                <a:effectLst>
                  <a:outerShdw blurRad="38100" dist="38100" dir="2700000" algn="tl">
                    <a:srgbClr val="000000">
                      <a:alpha val="43137"/>
                    </a:srgbClr>
                  </a:outerShdw>
                </a:effectLst>
                <a:cs typeface="2  Lotus" pitchFamily="2" charset="-78"/>
              </a:rPr>
              <a:t>آشنا كردن دانش آموز </a:t>
            </a:r>
            <a:r>
              <a:rPr lang="ar-SA" sz="3200" b="1" dirty="0" smtClean="0">
                <a:effectLst>
                  <a:outerShdw blurRad="38100" dist="38100" dir="2700000" algn="tl">
                    <a:srgbClr val="000000">
                      <a:alpha val="43137"/>
                    </a:srgbClr>
                  </a:outerShdw>
                </a:effectLst>
                <a:cs typeface="2  Lotus" pitchFamily="2" charset="-78"/>
              </a:rPr>
              <a:t>با </a:t>
            </a:r>
            <a:r>
              <a:rPr lang="ar-SA" sz="2800" b="1" dirty="0" smtClean="0">
                <a:solidFill>
                  <a:srgbClr val="FF0000"/>
                </a:solidFill>
                <a:effectLst>
                  <a:outerShdw blurRad="38100" dist="38100" dir="2700000" algn="tl">
                    <a:srgbClr val="000000">
                      <a:alpha val="43137"/>
                    </a:srgbClr>
                  </a:outerShdw>
                </a:effectLst>
                <a:cs typeface="2  Lotus" pitchFamily="2" charset="-78"/>
              </a:rPr>
              <a:t>مفهوم و پيام قر</a:t>
            </a:r>
            <a:r>
              <a:rPr lang="fa-IR" sz="2800" b="1" dirty="0" smtClean="0">
                <a:solidFill>
                  <a:srgbClr val="FF0000"/>
                </a:solidFill>
                <a:effectLst>
                  <a:outerShdw blurRad="38100" dist="38100" dir="2700000" algn="tl">
                    <a:srgbClr val="000000">
                      <a:alpha val="43137"/>
                    </a:srgbClr>
                  </a:outerShdw>
                </a:effectLst>
                <a:cs typeface="2  Lotus" pitchFamily="2" charset="-78"/>
              </a:rPr>
              <a:t>آ</a:t>
            </a:r>
            <a:r>
              <a:rPr lang="ar-SA" sz="2800" b="1" dirty="0" smtClean="0">
                <a:solidFill>
                  <a:srgbClr val="FF0000"/>
                </a:solidFill>
                <a:effectLst>
                  <a:outerShdw blurRad="38100" dist="38100" dir="2700000" algn="tl">
                    <a:srgbClr val="000000">
                      <a:alpha val="43137"/>
                    </a:srgbClr>
                  </a:outerShdw>
                </a:effectLst>
                <a:cs typeface="2  Lotus" pitchFamily="2" charset="-78"/>
              </a:rPr>
              <a:t>ني درس</a:t>
            </a:r>
            <a:r>
              <a:rPr lang="ar-SA" sz="2800" b="1" dirty="0" smtClean="0">
                <a:effectLst>
                  <a:outerShdw blurRad="38100" dist="38100" dir="2700000" algn="tl">
                    <a:srgbClr val="000000">
                      <a:alpha val="43137"/>
                    </a:srgbClr>
                  </a:outerShdw>
                </a:effectLst>
                <a:cs typeface="2  Lotus" pitchFamily="2" charset="-78"/>
              </a:rPr>
              <a:t>.</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7. </a:t>
            </a:r>
            <a:r>
              <a:rPr lang="ar-SA" sz="2800" b="1" dirty="0" smtClean="0">
                <a:solidFill>
                  <a:srgbClr val="FF0000"/>
                </a:solidFill>
                <a:effectLst>
                  <a:outerShdw blurRad="38100" dist="38100" dir="2700000" algn="tl">
                    <a:srgbClr val="000000">
                      <a:alpha val="43137"/>
                    </a:srgbClr>
                  </a:outerShdw>
                </a:effectLst>
                <a:cs typeface="2  Lotus" pitchFamily="2" charset="-78"/>
              </a:rPr>
              <a:t>مهارت</a:t>
            </a:r>
            <a:r>
              <a:rPr lang="fa-IR" sz="2800" b="1" dirty="0" smtClean="0">
                <a:solidFill>
                  <a:srgbClr val="FF0000"/>
                </a:solidFill>
                <a:effectLst>
                  <a:outerShdw blurRad="38100" dist="38100" dir="2700000" algn="tl">
                    <a:srgbClr val="000000">
                      <a:alpha val="43137"/>
                    </a:srgbClr>
                  </a:outerShdw>
                </a:effectLst>
                <a:cs typeface="2  Lotus" pitchFamily="2" charset="-78"/>
              </a:rPr>
              <a:t> هاي</a:t>
            </a:r>
            <a:r>
              <a:rPr lang="ar-SA" sz="2800" b="1" dirty="0" smtClean="0">
                <a:solidFill>
                  <a:srgbClr val="FF0000"/>
                </a:solidFill>
                <a:effectLst>
                  <a:outerShdw blurRad="38100" dist="38100" dir="2700000" algn="tl">
                    <a:srgbClr val="000000">
                      <a:alpha val="43137"/>
                    </a:srgbClr>
                  </a:outerShdw>
                </a:effectLst>
                <a:cs typeface="2  Lotus" pitchFamily="2" charset="-78"/>
              </a:rPr>
              <a:t> چهارگانه </a:t>
            </a:r>
            <a:r>
              <a:rPr lang="ar-SA" sz="3200" b="1" dirty="0" smtClean="0">
                <a:effectLst>
                  <a:outerShdw blurRad="38100" dist="38100" dir="2700000" algn="tl">
                    <a:srgbClr val="000000">
                      <a:alpha val="43137"/>
                    </a:srgbClr>
                  </a:outerShdw>
                </a:effectLst>
                <a:cs typeface="2  Lotus" pitchFamily="2" charset="-78"/>
              </a:rPr>
              <a:t>در دانش </a:t>
            </a:r>
            <a:r>
              <a:rPr lang="fa-IR" sz="3200" b="1" dirty="0" smtClean="0">
                <a:effectLst>
                  <a:outerShdw blurRad="38100" dist="38100" dir="2700000" algn="tl">
                    <a:srgbClr val="000000">
                      <a:alpha val="43137"/>
                    </a:srgbClr>
                  </a:outerShdw>
                </a:effectLst>
                <a:cs typeface="2  Lotus" pitchFamily="2" charset="-78"/>
              </a:rPr>
              <a:t>آ</a:t>
            </a:r>
            <a:r>
              <a:rPr lang="ar-SA" sz="3200" b="1" dirty="0" smtClean="0">
                <a:effectLst>
                  <a:outerShdw blurRad="38100" dist="38100" dir="2700000" algn="tl">
                    <a:srgbClr val="000000">
                      <a:alpha val="43137"/>
                    </a:srgbClr>
                  </a:outerShdw>
                </a:effectLst>
                <a:cs typeface="2  Lotus" pitchFamily="2" charset="-78"/>
              </a:rPr>
              <a:t>موزان پس از پايان درس افزايش مي يابد</a:t>
            </a:r>
            <a:r>
              <a:rPr lang="ar-SA" sz="2800" b="1" dirty="0" smtClean="0">
                <a:effectLst>
                  <a:outerShdw blurRad="38100" dist="38100" dir="2700000" algn="tl">
                    <a:srgbClr val="000000">
                      <a:alpha val="43137"/>
                    </a:srgbClr>
                  </a:outerShdw>
                </a:effectLst>
                <a:cs typeface="2  Lotus" pitchFamily="2" charset="-78"/>
              </a:rPr>
              <a:t>. </a:t>
            </a:r>
            <a:endParaRPr lang="en-US" sz="28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dirty="0" smtClean="0">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3375"/>
            <a:ext cx="8642350" cy="6408738"/>
          </a:xfrm>
        </p:spPr>
        <p:txBody>
          <a:bodyPr rtlCol="0">
            <a:noAutofit/>
          </a:bodyPr>
          <a:lstStyle/>
          <a:p>
            <a:pPr marL="0" indent="0" eaLnBrk="1" fontAlgn="auto" hangingPunct="1">
              <a:spcBef>
                <a:spcPts val="0"/>
              </a:spcBef>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نام درس: </a:t>
            </a:r>
            <a:r>
              <a:rPr lang="fa-IR" sz="4000" b="1" dirty="0" smtClean="0">
                <a:effectLst>
                  <a:outerShdw blurRad="38100" dist="38100" dir="2700000" algn="tl">
                    <a:srgbClr val="000000">
                      <a:alpha val="43137"/>
                    </a:srgbClr>
                  </a:outerShdw>
                </a:effectLst>
                <a:cs typeface="2  Lotus" pitchFamily="2" charset="-78"/>
              </a:rPr>
              <a:t>بخوانيم</a:t>
            </a:r>
          </a:p>
          <a:p>
            <a:pPr marL="0" indent="0" eaLnBrk="1" fontAlgn="auto" hangingPunct="1">
              <a:spcBef>
                <a:spcPts val="0"/>
              </a:spcBef>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موضوع درس: </a:t>
            </a:r>
            <a:r>
              <a:rPr lang="fa-IR" sz="4000" b="1" dirty="0" smtClean="0">
                <a:effectLst>
                  <a:outerShdw blurRad="38100" dist="38100" dir="2700000" algn="tl">
                    <a:srgbClr val="000000">
                      <a:alpha val="43137"/>
                    </a:srgbClr>
                  </a:outerShdw>
                </a:effectLst>
                <a:cs typeface="2  Lotus" pitchFamily="2" charset="-78"/>
              </a:rPr>
              <a:t>اتوبوس</a:t>
            </a:r>
            <a:endParaRPr lang="en-US" sz="4000" b="1" dirty="0" smtClean="0">
              <a:effectLst>
                <a:outerShdw blurRad="38100" dist="38100" dir="2700000" algn="tl">
                  <a:srgbClr val="000000">
                    <a:alpha val="43137"/>
                  </a:srgbClr>
                </a:outerShdw>
              </a:effectLst>
              <a:cs typeface="2  Lotus" pitchFamily="2" charset="-78"/>
            </a:endParaRPr>
          </a:p>
          <a:p>
            <a:pPr marL="0" indent="0" eaLnBrk="1" fontAlgn="auto" hangingPunct="1">
              <a:spcBef>
                <a:spcPts val="0"/>
              </a:spcBef>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پایه ی: </a:t>
            </a:r>
            <a:r>
              <a:rPr lang="fa-IR" sz="4000" b="1" dirty="0" smtClean="0">
                <a:effectLst>
                  <a:outerShdw blurRad="38100" dist="38100" dir="2700000" algn="tl">
                    <a:srgbClr val="000000">
                      <a:alpha val="43137"/>
                    </a:srgbClr>
                  </a:outerShdw>
                </a:effectLst>
                <a:cs typeface="2  Lotus" pitchFamily="2" charset="-78"/>
              </a:rPr>
              <a:t>سوم ابتدايي</a:t>
            </a:r>
          </a:p>
          <a:p>
            <a:pPr marL="0" indent="0" eaLnBrk="1" fontAlgn="auto" hangingPunct="1">
              <a:spcAft>
                <a:spcPts val="0"/>
              </a:spcAf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Titr" pitchFamily="2" charset="-78"/>
              </a:rPr>
              <a:t>اهداف کلی:</a:t>
            </a:r>
            <a:endParaRPr lang="en-US" sz="4800" b="1" dirty="0" smtClean="0">
              <a:solidFill>
                <a:srgbClr val="FF0000"/>
              </a:solidFill>
              <a:effectLst>
                <a:outerShdw blurRad="38100" dist="38100" dir="2700000" algn="tl">
                  <a:srgbClr val="000000">
                    <a:alpha val="43137"/>
                  </a:srgbClr>
                </a:outerShdw>
              </a:effectLst>
              <a:cs typeface="2  Titr" pitchFamily="2" charset="-78"/>
            </a:endParaRPr>
          </a:p>
          <a:p>
            <a:pPr marL="0" indent="0" algn="just" eaLnBrk="1" fontAlgn="auto" hangingPunct="1">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تقويت مهارت زبان آموزي</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آشنا نمودن دانش آموزان با اخلاق فردي و اجتماعي</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نسبت به مسائل اجتماعي اطراف خود حساسيت نشان دهد.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213"/>
            <a:ext cx="8229600" cy="4586287"/>
          </a:xfrm>
        </p:spPr>
        <p:txBody>
          <a:bodyPr/>
          <a:lstStyle/>
          <a:p>
            <a:pPr eaLnBrk="1" hangingPunct="1">
              <a:defRPr/>
            </a:pPr>
            <a:endParaRPr lang="en-US" b="1" dirty="0" smtClean="0">
              <a:solidFill>
                <a:srgbClr val="FF0000"/>
              </a:solidFill>
              <a:cs typeface="2  Titr" pitchFamily="2" charset="-78"/>
            </a:endParaRPr>
          </a:p>
          <a:p>
            <a:pPr marL="0" indent="0" algn="just" eaLnBrk="1" hangingPunct="1">
              <a:spcBef>
                <a:spcPct val="0"/>
              </a:spcBef>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ماهيت اهداف جزئي همانند هدف کلّي درس است؛ امّا در قالب موضوعي ريزتر و محدودتر. به عبارت ديگر، هدف هاي جزئي درس، زيرمجموعه ي هدف کلّي درس  مي باشند. </a:t>
            </a:r>
          </a:p>
          <a:p>
            <a:pPr marL="0" indent="0" algn="just" eaLnBrk="1" hangingPunct="1">
              <a:spcBef>
                <a:spcPct val="0"/>
              </a:spcBef>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دقّت در نوشتن اهداف جزئي و تنظيم درست توالي آن، مي تواند موجب نظم بيش تر فعاليت هاي آموزشي شود و در نهايت، تحقّق هدف کلّي را تضمين نمايد.</a:t>
            </a:r>
            <a:endParaRPr lang="en-US" sz="3600" b="1" dirty="0" smtClean="0">
              <a:effectLst>
                <a:outerShdw blurRad="38100" dist="38100" dir="2700000" algn="tl">
                  <a:srgbClr val="000000">
                    <a:alpha val="43137"/>
                  </a:srgbClr>
                </a:outerShdw>
              </a:effectLst>
              <a:cs typeface="2  Lotus" pitchFamily="2" charset="-78"/>
            </a:endParaRPr>
          </a:p>
          <a:p>
            <a:pPr eaLnBrk="1" hangingPunct="1">
              <a:defRPr/>
            </a:pPr>
            <a:endParaRPr lang="fa-IR" dirty="0" smtClean="0"/>
          </a:p>
        </p:txBody>
      </p:sp>
      <p:sp>
        <p:nvSpPr>
          <p:cNvPr id="2" name="Title 1"/>
          <p:cNvSpPr>
            <a:spLocks noGrp="1"/>
          </p:cNvSpPr>
          <p:nvPr>
            <p:ph type="title"/>
          </p:nvPr>
        </p:nvSpPr>
        <p:spPr>
          <a:xfrm>
            <a:off x="457200" y="274638"/>
            <a:ext cx="8229600" cy="1138237"/>
          </a:xfrm>
          <a:solidFill>
            <a:schemeClr val="tx1">
              <a:lumMod val="85000"/>
            </a:schemeClr>
          </a:solidFill>
        </p:spPr>
        <p:txBody>
          <a:bodyPr rtlCol="1">
            <a:noAutofit/>
          </a:bodyPr>
          <a:lstStyle/>
          <a:p>
            <a:pPr eaLnBrk="1" fontAlgn="auto" hangingPunct="1">
              <a:spcAft>
                <a:spcPts val="0"/>
              </a:spcAft>
              <a:defRPr/>
            </a:pPr>
            <a:r>
              <a:rPr lang="fa-IR" sz="4000" dirty="0" smtClean="0">
                <a:solidFill>
                  <a:srgbClr val="FF0000"/>
                </a:solidFill>
                <a:cs typeface="2  Titr" pitchFamily="2" charset="-78"/>
              </a:rPr>
              <a:t/>
            </a:r>
            <a:br>
              <a:rPr lang="fa-IR" sz="4000" dirty="0" smtClean="0">
                <a:solidFill>
                  <a:srgbClr val="FF0000"/>
                </a:solidFill>
                <a:cs typeface="2  Titr" pitchFamily="2" charset="-78"/>
              </a:rPr>
            </a:br>
            <a:r>
              <a:rPr lang="fa-IR" sz="4000" dirty="0" smtClean="0">
                <a:solidFill>
                  <a:srgbClr val="FF0000"/>
                </a:solidFill>
                <a:cs typeface="2  Titr" pitchFamily="2" charset="-78"/>
              </a:rPr>
              <a:t>3. نگارش و تنظيم هدف هاي جزئي درس</a:t>
            </a:r>
            <a:br>
              <a:rPr lang="fa-IR" sz="4000" dirty="0" smtClean="0">
                <a:solidFill>
                  <a:srgbClr val="FF0000"/>
                </a:solidFill>
                <a:cs typeface="2  Titr" pitchFamily="2" charset="-78"/>
              </a:rPr>
            </a:br>
            <a:endParaRPr lang="fa-IR" sz="4000" dirty="0">
              <a:solidFill>
                <a:schemeClr val="tx2">
                  <a:lumMod val="60000"/>
                  <a:lumOff val="40000"/>
                </a:schemeClr>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260350"/>
            <a:ext cx="8497888" cy="6297613"/>
          </a:xfrm>
        </p:spPr>
        <p:txBody>
          <a:bodyPr/>
          <a:lstStyle/>
          <a:p>
            <a:pPr marL="0" indent="0" algn="just" eaLnBrk="1" hangingPunct="1">
              <a:buFont typeface="Symbol" pitchFamily="18" charset="2"/>
              <a:buNone/>
              <a:defRPr/>
            </a:pPr>
            <a:r>
              <a:rPr lang="ar-SA" sz="4000" b="1" dirty="0" smtClean="0">
                <a:effectLst>
                  <a:outerShdw blurRad="38100" dist="38100" dir="2700000" algn="tl">
                    <a:srgbClr val="000000">
                      <a:alpha val="43137"/>
                    </a:srgbClr>
                  </a:outerShdw>
                </a:effectLst>
                <a:cs typeface="2  Lotus" pitchFamily="2" charset="-78"/>
              </a:rPr>
              <a:t>هنگام تجزيه ي هدف هاي كل</a:t>
            </a:r>
            <a:r>
              <a:rPr lang="fa-IR" sz="4000" b="1" dirty="0" smtClean="0">
                <a:effectLst>
                  <a:outerShdw blurRad="38100" dist="38100" dir="2700000" algn="tl">
                    <a:srgbClr val="000000">
                      <a:alpha val="43137"/>
                    </a:srgbClr>
                  </a:outerShdw>
                </a:effectLst>
                <a:cs typeface="2  Lotus" pitchFamily="2" charset="-78"/>
              </a:rPr>
              <a:t>ّ</a:t>
            </a:r>
            <a:r>
              <a:rPr lang="ar-SA" sz="4000" b="1" dirty="0" smtClean="0">
                <a:effectLst>
                  <a:outerShdw blurRad="38100" dist="38100" dir="2700000" algn="tl">
                    <a:srgbClr val="000000">
                      <a:alpha val="43137"/>
                    </a:srgbClr>
                  </a:outerShdw>
                </a:effectLst>
                <a:cs typeface="2  Lotus" pitchFamily="2" charset="-78"/>
              </a:rPr>
              <a:t>ي و تبديل آن ها به هدف هاي جزيي، زياده روي نكنيد. هدف هاي خيلي جزيي مفيد نيستند، زيرا اين گونه هدف ها نه تنها ممكن است موضوع مورد آموزش را بيش از حد كوچك و كم اهميت جلوه دهد بلكه وجود يك فهرست طولاني از هدف هاي آموزشي </a:t>
            </a:r>
            <a:r>
              <a:rPr lang="ar-SA" sz="4000" b="1" dirty="0" smtClean="0">
                <a:solidFill>
                  <a:srgbClr val="FF0000"/>
                </a:solidFill>
                <a:effectLst>
                  <a:outerShdw blurRad="38100" dist="38100" dir="2700000" algn="tl">
                    <a:srgbClr val="000000">
                      <a:alpha val="43137"/>
                    </a:srgbClr>
                  </a:outerShdw>
                </a:effectLst>
                <a:cs typeface="2  Lotus" pitchFamily="2" charset="-78"/>
              </a:rPr>
              <a:t>موجب </a:t>
            </a:r>
            <a:r>
              <a:rPr lang="ar-SA" sz="4000" b="1" i="1" dirty="0" smtClean="0">
                <a:solidFill>
                  <a:srgbClr val="FF0000"/>
                </a:solidFill>
                <a:effectLst>
                  <a:outerShdw blurRad="38100" dist="38100" dir="2700000" algn="tl">
                    <a:srgbClr val="000000">
                      <a:alpha val="43137"/>
                    </a:srgbClr>
                  </a:outerShdw>
                </a:effectLst>
                <a:cs typeface="2  Lotus" pitchFamily="2" charset="-78"/>
              </a:rPr>
              <a:t>بي اعتنايي معل</a:t>
            </a:r>
            <a:r>
              <a:rPr lang="fa-IR" sz="4000" b="1" i="1" dirty="0" smtClean="0">
                <a:solidFill>
                  <a:srgbClr val="FF0000"/>
                </a:solidFill>
                <a:effectLst>
                  <a:outerShdw blurRad="38100" dist="38100" dir="2700000" algn="tl">
                    <a:srgbClr val="000000">
                      <a:alpha val="43137"/>
                    </a:srgbClr>
                  </a:outerShdw>
                </a:effectLst>
                <a:cs typeface="2  Lotus" pitchFamily="2" charset="-78"/>
              </a:rPr>
              <a:t>ّ</a:t>
            </a:r>
            <a:r>
              <a:rPr lang="ar-SA" sz="4000" b="1" i="1" dirty="0" smtClean="0">
                <a:solidFill>
                  <a:srgbClr val="FF0000"/>
                </a:solidFill>
                <a:effectLst>
                  <a:outerShdw blurRad="38100" dist="38100" dir="2700000" algn="tl">
                    <a:srgbClr val="000000">
                      <a:alpha val="43137"/>
                    </a:srgbClr>
                  </a:outerShdw>
                </a:effectLst>
                <a:cs typeface="2  Lotus" pitchFamily="2" charset="-78"/>
              </a:rPr>
              <a:t>م </a:t>
            </a:r>
            <a:r>
              <a:rPr lang="ar-SA" sz="4000" b="1" i="1" dirty="0" smtClean="0">
                <a:effectLst>
                  <a:outerShdw blurRad="38100" dist="38100" dir="2700000" algn="tl">
                    <a:srgbClr val="000000">
                      <a:alpha val="43137"/>
                    </a:srgbClr>
                  </a:outerShdw>
                </a:effectLst>
                <a:cs typeface="2  Lotus" pitchFamily="2" charset="-78"/>
              </a:rPr>
              <a:t>و</a:t>
            </a:r>
            <a:r>
              <a:rPr lang="ar-SA" sz="4000" b="1" i="1" dirty="0" smtClean="0">
                <a:solidFill>
                  <a:srgbClr val="FFFF00"/>
                </a:solidFill>
                <a:effectLst>
                  <a:outerShdw blurRad="38100" dist="38100" dir="2700000" algn="tl">
                    <a:srgbClr val="000000">
                      <a:alpha val="43137"/>
                    </a:srgbClr>
                  </a:outerShdw>
                </a:effectLst>
                <a:cs typeface="2  Lotus" pitchFamily="2" charset="-78"/>
              </a:rPr>
              <a:t> </a:t>
            </a:r>
            <a:r>
              <a:rPr lang="ar-SA" sz="4000" b="1" i="1" dirty="0" smtClean="0">
                <a:solidFill>
                  <a:srgbClr val="FF0000"/>
                </a:solidFill>
                <a:effectLst>
                  <a:outerShdw blurRad="38100" dist="38100" dir="2700000" algn="tl">
                    <a:srgbClr val="000000">
                      <a:alpha val="43137"/>
                    </a:srgbClr>
                  </a:outerShdw>
                </a:effectLst>
                <a:cs typeface="2  Lotus" pitchFamily="2" charset="-78"/>
              </a:rPr>
              <a:t>يادگيرندگان </a:t>
            </a:r>
            <a:r>
              <a:rPr lang="ar-SA" sz="4000" b="1" dirty="0" smtClean="0">
                <a:effectLst>
                  <a:outerShdw blurRad="38100" dist="38100" dir="2700000" algn="tl">
                    <a:srgbClr val="000000">
                      <a:alpha val="43137"/>
                    </a:srgbClr>
                  </a:outerShdw>
                </a:effectLst>
                <a:cs typeface="2  Lotus" pitchFamily="2" charset="-78"/>
              </a:rPr>
              <a:t>به آن ها مي شود. </a:t>
            </a:r>
            <a:endParaRPr lang="fa-IR" sz="4000" b="1" dirty="0" smtClean="0">
              <a:effectLst>
                <a:outerShdw blurRad="38100" dist="38100" dir="2700000" algn="tl">
                  <a:srgbClr val="000000">
                    <a:alpha val="43137"/>
                  </a:srgbClr>
                </a:outerShdw>
              </a:effectLst>
              <a:cs typeface="2  Lotus" pitchFamily="2" charset="-78"/>
            </a:endParaRPr>
          </a:p>
          <a:p>
            <a:pPr marL="0" indent="0" algn="just" eaLnBrk="1" hangingPunct="1">
              <a:buFont typeface="Symbol" pitchFamily="18" charset="2"/>
              <a:buNone/>
              <a:defRPr/>
            </a:pPr>
            <a:r>
              <a:rPr lang="ar-SA" sz="4000" b="1" dirty="0" smtClean="0">
                <a:effectLst>
                  <a:outerShdw blurRad="38100" dist="38100" dir="2700000" algn="tl">
                    <a:srgbClr val="000000">
                      <a:alpha val="43137"/>
                    </a:srgbClr>
                  </a:outerShdw>
                </a:effectLst>
                <a:cs typeface="2  Lotus" pitchFamily="2" charset="-78"/>
              </a:rPr>
              <a:t>بنابراين، در نوشتن هدف هاي آموزشي </a:t>
            </a:r>
            <a:r>
              <a:rPr lang="fa-IR" sz="4000" b="1" dirty="0" smtClean="0">
                <a:effectLst>
                  <a:outerShdw blurRad="38100" dist="38100" dir="2700000" algn="tl">
                    <a:srgbClr val="000000">
                      <a:alpha val="43137"/>
                    </a:srgbClr>
                  </a:outerShdw>
                </a:effectLst>
                <a:cs typeface="2  Lotus" pitchFamily="2" charset="-78"/>
              </a:rPr>
              <a:t>خ</a:t>
            </a:r>
            <a:r>
              <a:rPr lang="ar-SA" sz="4000" b="1" dirty="0" smtClean="0">
                <a:effectLst>
                  <a:outerShdw blurRad="38100" dist="38100" dir="2700000" algn="tl">
                    <a:srgbClr val="000000">
                      <a:alpha val="43137"/>
                    </a:srgbClr>
                  </a:outerShdw>
                </a:effectLst>
                <a:cs typeface="2  Lotus" pitchFamily="2" charset="-78"/>
              </a:rPr>
              <a:t>ود نه خيلي </a:t>
            </a:r>
            <a:r>
              <a:rPr lang="ar-SA" sz="4000" b="1" i="1" dirty="0" smtClean="0">
                <a:solidFill>
                  <a:srgbClr val="FF0000"/>
                </a:solidFill>
                <a:effectLst>
                  <a:outerShdw blurRad="38100" dist="38100" dir="2700000" algn="tl">
                    <a:srgbClr val="000000">
                      <a:alpha val="43137"/>
                    </a:srgbClr>
                  </a:outerShdw>
                </a:effectLst>
                <a:cs typeface="2  Lotus" pitchFamily="2" charset="-78"/>
              </a:rPr>
              <a:t>كل گرا</a:t>
            </a:r>
            <a:r>
              <a:rPr lang="ar-SA" sz="4000" b="1" i="1" dirty="0" smtClean="0">
                <a:solidFill>
                  <a:srgbClr val="FFFF00"/>
                </a:solidFill>
                <a:effectLst>
                  <a:outerShdw blurRad="38100" dist="38100" dir="2700000" algn="tl">
                    <a:srgbClr val="000000">
                      <a:alpha val="43137"/>
                    </a:srgbClr>
                  </a:outerShdw>
                </a:effectLst>
                <a:cs typeface="2  Lotus" pitchFamily="2" charset="-78"/>
              </a:rPr>
              <a:t> </a:t>
            </a:r>
            <a:r>
              <a:rPr lang="ar-SA" sz="4000" b="1" dirty="0" smtClean="0">
                <a:effectLst>
                  <a:outerShdw blurRad="38100" dist="38100" dir="2700000" algn="tl">
                    <a:srgbClr val="000000">
                      <a:alpha val="43137"/>
                    </a:srgbClr>
                  </a:outerShdw>
                </a:effectLst>
                <a:cs typeface="2  Lotus" pitchFamily="2" charset="-78"/>
              </a:rPr>
              <a:t>باشيد و نه بيش از حد </a:t>
            </a:r>
            <a:r>
              <a:rPr lang="ar-SA" sz="4000" b="1" i="1" dirty="0" smtClean="0">
                <a:solidFill>
                  <a:srgbClr val="FF0000"/>
                </a:solidFill>
                <a:effectLst>
                  <a:outerShdw blurRad="38100" dist="38100" dir="2700000" algn="tl">
                    <a:srgbClr val="000000">
                      <a:alpha val="43137"/>
                    </a:srgbClr>
                  </a:outerShdw>
                </a:effectLst>
                <a:cs typeface="2  Lotus" pitchFamily="2" charset="-78"/>
              </a:rPr>
              <a:t>جزگر</a:t>
            </a:r>
            <a:r>
              <a:rPr lang="fa-IR" sz="4000" b="1" i="1" dirty="0" smtClean="0">
                <a:solidFill>
                  <a:srgbClr val="FF0000"/>
                </a:solidFill>
                <a:effectLst>
                  <a:outerShdw blurRad="38100" dist="38100" dir="2700000" algn="tl">
                    <a:srgbClr val="000000">
                      <a:alpha val="43137"/>
                    </a:srgbClr>
                  </a:outerShdw>
                </a:effectLst>
                <a:cs typeface="2  Lotus" pitchFamily="2" charset="-78"/>
              </a:rPr>
              <a:t>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916113"/>
            <a:ext cx="8208962" cy="4681537"/>
          </a:xfrm>
        </p:spPr>
        <p:txBody>
          <a:bodyPr/>
          <a:lstStyle/>
          <a:p>
            <a:pPr marL="0" indent="0" algn="ctr">
              <a:buFont typeface="Symbol" pitchFamily="18" charset="2"/>
              <a:buNone/>
              <a:defRPr/>
            </a:pPr>
            <a:r>
              <a:rPr lang="fa-IR" sz="6000" b="1" dirty="0" smtClean="0">
                <a:solidFill>
                  <a:schemeClr val="tx1"/>
                </a:solidFill>
                <a:effectLst>
                  <a:outerShdw blurRad="38100" dist="38100" dir="2700000" algn="tl">
                    <a:srgbClr val="000000">
                      <a:alpha val="43137"/>
                    </a:srgbClr>
                  </a:outerShdw>
                </a:effectLst>
                <a:cs typeface="2  Lotus" pitchFamily="2" charset="-78"/>
              </a:rPr>
              <a:t>هدف كلّي:</a:t>
            </a:r>
            <a:r>
              <a:rPr lang="ar-SA" sz="6000" b="1" dirty="0" smtClean="0">
                <a:solidFill>
                  <a:schemeClr val="tx1"/>
                </a:solidFill>
                <a:effectLst>
                  <a:outerShdw blurRad="38100" dist="38100" dir="2700000" algn="tl">
                    <a:srgbClr val="000000">
                      <a:alpha val="43137"/>
                    </a:srgbClr>
                  </a:outerShdw>
                </a:effectLst>
                <a:cs typeface="2  Lotus" pitchFamily="2" charset="-78"/>
              </a:rPr>
              <a:t>كسب مهارت هاي مورد نياز با استفاده از وسائل معمولي براي اندازه گيري طول، حجم، وزن</a:t>
            </a:r>
            <a:r>
              <a:rPr lang="fa-IR" sz="6000" b="1" dirty="0" smtClean="0">
                <a:solidFill>
                  <a:schemeClr val="tx1"/>
                </a:solidFill>
                <a:effectLst>
                  <a:outerShdw blurRad="38100" dist="38100" dir="2700000" algn="tl">
                    <a:srgbClr val="000000">
                      <a:alpha val="43137"/>
                    </a:srgbClr>
                  </a:outerShdw>
                </a:effectLst>
                <a:cs typeface="2  Lotus" pitchFamily="2" charset="-78"/>
              </a:rPr>
              <a:t> را تبدیل به هدف جزیی کنید.</a:t>
            </a:r>
            <a:endParaRPr lang="en-US" sz="6000" b="1" dirty="0" smtClean="0">
              <a:solidFill>
                <a:schemeClr val="tx1"/>
              </a:solidFill>
              <a:effectLst>
                <a:outerShdw blurRad="38100" dist="38100" dir="2700000" algn="tl">
                  <a:srgbClr val="000000">
                    <a:alpha val="43137"/>
                  </a:srgbClr>
                </a:outerShdw>
              </a:effectLst>
              <a:cs typeface="2  Lotus" pitchFamily="2" charset="-78"/>
            </a:endParaRPr>
          </a:p>
          <a:p>
            <a:pPr>
              <a:defRPr/>
            </a:pPr>
            <a:endParaRPr lang="en-US" dirty="0"/>
          </a:p>
        </p:txBody>
      </p:sp>
      <p:sp>
        <p:nvSpPr>
          <p:cNvPr id="3" name="Title 2"/>
          <p:cNvSpPr>
            <a:spLocks noGrp="1"/>
          </p:cNvSpPr>
          <p:nvPr>
            <p:ph type="title"/>
          </p:nvPr>
        </p:nvSpPr>
        <p:spPr>
          <a:solidFill>
            <a:schemeClr val="tx1"/>
          </a:solidFill>
        </p:spPr>
        <p:txBody>
          <a:bodyPr/>
          <a:lstStyle/>
          <a:p>
            <a:r>
              <a:rPr lang="fa-IR" sz="7200" smtClean="0">
                <a:solidFill>
                  <a:srgbClr val="FF0000"/>
                </a:solidFill>
                <a:cs typeface="2  Titr" pitchFamily="2" charset="-78"/>
              </a:rPr>
              <a:t>سوال</a:t>
            </a:r>
            <a:endParaRPr lang="en-US" sz="72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51520" y="404664"/>
          <a:ext cx="8676952"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6192838"/>
          </a:xfrm>
        </p:spPr>
        <p:txBody>
          <a:bodyPr/>
          <a:lstStyle/>
          <a:p>
            <a:pPr marL="0" indent="0" algn="just" eaLnBrk="1" hangingPunct="1">
              <a:spcBef>
                <a:spcPct val="0"/>
              </a:spcBef>
              <a:buFont typeface="Symbol" pitchFamily="18" charset="2"/>
              <a:buNone/>
              <a:defRPr/>
            </a:pPr>
            <a:r>
              <a:rPr lang="ar-SA" sz="3600" b="1" dirty="0" smtClean="0">
                <a:effectLst>
                  <a:outerShdw blurRad="38100" dist="38100" dir="2700000" algn="tl">
                    <a:srgbClr val="000000">
                      <a:alpha val="43137"/>
                    </a:srgbClr>
                  </a:outerShdw>
                </a:effectLst>
                <a:cs typeface="2  Lotus" pitchFamily="2" charset="-78"/>
              </a:rPr>
              <a:t>هدف بالا </a:t>
            </a:r>
            <a:r>
              <a:rPr lang="ar-SA" sz="4400" b="1" dirty="0" smtClean="0">
                <a:effectLst>
                  <a:outerShdw blurRad="38100" dist="38100" dir="2700000" algn="tl">
                    <a:srgbClr val="000000">
                      <a:alpha val="43137"/>
                    </a:srgbClr>
                  </a:outerShdw>
                </a:effectLst>
                <a:cs typeface="2  Lotus" pitchFamily="2" charset="-78"/>
              </a:rPr>
              <a:t>را مي توان به سه هدف زير تجزيه كرد:</a:t>
            </a:r>
            <a:endParaRPr lang="fa-IR" sz="4400" b="1" dirty="0" smtClean="0">
              <a:effectLst>
                <a:outerShdw blurRad="38100" dist="38100" dir="2700000" algn="tl">
                  <a:srgbClr val="000000">
                    <a:alpha val="43137"/>
                  </a:srgbClr>
                </a:outerShdw>
              </a:effectLst>
              <a:cs typeface="2  Lotus" pitchFamily="2" charset="-78"/>
            </a:endParaRPr>
          </a:p>
          <a:p>
            <a:pPr marL="0" indent="0" algn="just" eaLnBrk="1" hangingPunct="1">
              <a:spcBef>
                <a:spcPct val="0"/>
              </a:spcBef>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1. </a:t>
            </a:r>
            <a:r>
              <a:rPr lang="ar-SA" sz="4400" b="1" dirty="0" smtClean="0">
                <a:effectLst>
                  <a:outerShdw blurRad="38100" dist="38100" dir="2700000" algn="tl">
                    <a:srgbClr val="000000">
                      <a:alpha val="43137"/>
                    </a:srgbClr>
                  </a:outerShdw>
                </a:effectLst>
                <a:cs typeface="2  Lotus" pitchFamily="2" charset="-78"/>
              </a:rPr>
              <a:t>استفاده از يك خط كش، براي اندازه گيري طول اشيا بر حسب سانتي متر</a:t>
            </a:r>
            <a:endParaRPr lang="en-US" sz="4400" b="1" dirty="0" smtClean="0">
              <a:effectLst>
                <a:outerShdw blurRad="38100" dist="38100" dir="2700000" algn="tl">
                  <a:srgbClr val="000000">
                    <a:alpha val="43137"/>
                  </a:srgbClr>
                </a:outerShdw>
              </a:effectLst>
              <a:cs typeface="2  Lotus" pitchFamily="2" charset="-78"/>
            </a:endParaRPr>
          </a:p>
          <a:p>
            <a:pPr marL="0" indent="0" algn="just" eaLnBrk="1" hangingPunct="1">
              <a:spcBef>
                <a:spcPct val="0"/>
              </a:spcBef>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2. </a:t>
            </a:r>
            <a:r>
              <a:rPr lang="ar-SA" sz="4400" b="1" dirty="0" smtClean="0">
                <a:effectLst>
                  <a:outerShdw blurRad="38100" dist="38100" dir="2700000" algn="tl">
                    <a:srgbClr val="000000">
                      <a:alpha val="43137"/>
                    </a:srgbClr>
                  </a:outerShdw>
                </a:effectLst>
                <a:cs typeface="2  Lotus" pitchFamily="2" charset="-78"/>
              </a:rPr>
              <a:t>استفاده از يك ترازو، براي وزن كردن اشيا بر حسب گرم</a:t>
            </a:r>
            <a:endParaRPr lang="en-US" sz="4400" b="1" dirty="0" smtClean="0">
              <a:effectLst>
                <a:outerShdw blurRad="38100" dist="38100" dir="2700000" algn="tl">
                  <a:srgbClr val="000000">
                    <a:alpha val="43137"/>
                  </a:srgbClr>
                </a:outerShdw>
              </a:effectLst>
              <a:cs typeface="2  Lotus" pitchFamily="2" charset="-78"/>
            </a:endParaRPr>
          </a:p>
          <a:p>
            <a:pPr marL="0" indent="0" algn="just" eaLnBrk="1" hangingPunct="1">
              <a:spcBef>
                <a:spcPct val="0"/>
              </a:spcBef>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3. </a:t>
            </a:r>
            <a:r>
              <a:rPr lang="ar-SA" sz="4400" b="1" dirty="0" smtClean="0">
                <a:effectLst>
                  <a:outerShdw blurRad="38100" dist="38100" dir="2700000" algn="tl">
                    <a:srgbClr val="000000">
                      <a:alpha val="43137"/>
                    </a:srgbClr>
                  </a:outerShdw>
                </a:effectLst>
                <a:cs typeface="2  Lotus" pitchFamily="2" charset="-78"/>
              </a:rPr>
              <a:t>استفاده ازيك استوانه ي مدر</a:t>
            </a:r>
            <a:r>
              <a:rPr lang="fa-IR" sz="4400" b="1" dirty="0" smtClean="0">
                <a:effectLst>
                  <a:outerShdw blurRad="38100" dist="38100" dir="2700000" algn="tl">
                    <a:srgbClr val="000000">
                      <a:alpha val="43137"/>
                    </a:srgbClr>
                  </a:outerShdw>
                </a:effectLst>
                <a:cs typeface="2  Lotus" pitchFamily="2" charset="-78"/>
              </a:rPr>
              <a:t>ّ</a:t>
            </a:r>
            <a:r>
              <a:rPr lang="ar-SA" sz="4400" b="1" dirty="0" smtClean="0">
                <a:effectLst>
                  <a:outerShdw blurRad="38100" dist="38100" dir="2700000" algn="tl">
                    <a:srgbClr val="000000">
                      <a:alpha val="43137"/>
                    </a:srgbClr>
                  </a:outerShdw>
                </a:effectLst>
                <a:cs typeface="2  Lotus" pitchFamily="2" charset="-78"/>
              </a:rPr>
              <a:t>ج، براي اندازه گيري حجم مايعات برحسب سانتي متر مكعب</a:t>
            </a:r>
            <a:endParaRPr lang="en-US" sz="4400" b="1" dirty="0" smtClean="0">
              <a:effectLst>
                <a:outerShdw blurRad="38100" dist="38100" dir="2700000" algn="tl">
                  <a:srgbClr val="000000">
                    <a:alpha val="43137"/>
                  </a:srgbClr>
                </a:outerShdw>
              </a:effectLst>
              <a:cs typeface="2  Lotus" pitchFamily="2" charset="-78"/>
            </a:endParaRPr>
          </a:p>
          <a:p>
            <a:pPr eaLnBrk="1" hangingPunct="1">
              <a:defRPr/>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404813"/>
            <a:ext cx="8569325" cy="6192837"/>
          </a:xfrm>
        </p:spPr>
        <p:txBody>
          <a:bodyPr/>
          <a:lstStyle/>
          <a:p>
            <a:pPr marL="0" indent="0" algn="ctr">
              <a:buFont typeface="Symbol" pitchFamily="18" charset="2"/>
              <a:buNone/>
              <a:defRPr/>
            </a:pPr>
            <a:r>
              <a:rPr lang="fa-IR" sz="11500" b="1" dirty="0" smtClean="0">
                <a:solidFill>
                  <a:schemeClr val="tx1"/>
                </a:solidFill>
                <a:effectLst>
                  <a:outerShdw blurRad="38100" dist="38100" dir="2700000" algn="tl">
                    <a:srgbClr val="000000">
                      <a:alpha val="43137"/>
                    </a:srgbClr>
                  </a:outerShdw>
                </a:effectLst>
                <a:cs typeface="2  Lotus" pitchFamily="2" charset="-78"/>
              </a:rPr>
              <a:t>هدف هاي جزيي اسلاید بعدی را نقد كنيد.</a:t>
            </a:r>
            <a:endParaRPr lang="en-US" sz="11500" b="1" dirty="0">
              <a:solidFill>
                <a:schemeClr val="tx1"/>
              </a:solidFill>
              <a:effectLst>
                <a:outerShdw blurRad="38100" dist="38100" dir="2700000" algn="tl">
                  <a:srgbClr val="000000">
                    <a:alpha val="43137"/>
                  </a:srgbClr>
                </a:outerShdw>
              </a:effectLst>
              <a:cs typeface="2  Lotus" pitchFamily="2" charset="-78"/>
            </a:endParaRPr>
          </a:p>
        </p:txBody>
      </p:sp>
    </p:spTree>
  </p:cSld>
  <p:clrMapOvr>
    <a:masterClrMapping/>
  </p:clrMapOvr>
  <p:transition spd="slow">
    <p:push dir="u"/>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260350"/>
            <a:ext cx="8642350" cy="6383338"/>
          </a:xfrm>
        </p:spPr>
        <p:txBody>
          <a:bodyPr rtlCol="1">
            <a:normAutofit/>
          </a:bodyPr>
          <a:lstStyle/>
          <a:p>
            <a:pPr marL="0" indent="0" algn="just" eaLnBrk="1" fontAlgn="auto" hangingPunct="1">
              <a:spcAft>
                <a:spcPts val="0"/>
              </a:spcAft>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نام درس: </a:t>
            </a:r>
            <a:r>
              <a:rPr lang="fa-IR" sz="2800" b="1" dirty="0" smtClean="0">
                <a:effectLst>
                  <a:outerShdw blurRad="38100" dist="38100" dir="2700000" algn="tl">
                    <a:srgbClr val="000000">
                      <a:alpha val="43137"/>
                    </a:srgbClr>
                  </a:outerShdw>
                </a:effectLst>
                <a:cs typeface="2  Lotus" pitchFamily="2" charset="-78"/>
              </a:rPr>
              <a:t>هنر      </a:t>
            </a:r>
            <a:r>
              <a:rPr lang="fa-IR" sz="2800" b="1" dirty="0" smtClean="0">
                <a:solidFill>
                  <a:srgbClr val="FFFF00"/>
                </a:solidFill>
                <a:effectLst>
                  <a:outerShdw blurRad="38100" dist="38100" dir="2700000" algn="tl">
                    <a:srgbClr val="000000">
                      <a:alpha val="43137"/>
                    </a:srgbClr>
                  </a:outerShdw>
                </a:effectLst>
                <a:cs typeface="2  Lotus" pitchFamily="2" charset="-78"/>
              </a:rPr>
              <a:t>موضوع درس: </a:t>
            </a:r>
            <a:r>
              <a:rPr lang="fa-IR" sz="2800" b="1" dirty="0" smtClean="0">
                <a:effectLst>
                  <a:outerShdw blurRad="38100" dist="38100" dir="2700000" algn="tl">
                    <a:srgbClr val="000000">
                      <a:alpha val="43137"/>
                    </a:srgbClr>
                  </a:outerShdw>
                </a:effectLst>
                <a:cs typeface="2  Lotus" pitchFamily="2" charset="-78"/>
              </a:rPr>
              <a:t> نقاشي براي قصّه     </a:t>
            </a:r>
            <a:r>
              <a:rPr lang="fa-IR" sz="2800" b="1" dirty="0" smtClean="0">
                <a:solidFill>
                  <a:srgbClr val="FFFF00"/>
                </a:solidFill>
                <a:effectLst>
                  <a:outerShdw blurRad="38100" dist="38100" dir="2700000" algn="tl">
                    <a:srgbClr val="000000">
                      <a:alpha val="43137"/>
                    </a:srgbClr>
                  </a:outerShdw>
                </a:effectLst>
                <a:cs typeface="2  Lotus" pitchFamily="2" charset="-78"/>
              </a:rPr>
              <a:t>پایه ی: </a:t>
            </a:r>
            <a:r>
              <a:rPr lang="fa-IR" sz="2800" b="1" dirty="0" smtClean="0">
                <a:effectLst>
                  <a:outerShdw blurRad="38100" dist="38100" dir="2700000" algn="tl">
                    <a:srgbClr val="000000">
                      <a:alpha val="43137"/>
                    </a:srgbClr>
                  </a:outerShdw>
                </a:effectLst>
                <a:cs typeface="2  Lotus" pitchFamily="2" charset="-78"/>
              </a:rPr>
              <a:t>اوّل ابتدايي</a:t>
            </a:r>
          </a:p>
          <a:p>
            <a:pPr marL="0" indent="0" algn="just" eaLnBrk="1" fontAlgn="auto" hangingPunct="1">
              <a:spcAft>
                <a:spcPts val="0"/>
              </a:spcAft>
              <a:buFont typeface="Symbol" pitchFamily="18" charset="2"/>
              <a:buNone/>
              <a:defRPr/>
            </a:pPr>
            <a:r>
              <a:rPr lang="fa-IR" sz="3200" b="1" dirty="0" smtClean="0">
                <a:solidFill>
                  <a:srgbClr val="FFFF00"/>
                </a:solidFill>
                <a:effectLst>
                  <a:outerShdw blurRad="38100" dist="38100" dir="2700000" algn="tl">
                    <a:srgbClr val="000000">
                      <a:alpha val="43137"/>
                    </a:srgbClr>
                  </a:outerShdw>
                </a:effectLst>
                <a:cs typeface="2  Lotus" pitchFamily="2" charset="-78"/>
              </a:rPr>
              <a:t>اهداف كلي: </a:t>
            </a:r>
            <a:r>
              <a:rPr lang="fa-IR" sz="3200" b="1" dirty="0" smtClean="0">
                <a:effectLst>
                  <a:outerShdw blurRad="38100" dist="38100" dir="2700000" algn="tl">
                    <a:srgbClr val="000000">
                      <a:alpha val="43137"/>
                    </a:srgbClr>
                  </a:outerShdw>
                </a:effectLst>
                <a:cs typeface="2  Lotus" pitchFamily="2" charset="-78"/>
              </a:rPr>
              <a:t>تقويت حسّ شنوايي، زيبايي شناسي، تقويت حسّ لامسه و بينايي براي نقّاشي، تقويت ايجاد ارتباط و هماهنگي ذهن و چشم ودست. </a:t>
            </a:r>
          </a:p>
          <a:p>
            <a:pPr marL="0" indent="0" algn="just" eaLnBrk="1" fontAlgn="auto" hangingPunct="1">
              <a:spcAft>
                <a:spcPts val="0"/>
              </a:spcAft>
              <a:buFont typeface="Symbol" pitchFamily="18" charset="2"/>
              <a:buNone/>
              <a:defRPr/>
            </a:pPr>
            <a:r>
              <a:rPr lang="fa-IR" sz="3200" b="1" dirty="0" smtClean="0">
                <a:solidFill>
                  <a:srgbClr val="FF0000"/>
                </a:solidFill>
                <a:effectLst>
                  <a:outerShdw blurRad="38100" dist="38100" dir="2700000" algn="tl">
                    <a:srgbClr val="000000">
                      <a:alpha val="43137"/>
                    </a:srgbClr>
                  </a:outerShdw>
                </a:effectLst>
                <a:cs typeface="2  Titr" pitchFamily="2" charset="-78"/>
              </a:rPr>
              <a:t>اهداف جزيي درس:</a:t>
            </a: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توسعه ي مهارت هاي گفتاري، توسعه ي مهارت هاي حسي، توسعه ي مهارت هاي بكارگيري ابزار و توليد مواد هنري، توسعه ي پيشرفت شنيداري، علاقه مند شدن براي قصّه گويي، توسعه ي مهارت هاي اجتماعي، تقويت حسّ زيبايي شناسي و حسّ زيبايي دوستي، تقويت كتاب خواندن، به كتاب خواني علاقه مندي پيدا كند. پرورش هوش هاي كلامي – زباني ، درون فردي، طبيعت گرا را بياموزد. بتواند قصّه ي گفته شده را روي كاغذ ترسيم كند.</a:t>
            </a:r>
          </a:p>
          <a:p>
            <a:pPr marL="274320" indent="-274320" eaLnBrk="1" fontAlgn="auto" hangingPunct="1">
              <a:spcAft>
                <a:spcPts val="0"/>
              </a:spcAft>
              <a:defRPr/>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775"/>
            <a:ext cx="8229600" cy="4895850"/>
          </a:xfrm>
        </p:spPr>
        <p:txBody>
          <a:bodyPr rtlCol="1">
            <a:normAutofit/>
          </a:bodyPr>
          <a:lstStyle/>
          <a:p>
            <a:pPr marL="137160" indent="0" algn="just" eaLnBrk="1" fontAlgn="auto" hangingPunct="1">
              <a:spcBef>
                <a:spcPts val="0"/>
              </a:spcBef>
              <a:spcAft>
                <a:spcPts val="0"/>
              </a:spcAft>
              <a:buClr>
                <a:schemeClr val="tx1">
                  <a:shade val="95000"/>
                </a:schemeClr>
              </a:buClr>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پس از نوشتن هدف هاي جزئي، طراح بايد هدف هاي جزئي را تبديل به هدف هاي رفتاري نمايد. </a:t>
            </a:r>
            <a:r>
              <a:rPr lang="fa-IR" sz="4000" b="1" dirty="0" smtClean="0">
                <a:solidFill>
                  <a:srgbClr val="00B050"/>
                </a:solidFill>
                <a:effectLst>
                  <a:outerShdw blurRad="38100" dist="38100" dir="2700000" algn="tl">
                    <a:srgbClr val="000000">
                      <a:alpha val="43137"/>
                    </a:srgbClr>
                  </a:outerShdw>
                </a:effectLst>
                <a:cs typeface="2  Lotus" pitchFamily="2" charset="-78"/>
              </a:rPr>
              <a:t>هدف هاي رفتاري هر جلسه تدريس </a:t>
            </a:r>
            <a:r>
              <a:rPr lang="fa-IR" sz="4000" b="1" dirty="0" smtClean="0">
                <a:effectLst>
                  <a:outerShdw blurRad="38100" dist="38100" dir="2700000" algn="tl">
                    <a:srgbClr val="000000">
                      <a:alpha val="43137"/>
                    </a:srgbClr>
                  </a:outerShdw>
                </a:effectLst>
                <a:cs typeface="2  Lotus" pitchFamily="2" charset="-78"/>
              </a:rPr>
              <a:t>بايد با توجّه به شرايط، ضوابط و امکانات متناسب با سطوح مختلف حيطه هاي يادگيري تنظيم شود. سپس براساس سلسله مراتب از </a:t>
            </a:r>
            <a:r>
              <a:rPr lang="fa-IR" sz="4000" b="1" i="1" dirty="0" smtClean="0">
                <a:solidFill>
                  <a:srgbClr val="FF0000"/>
                </a:solidFill>
                <a:effectLst>
                  <a:outerShdw blurRad="38100" dist="38100" dir="2700000" algn="tl">
                    <a:srgbClr val="000000">
                      <a:alpha val="43137"/>
                    </a:srgbClr>
                  </a:outerShdw>
                </a:effectLst>
                <a:cs typeface="2  Lotus" pitchFamily="2" charset="-78"/>
              </a:rPr>
              <a:t>آسان به مشکل </a:t>
            </a:r>
            <a:r>
              <a:rPr lang="fa-IR" sz="4000" b="1" dirty="0" smtClean="0">
                <a:effectLst>
                  <a:outerShdw blurRad="38100" dist="38100" dir="2700000" algn="tl">
                    <a:srgbClr val="000000">
                      <a:alpha val="43137"/>
                    </a:srgbClr>
                  </a:outerShdw>
                </a:effectLst>
                <a:cs typeface="2  Lotus" pitchFamily="2" charset="-78"/>
              </a:rPr>
              <a:t>و يا به صورت</a:t>
            </a:r>
            <a:r>
              <a:rPr lang="fa-IR" sz="4000" b="1" i="1" dirty="0" smtClean="0">
                <a:solidFill>
                  <a:srgbClr val="FF0000"/>
                </a:solidFill>
                <a:effectLst>
                  <a:outerShdw blurRad="38100" dist="38100" dir="2700000" algn="tl">
                    <a:srgbClr val="000000">
                      <a:alpha val="43137"/>
                    </a:srgbClr>
                  </a:outerShdw>
                </a:effectLst>
                <a:cs typeface="2  Lotus" pitchFamily="2" charset="-78"/>
              </a:rPr>
              <a:t> پيش نياز </a:t>
            </a:r>
            <a:r>
              <a:rPr lang="fa-IR" sz="4000" b="1" dirty="0" smtClean="0">
                <a:effectLst>
                  <a:outerShdw blurRad="38100" dist="38100" dir="2700000" algn="tl">
                    <a:srgbClr val="000000">
                      <a:alpha val="43137"/>
                    </a:srgbClr>
                  </a:outerShdw>
                </a:effectLst>
                <a:cs typeface="2  Lotus" pitchFamily="2" charset="-78"/>
              </a:rPr>
              <a:t>و </a:t>
            </a:r>
            <a:r>
              <a:rPr lang="fa-IR" sz="4000" b="1" i="1" dirty="0" smtClean="0">
                <a:solidFill>
                  <a:srgbClr val="FF0000"/>
                </a:solidFill>
                <a:effectLst>
                  <a:outerShdw blurRad="38100" dist="38100" dir="2700000" algn="tl">
                    <a:srgbClr val="000000">
                      <a:alpha val="43137"/>
                    </a:srgbClr>
                  </a:outerShdw>
                </a:effectLst>
                <a:cs typeface="2  Lotus" pitchFamily="2" charset="-78"/>
              </a:rPr>
              <a:t>پس نياز </a:t>
            </a:r>
            <a:r>
              <a:rPr lang="fa-IR" sz="4000" b="1" dirty="0" smtClean="0">
                <a:effectLst>
                  <a:outerShdw blurRad="38100" dist="38100" dir="2700000" algn="tl">
                    <a:srgbClr val="000000">
                      <a:alpha val="43137"/>
                    </a:srgbClr>
                  </a:outerShdw>
                </a:effectLst>
                <a:cs typeface="2  Lotus" pitchFamily="2" charset="-78"/>
              </a:rPr>
              <a:t>مرتّب گردد. </a:t>
            </a:r>
          </a:p>
          <a:p>
            <a:pPr marL="548640" indent="-411480" eaLnBrk="1" fontAlgn="auto" hangingPunct="1">
              <a:spcAft>
                <a:spcPts val="0"/>
              </a:spcAft>
              <a:buClr>
                <a:schemeClr val="tx1">
                  <a:shade val="95000"/>
                </a:schemeClr>
              </a:buClr>
              <a:buFont typeface="Wingdings 2"/>
              <a:buChar char=""/>
              <a:defRPr/>
            </a:pPr>
            <a:endParaRPr lang="fa-IR" dirty="0"/>
          </a:p>
        </p:txBody>
      </p:sp>
      <p:sp>
        <p:nvSpPr>
          <p:cNvPr id="2" name="Title 1"/>
          <p:cNvSpPr>
            <a:spLocks noGrp="1"/>
          </p:cNvSpPr>
          <p:nvPr>
            <p:ph type="title"/>
          </p:nvPr>
        </p:nvSpPr>
        <p:spPr>
          <a:xfrm>
            <a:off x="457200" y="274638"/>
            <a:ext cx="8229600" cy="1138237"/>
          </a:xfrm>
          <a:solidFill>
            <a:schemeClr val="tx1">
              <a:lumMod val="85000"/>
            </a:schemeClr>
          </a:solidFill>
        </p:spPr>
        <p:txBody>
          <a:bodyPr rtlCol="1">
            <a:noAutofit/>
          </a:bodyPr>
          <a:lstStyle/>
          <a:p>
            <a:pPr eaLnBrk="1" fontAlgn="auto" hangingPunct="1">
              <a:spcAft>
                <a:spcPts val="0"/>
              </a:spcAft>
              <a:defRPr/>
            </a:pPr>
            <a:r>
              <a:rPr lang="fa-IR" sz="4000" dirty="0" smtClean="0">
                <a:solidFill>
                  <a:srgbClr val="FF0000"/>
                </a:solidFill>
                <a:cs typeface="2  Titr" pitchFamily="2" charset="-78"/>
              </a:rPr>
              <a:t/>
            </a:r>
            <a:br>
              <a:rPr lang="fa-IR" sz="4000" dirty="0" smtClean="0">
                <a:solidFill>
                  <a:srgbClr val="FF0000"/>
                </a:solidFill>
                <a:cs typeface="2  Titr" pitchFamily="2" charset="-78"/>
              </a:rPr>
            </a:br>
            <a:r>
              <a:rPr lang="fa-IR" sz="4000" dirty="0" smtClean="0">
                <a:solidFill>
                  <a:srgbClr val="FF0000"/>
                </a:solidFill>
                <a:cs typeface="2  Titr" pitchFamily="2" charset="-78"/>
              </a:rPr>
              <a:t>4. نگارش و تنظيم هدف هاي رفتاري درس </a:t>
            </a:r>
            <a:br>
              <a:rPr lang="fa-IR" sz="4000" dirty="0" smtClean="0">
                <a:solidFill>
                  <a:srgbClr val="FF0000"/>
                </a:solidFill>
                <a:cs typeface="2  Titr" pitchFamily="2" charset="-78"/>
              </a:rPr>
            </a:br>
            <a:endParaRPr lang="fa-IR" sz="4000" dirty="0">
              <a:solidFill>
                <a:schemeClr val="tx2">
                  <a:lumMod val="60000"/>
                  <a:lumOff val="40000"/>
                </a:schemeClr>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484313"/>
            <a:ext cx="8569325" cy="5087937"/>
          </a:xfrm>
        </p:spPr>
        <p:txBody>
          <a:bodyPr/>
          <a:lstStyle/>
          <a:p>
            <a:pPr marL="0" indent="0" algn="just" eaLnBrk="1" hangingPunct="1">
              <a:spcBef>
                <a:spcPct val="0"/>
              </a:spcBef>
              <a:buFont typeface="Symbol" pitchFamily="18" charset="2"/>
              <a:buNone/>
              <a:defRPr/>
            </a:pPr>
            <a:r>
              <a:rPr lang="fa-IR" sz="4800" b="1" dirty="0" smtClean="0">
                <a:solidFill>
                  <a:srgbClr val="FFFF00"/>
                </a:solidFill>
                <a:effectLst>
                  <a:outerShdw blurRad="38100" dist="38100" dir="2700000" algn="tl">
                    <a:srgbClr val="000000">
                      <a:alpha val="43137"/>
                    </a:srgbClr>
                  </a:outerShdw>
                </a:effectLst>
                <a:cs typeface="2  Lotus" pitchFamily="2" charset="-78"/>
              </a:rPr>
              <a:t>1) </a:t>
            </a:r>
            <a:r>
              <a:rPr lang="fa-IR" sz="4400" b="1" dirty="0" smtClean="0">
                <a:effectLst>
                  <a:outerShdw blurRad="38100" dist="38100" dir="2700000" algn="tl">
                    <a:srgbClr val="000000">
                      <a:alpha val="43137"/>
                    </a:srgbClr>
                  </a:outerShdw>
                </a:effectLst>
                <a:cs typeface="2  Lotus" pitchFamily="2" charset="-78"/>
              </a:rPr>
              <a:t>هدف رفتاری </a:t>
            </a:r>
            <a:r>
              <a:rPr lang="fa-IR" sz="4400" b="1" i="1" dirty="0" smtClean="0">
                <a:solidFill>
                  <a:srgbClr val="FFC000"/>
                </a:solidFill>
                <a:effectLst>
                  <a:outerShdw blurRad="38100" dist="38100" dir="2700000" algn="tl">
                    <a:srgbClr val="000000">
                      <a:alpha val="43137"/>
                    </a:srgbClr>
                  </a:outerShdw>
                </a:effectLst>
                <a:cs typeface="2  Lotus" pitchFamily="2" charset="-78"/>
              </a:rPr>
              <a:t>به وضوح و قابل فهم </a:t>
            </a:r>
            <a:r>
              <a:rPr lang="fa-IR" sz="4400" b="1" dirty="0" smtClean="0">
                <a:effectLst>
                  <a:outerShdw blurRad="38100" dist="38100" dir="2700000" algn="tl">
                    <a:srgbClr val="000000">
                      <a:alpha val="43137"/>
                    </a:srgbClr>
                  </a:outerShdw>
                </a:effectLst>
                <a:cs typeface="2  Lotus" pitchFamily="2" charset="-78"/>
              </a:rPr>
              <a:t>بیان شده است.</a:t>
            </a:r>
            <a:endParaRPr lang="en-US" sz="4400" b="1" dirty="0" smtClean="0">
              <a:effectLst>
                <a:outerShdw blurRad="38100" dist="38100" dir="2700000" algn="tl">
                  <a:srgbClr val="000000">
                    <a:alpha val="43137"/>
                  </a:srgbClr>
                </a:outerShdw>
              </a:effectLst>
              <a:cs typeface="2  Lotus" pitchFamily="2" charset="-78"/>
            </a:endParaRPr>
          </a:p>
          <a:p>
            <a:pPr marL="0" indent="0" algn="just" eaLnBrk="1" hangingPunct="1">
              <a:spcBef>
                <a:spcPct val="0"/>
              </a:spcBef>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2</a:t>
            </a:r>
            <a:r>
              <a:rPr lang="fa-IR" sz="4800" b="1" dirty="0" smtClean="0">
                <a:solidFill>
                  <a:srgbClr val="FFFF00"/>
                </a:solidFill>
                <a:effectLst>
                  <a:outerShdw blurRad="38100" dist="38100" dir="2700000" algn="tl">
                    <a:srgbClr val="000000">
                      <a:alpha val="43137"/>
                    </a:srgbClr>
                  </a:outerShdw>
                </a:effectLst>
                <a:cs typeface="2  Lotus" pitchFamily="2" charset="-78"/>
              </a:rPr>
              <a:t>) </a:t>
            </a:r>
            <a:r>
              <a:rPr lang="fa-IR" sz="4400" b="1" dirty="0" smtClean="0">
                <a:effectLst>
                  <a:outerShdw blurRad="38100" dist="38100" dir="2700000" algn="tl">
                    <a:srgbClr val="000000">
                      <a:alpha val="43137"/>
                    </a:srgbClr>
                  </a:outerShdw>
                </a:effectLst>
                <a:cs typeface="2  Lotus" pitchFamily="2" charset="-78"/>
              </a:rPr>
              <a:t>افعال بکار برده شده کاملاً </a:t>
            </a:r>
            <a:r>
              <a:rPr lang="fa-IR" sz="4400" b="1" i="1" dirty="0" smtClean="0">
                <a:solidFill>
                  <a:srgbClr val="FFC000"/>
                </a:solidFill>
                <a:effectLst>
                  <a:outerShdw blurRad="38100" dist="38100" dir="2700000" algn="tl">
                    <a:srgbClr val="000000">
                      <a:alpha val="43137"/>
                    </a:srgbClr>
                  </a:outerShdw>
                </a:effectLst>
                <a:cs typeface="2  Lotus" pitchFamily="2" charset="-78"/>
              </a:rPr>
              <a:t>قابل رويت</a:t>
            </a:r>
            <a:r>
              <a:rPr lang="fa-IR" sz="4400" b="1" i="1" dirty="0" smtClean="0">
                <a:effectLst>
                  <a:outerShdw blurRad="38100" dist="38100" dir="2700000" algn="tl">
                    <a:srgbClr val="000000">
                      <a:alpha val="43137"/>
                    </a:srgbClr>
                  </a:outerShdw>
                </a:effectLst>
                <a:cs typeface="2  Lotus" pitchFamily="2" charset="-78"/>
              </a:rPr>
              <a:t> و </a:t>
            </a:r>
            <a:r>
              <a:rPr lang="fa-IR" sz="4400" b="1" i="1" dirty="0" smtClean="0">
                <a:solidFill>
                  <a:srgbClr val="FFC000"/>
                </a:solidFill>
                <a:effectLst>
                  <a:outerShdw blurRad="38100" dist="38100" dir="2700000" algn="tl">
                    <a:srgbClr val="000000">
                      <a:alpha val="43137"/>
                    </a:srgbClr>
                  </a:outerShdw>
                </a:effectLst>
                <a:cs typeface="2  Lotus" pitchFamily="2" charset="-78"/>
              </a:rPr>
              <a:t>اندازه گيري </a:t>
            </a:r>
            <a:r>
              <a:rPr lang="fa-IR" sz="4400" b="1" i="1" dirty="0" smtClean="0">
                <a:effectLst>
                  <a:outerShdw blurRad="38100" dist="38100" dir="2700000" algn="tl">
                    <a:srgbClr val="000000">
                      <a:alpha val="43137"/>
                    </a:srgbClr>
                  </a:outerShdw>
                </a:effectLst>
                <a:cs typeface="2  Lotus" pitchFamily="2" charset="-78"/>
              </a:rPr>
              <a:t>و</a:t>
            </a:r>
            <a:r>
              <a:rPr lang="fa-IR" sz="4400" b="1" i="1" dirty="0" smtClean="0">
                <a:solidFill>
                  <a:srgbClr val="FFC000"/>
                </a:solidFill>
                <a:effectLst>
                  <a:outerShdw blurRad="38100" dist="38100" dir="2700000" algn="tl">
                    <a:srgbClr val="000000">
                      <a:alpha val="43137"/>
                    </a:srgbClr>
                  </a:outerShdw>
                </a:effectLst>
                <a:cs typeface="2  Lotus" pitchFamily="2" charset="-78"/>
              </a:rPr>
              <a:t> مانع از اشتباه ارزش يابي</a:t>
            </a:r>
            <a:r>
              <a:rPr lang="fa-IR" sz="4400" b="1" i="1" dirty="0" smtClean="0">
                <a:solidFill>
                  <a:srgbClr val="FF0000"/>
                </a:solidFill>
                <a:effectLst>
                  <a:outerShdw blurRad="38100" dist="38100" dir="2700000" algn="tl">
                    <a:srgbClr val="000000">
                      <a:alpha val="43137"/>
                    </a:srgbClr>
                  </a:outerShdw>
                </a:effectLst>
                <a:cs typeface="2  Lotus" pitchFamily="2" charset="-78"/>
              </a:rPr>
              <a:t> </a:t>
            </a:r>
            <a:r>
              <a:rPr lang="fa-IR" sz="4400" b="1" i="1" dirty="0" smtClean="0">
                <a:effectLst>
                  <a:outerShdw blurRad="38100" dist="38100" dir="2700000" algn="tl">
                    <a:srgbClr val="000000">
                      <a:alpha val="43137"/>
                    </a:srgbClr>
                  </a:outerShdw>
                </a:effectLst>
                <a:cs typeface="2  Lotus" pitchFamily="2" charset="-78"/>
              </a:rPr>
              <a:t>است.</a:t>
            </a:r>
            <a:endParaRPr lang="en-US" sz="4800" b="1" dirty="0" smtClean="0">
              <a:effectLst>
                <a:outerShdw blurRad="38100" dist="38100" dir="2700000" algn="tl">
                  <a:srgbClr val="000000">
                    <a:alpha val="43137"/>
                  </a:srgbClr>
                </a:outerShdw>
              </a:effectLst>
              <a:cs typeface="2  Lotus" pitchFamily="2" charset="-78"/>
            </a:endParaRPr>
          </a:p>
          <a:p>
            <a:pPr marL="0" indent="0" algn="just" eaLnBrk="1" hangingPunct="1">
              <a:spcBef>
                <a:spcPct val="0"/>
              </a:spcBef>
              <a:buFont typeface="Symbol" pitchFamily="18" charset="2"/>
              <a:buNone/>
              <a:defRPr/>
            </a:pPr>
            <a:r>
              <a:rPr lang="fa-IR" sz="4800" b="1" dirty="0" smtClean="0">
                <a:solidFill>
                  <a:srgbClr val="FFFF00"/>
                </a:solidFill>
                <a:effectLst>
                  <a:outerShdw blurRad="38100" dist="38100" dir="2700000" algn="tl">
                    <a:srgbClr val="000000">
                      <a:alpha val="43137"/>
                    </a:srgbClr>
                  </a:outerShdw>
                </a:effectLst>
                <a:cs typeface="2  Lotus" pitchFamily="2" charset="-78"/>
              </a:rPr>
              <a:t>3) </a:t>
            </a:r>
            <a:r>
              <a:rPr lang="fa-IR" sz="4400" b="1" dirty="0" smtClean="0">
                <a:effectLst>
                  <a:outerShdw blurRad="38100" dist="38100" dir="2700000" algn="tl">
                    <a:srgbClr val="000000">
                      <a:alpha val="43137"/>
                    </a:srgbClr>
                  </a:outerShdw>
                </a:effectLst>
                <a:cs typeface="2  Lotus" pitchFamily="2" charset="-78"/>
              </a:rPr>
              <a:t>هدف رفتاری با توجّه به </a:t>
            </a:r>
            <a:r>
              <a:rPr lang="fa-IR" sz="4400" b="1" dirty="0" smtClean="0">
                <a:solidFill>
                  <a:srgbClr val="FFC000"/>
                </a:solidFill>
                <a:effectLst>
                  <a:outerShdw blurRad="38100" dist="38100" dir="2700000" algn="tl">
                    <a:srgbClr val="000000">
                      <a:alpha val="43137"/>
                    </a:srgbClr>
                  </a:outerShdw>
                </a:effectLst>
                <a:cs typeface="2  Lotus" pitchFamily="2" charset="-78"/>
              </a:rPr>
              <a:t>فعالیت های دانش آموزان</a:t>
            </a:r>
            <a:r>
              <a:rPr lang="fa-IR" sz="4400" b="1" dirty="0" smtClean="0">
                <a:solidFill>
                  <a:srgbClr val="FF0000"/>
                </a:solidFill>
                <a:effectLst>
                  <a:outerShdw blurRad="38100" dist="38100" dir="2700000" algn="tl">
                    <a:srgbClr val="000000">
                      <a:alpha val="43137"/>
                    </a:srgbClr>
                  </a:outerShdw>
                </a:effectLst>
                <a:cs typeface="2  Lotus" pitchFamily="2" charset="-78"/>
              </a:rPr>
              <a:t> </a:t>
            </a:r>
            <a:r>
              <a:rPr lang="fa-IR" sz="4400" b="1" dirty="0" smtClean="0">
                <a:effectLst>
                  <a:outerShdw blurRad="38100" dist="38100" dir="2700000" algn="tl">
                    <a:srgbClr val="000000">
                      <a:alpha val="43137"/>
                    </a:srgbClr>
                  </a:outerShdw>
                </a:effectLst>
                <a:cs typeface="2  Lotus" pitchFamily="2" charset="-78"/>
              </a:rPr>
              <a:t>تهیه و تنظیم شده است.</a:t>
            </a:r>
            <a:endParaRPr lang="en-US" sz="4400" b="1" dirty="0" smtClean="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323850" y="115888"/>
            <a:ext cx="8569325" cy="1225550"/>
          </a:xfrm>
          <a:solidFill>
            <a:schemeClr val="tx1">
              <a:lumMod val="85000"/>
            </a:schemeClr>
          </a:solidFill>
        </p:spPr>
        <p:txBody>
          <a:bodyPr rtlCol="1">
            <a:normAutofit/>
          </a:bodyPr>
          <a:lstStyle/>
          <a:p>
            <a:pPr eaLnBrk="1" fontAlgn="auto" hangingPunct="1">
              <a:spcBef>
                <a:spcPts val="0"/>
              </a:spcBef>
              <a:spcAft>
                <a:spcPts val="0"/>
              </a:spcAft>
              <a:defRPr/>
            </a:pPr>
            <a:r>
              <a:rPr lang="fa-IR" sz="5400" dirty="0" smtClean="0">
                <a:solidFill>
                  <a:srgbClr val="FF0000"/>
                </a:solidFill>
                <a:cs typeface="2  Titr" pitchFamily="2" charset="-78"/>
              </a:rPr>
              <a:t>ويژگي هاي هدف رفتاري</a:t>
            </a:r>
            <a:endParaRPr lang="fa-IR" sz="54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61925" y="260350"/>
            <a:ext cx="8713788" cy="535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defRPr/>
            </a:pPr>
            <a:r>
              <a:rPr lang="fa-IR" sz="5400" b="1" dirty="0">
                <a:solidFill>
                  <a:srgbClr val="FFFF00"/>
                </a:solidFill>
                <a:effectLst>
                  <a:outerShdw blurRad="38100" dist="38100" dir="2700000" algn="tl">
                    <a:srgbClr val="000000">
                      <a:alpha val="43137"/>
                    </a:srgbClr>
                  </a:outerShdw>
                </a:effectLst>
                <a:cs typeface="2  Lotus" pitchFamily="2" charset="-78"/>
              </a:rPr>
              <a:t>4</a:t>
            </a:r>
            <a:r>
              <a:rPr lang="fa-IR" sz="4800" b="1" dirty="0">
                <a:solidFill>
                  <a:srgbClr val="FFFF00"/>
                </a:solidFill>
                <a:effectLst>
                  <a:outerShdw blurRad="38100" dist="38100" dir="2700000" algn="tl">
                    <a:srgbClr val="000000">
                      <a:alpha val="43137"/>
                    </a:srgbClr>
                  </a:outerShdw>
                </a:effectLst>
                <a:cs typeface="2  Lotus" pitchFamily="2" charset="-78"/>
              </a:rPr>
              <a:t>) </a:t>
            </a:r>
            <a:r>
              <a:rPr lang="fa-IR" sz="4800" b="1" dirty="0">
                <a:effectLst>
                  <a:outerShdw blurRad="38100" dist="38100" dir="2700000" algn="tl">
                    <a:srgbClr val="000000">
                      <a:alpha val="43137"/>
                    </a:srgbClr>
                  </a:outerShdw>
                </a:effectLst>
                <a:cs typeface="2  Lotus" pitchFamily="2" charset="-78"/>
              </a:rPr>
              <a:t>هدف رفتاری </a:t>
            </a:r>
            <a:r>
              <a:rPr lang="fa-IR" sz="4800" b="1" i="1" dirty="0">
                <a:solidFill>
                  <a:srgbClr val="FFC000"/>
                </a:solidFill>
                <a:effectLst>
                  <a:outerShdw blurRad="38100" dist="38100" dir="2700000" algn="tl">
                    <a:srgbClr val="000000">
                      <a:alpha val="43137"/>
                    </a:srgbClr>
                  </a:outerShdw>
                </a:effectLst>
                <a:cs typeface="2  Lotus" pitchFamily="2" charset="-78"/>
              </a:rPr>
              <a:t>معیارهای مشخصی </a:t>
            </a:r>
            <a:r>
              <a:rPr lang="fa-IR" sz="4800" b="1" dirty="0">
                <a:effectLst>
                  <a:outerShdw blurRad="38100" dist="38100" dir="2700000" algn="tl">
                    <a:srgbClr val="000000">
                      <a:alpha val="43137"/>
                    </a:srgbClr>
                  </a:outerShdw>
                </a:effectLst>
                <a:cs typeface="2  Lotus" pitchFamily="2" charset="-78"/>
              </a:rPr>
              <a:t>را برای سنجش یادگیری دانش آموزان فراهم ساخته است.</a:t>
            </a:r>
            <a:endParaRPr lang="en-US" sz="4800" b="1" dirty="0">
              <a:effectLst>
                <a:outerShdw blurRad="38100" dist="38100" dir="2700000" algn="tl">
                  <a:srgbClr val="000000">
                    <a:alpha val="43137"/>
                  </a:srgbClr>
                </a:outerShdw>
              </a:effectLst>
              <a:cs typeface="2  Lotus" pitchFamily="2" charset="-78"/>
            </a:endParaRPr>
          </a:p>
          <a:p>
            <a:pPr algn="just">
              <a:defRPr/>
            </a:pPr>
            <a:r>
              <a:rPr lang="fa-IR" sz="4800" b="1" dirty="0">
                <a:solidFill>
                  <a:srgbClr val="FFFF00"/>
                </a:solidFill>
                <a:effectLst>
                  <a:outerShdw blurRad="38100" dist="38100" dir="2700000" algn="tl">
                    <a:srgbClr val="000000">
                      <a:alpha val="43137"/>
                    </a:srgbClr>
                  </a:outerShdw>
                </a:effectLst>
                <a:cs typeface="2  Lotus" pitchFamily="2" charset="-78"/>
              </a:rPr>
              <a:t>5) </a:t>
            </a:r>
            <a:r>
              <a:rPr lang="fa-IR" sz="4800" b="1" dirty="0">
                <a:effectLst>
                  <a:outerShdw blurRad="38100" dist="38100" dir="2700000" algn="tl">
                    <a:srgbClr val="000000">
                      <a:alpha val="43137"/>
                    </a:srgbClr>
                  </a:outerShdw>
                </a:effectLst>
                <a:cs typeface="2  Lotus" pitchFamily="2" charset="-78"/>
              </a:rPr>
              <a:t>هدف رفتاری در </a:t>
            </a:r>
            <a:r>
              <a:rPr lang="fa-IR" sz="4800" b="1" i="1" dirty="0">
                <a:solidFill>
                  <a:srgbClr val="FFC000"/>
                </a:solidFill>
                <a:effectLst>
                  <a:outerShdw blurRad="38100" dist="38100" dir="2700000" algn="tl">
                    <a:srgbClr val="000000">
                      <a:alpha val="43137"/>
                    </a:srgbClr>
                  </a:outerShdw>
                </a:effectLst>
                <a:cs typeface="2  Lotus" pitchFamily="2" charset="-78"/>
              </a:rPr>
              <a:t>3 بعد </a:t>
            </a:r>
            <a:r>
              <a:rPr lang="fa-IR" sz="4800" b="1" dirty="0">
                <a:effectLst>
                  <a:outerShdw blurRad="38100" dist="38100" dir="2700000" algn="tl">
                    <a:srgbClr val="000000">
                      <a:alpha val="43137"/>
                    </a:srgbClr>
                  </a:outerShdw>
                </a:effectLst>
                <a:cs typeface="2  Lotus" pitchFamily="2" charset="-78"/>
              </a:rPr>
              <a:t>دانستنی ها، مهارت ها و نگرش ها تنظیم شده است.</a:t>
            </a:r>
            <a:endParaRPr lang="en-US" sz="4800" b="1" dirty="0">
              <a:effectLst>
                <a:outerShdw blurRad="38100" dist="38100" dir="2700000" algn="tl">
                  <a:srgbClr val="000000">
                    <a:alpha val="43137"/>
                  </a:srgbClr>
                </a:outerShdw>
              </a:effectLst>
              <a:cs typeface="2  Lotus" pitchFamily="2" charset="-78"/>
            </a:endParaRPr>
          </a:p>
          <a:p>
            <a:pPr algn="just">
              <a:defRPr/>
            </a:pPr>
            <a:r>
              <a:rPr lang="fa-IR" sz="4800" b="1" dirty="0">
                <a:solidFill>
                  <a:srgbClr val="FFFF00"/>
                </a:solidFill>
                <a:effectLst>
                  <a:outerShdw blurRad="38100" dist="38100" dir="2700000" algn="tl">
                    <a:srgbClr val="000000">
                      <a:alpha val="43137"/>
                    </a:srgbClr>
                  </a:outerShdw>
                </a:effectLst>
                <a:cs typeface="2  Lotus" pitchFamily="2" charset="-78"/>
              </a:rPr>
              <a:t>6) </a:t>
            </a:r>
            <a:r>
              <a:rPr lang="fa-IR" sz="4800" b="1" dirty="0">
                <a:effectLst>
                  <a:outerShdw blurRad="38100" dist="38100" dir="2700000" algn="tl">
                    <a:srgbClr val="000000">
                      <a:alpha val="43137"/>
                    </a:srgbClr>
                  </a:outerShdw>
                </a:effectLst>
                <a:cs typeface="2  Lotus" pitchFamily="2" charset="-78"/>
              </a:rPr>
              <a:t>هر يك از هدف هاي رفتاري با هدف كلّي مربوط ارتباط دارد.</a:t>
            </a:r>
            <a:endParaRPr lang="en-US" sz="48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4)">
                                      <p:cBhvr>
                                        <p:cTn id="12" dur="20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260350"/>
            <a:ext cx="8569325" cy="6311900"/>
          </a:xfrm>
        </p:spPr>
        <p:txBody>
          <a:bodyPr/>
          <a:lstStyle/>
          <a:p>
            <a:pPr marL="0" indent="0" algn="just" eaLnBrk="1" hangingPunct="1">
              <a:spcBef>
                <a:spcPct val="0"/>
              </a:spcBef>
              <a:buFont typeface="Symbol" pitchFamily="18" charset="2"/>
              <a:buNone/>
              <a:defRPr/>
            </a:pPr>
            <a:r>
              <a:rPr lang="fa-IR" sz="4800" b="1" dirty="0" smtClean="0">
                <a:solidFill>
                  <a:srgbClr val="FFFF00"/>
                </a:solidFill>
                <a:effectLst>
                  <a:outerShdw blurRad="38100" dist="38100" dir="2700000" algn="tl">
                    <a:srgbClr val="000000">
                      <a:alpha val="43137"/>
                    </a:srgbClr>
                  </a:outerShdw>
                </a:effectLst>
                <a:cs typeface="2  Lotus" pitchFamily="2" charset="-78"/>
              </a:rPr>
              <a:t>7</a:t>
            </a:r>
            <a:r>
              <a:rPr lang="fa-IR" sz="5400" b="1" dirty="0" smtClean="0">
                <a:solidFill>
                  <a:srgbClr val="FFFF00"/>
                </a:solidFill>
                <a:effectLst>
                  <a:outerShdw blurRad="38100" dist="38100" dir="2700000" algn="tl">
                    <a:srgbClr val="000000">
                      <a:alpha val="43137"/>
                    </a:srgbClr>
                  </a:outerShdw>
                </a:effectLst>
                <a:cs typeface="2  Lotus" pitchFamily="2" charset="-78"/>
              </a:rPr>
              <a:t>)</a:t>
            </a:r>
            <a:r>
              <a:rPr lang="fa-IR" sz="5400" b="1" dirty="0" smtClean="0">
                <a:effectLst>
                  <a:outerShdw blurRad="38100" dist="38100" dir="2700000" algn="tl">
                    <a:srgbClr val="000000">
                      <a:alpha val="43137"/>
                    </a:srgbClr>
                  </a:outerShdw>
                </a:effectLst>
                <a:cs typeface="2  Lotus" pitchFamily="2" charset="-78"/>
              </a:rPr>
              <a:t> هدف رفتاری </a:t>
            </a:r>
            <a:r>
              <a:rPr lang="fa-IR" sz="5400" b="1" i="1" dirty="0" smtClean="0">
                <a:solidFill>
                  <a:srgbClr val="FF0000"/>
                </a:solidFill>
                <a:effectLst>
                  <a:outerShdw blurRad="38100" dist="38100" dir="2700000" algn="tl">
                    <a:srgbClr val="000000">
                      <a:alpha val="43137"/>
                    </a:srgbClr>
                  </a:outerShdw>
                </a:effectLst>
                <a:cs typeface="2  Lotus" pitchFamily="2" charset="-78"/>
              </a:rPr>
              <a:t>واقع بينانه </a:t>
            </a:r>
            <a:r>
              <a:rPr lang="fa-IR" sz="5400" b="1" dirty="0" smtClean="0">
                <a:effectLst>
                  <a:outerShdw blurRad="38100" dist="38100" dir="2700000" algn="tl">
                    <a:srgbClr val="000000">
                      <a:alpha val="43137"/>
                    </a:srgbClr>
                  </a:outerShdw>
                </a:effectLst>
                <a:cs typeface="2  Lotus" pitchFamily="2" charset="-78"/>
              </a:rPr>
              <a:t>تنظيم شده است.</a:t>
            </a:r>
            <a:endParaRPr lang="en-US" sz="6000" b="1" dirty="0" smtClean="0">
              <a:effectLst>
                <a:outerShdw blurRad="38100" dist="38100" dir="2700000" algn="tl">
                  <a:srgbClr val="000000">
                    <a:alpha val="43137"/>
                  </a:srgbClr>
                </a:outerShdw>
              </a:effectLst>
              <a:cs typeface="2  Lotus" pitchFamily="2" charset="-78"/>
            </a:endParaRPr>
          </a:p>
          <a:p>
            <a:pPr marL="0" indent="0" algn="just" eaLnBrk="1" hangingPunct="1">
              <a:spcBef>
                <a:spcPct val="0"/>
              </a:spcBef>
              <a:buFont typeface="Symbol" pitchFamily="18" charset="2"/>
              <a:buNone/>
              <a:defRPr/>
            </a:pPr>
            <a:r>
              <a:rPr lang="fa-IR" sz="6000" b="1" dirty="0" smtClean="0">
                <a:solidFill>
                  <a:srgbClr val="FFFF00"/>
                </a:solidFill>
                <a:effectLst>
                  <a:outerShdw blurRad="38100" dist="38100" dir="2700000" algn="tl">
                    <a:srgbClr val="000000">
                      <a:alpha val="43137"/>
                    </a:srgbClr>
                  </a:outerShdw>
                </a:effectLst>
                <a:cs typeface="2  Lotus" pitchFamily="2" charset="-78"/>
              </a:rPr>
              <a:t>8) </a:t>
            </a:r>
            <a:r>
              <a:rPr lang="fa-IR" sz="6000" b="1" dirty="0" smtClean="0">
                <a:effectLst>
                  <a:outerShdw blurRad="38100" dist="38100" dir="2700000" algn="tl">
                    <a:srgbClr val="000000">
                      <a:alpha val="43137"/>
                    </a:srgbClr>
                  </a:outerShdw>
                </a:effectLst>
                <a:cs typeface="2  Lotus" pitchFamily="2" charset="-78"/>
              </a:rPr>
              <a:t>اهداف رفتاری به </a:t>
            </a:r>
            <a:r>
              <a:rPr lang="fa-IR" sz="6000" b="1" dirty="0" smtClean="0">
                <a:solidFill>
                  <a:srgbClr val="FF0000"/>
                </a:solidFill>
                <a:effectLst>
                  <a:outerShdw blurRad="38100" dist="38100" dir="2700000" algn="tl">
                    <a:srgbClr val="000000">
                      <a:alpha val="43137"/>
                    </a:srgbClr>
                  </a:outerShdw>
                </a:effectLst>
                <a:cs typeface="2  Lotus" pitchFamily="2" charset="-78"/>
              </a:rPr>
              <a:t>صورت نتايج يادگيري </a:t>
            </a:r>
            <a:r>
              <a:rPr lang="fa-IR" sz="6000" b="1" dirty="0" smtClean="0">
                <a:effectLst>
                  <a:outerShdw blurRad="38100" dist="38100" dir="2700000" algn="tl">
                    <a:srgbClr val="000000">
                      <a:alpha val="43137"/>
                    </a:srgbClr>
                  </a:outerShdw>
                </a:effectLst>
                <a:cs typeface="2  Lotus" pitchFamily="2" charset="-78"/>
              </a:rPr>
              <a:t>مورد نظر ارائه گرديد.</a:t>
            </a:r>
            <a:endParaRPr lang="en-US" sz="6000" b="1" dirty="0" smtClean="0">
              <a:effectLst>
                <a:outerShdw blurRad="38100" dist="38100" dir="2700000" algn="tl">
                  <a:srgbClr val="000000">
                    <a:alpha val="43137"/>
                  </a:srgbClr>
                </a:outerShdw>
              </a:effectLst>
              <a:cs typeface="2  Lotus" pitchFamily="2" charset="-78"/>
            </a:endParaRPr>
          </a:p>
          <a:p>
            <a:pPr marL="0" indent="0" algn="just" eaLnBrk="1" hangingPunct="1">
              <a:spcBef>
                <a:spcPct val="0"/>
              </a:spcBef>
              <a:buFont typeface="Symbol" pitchFamily="18" charset="2"/>
              <a:buNone/>
              <a:defRPr/>
            </a:pPr>
            <a:r>
              <a:rPr lang="fa-IR" sz="6000" b="1" dirty="0" smtClean="0">
                <a:solidFill>
                  <a:srgbClr val="FFFF00"/>
                </a:solidFill>
                <a:effectLst>
                  <a:outerShdw blurRad="38100" dist="38100" dir="2700000" algn="tl">
                    <a:srgbClr val="000000">
                      <a:alpha val="43137"/>
                    </a:srgbClr>
                  </a:outerShdw>
                </a:effectLst>
                <a:cs typeface="2  Lotus" pitchFamily="2" charset="-78"/>
              </a:rPr>
              <a:t>9)</a:t>
            </a:r>
            <a:r>
              <a:rPr lang="fa-IR" sz="6000" b="1" dirty="0" smtClean="0">
                <a:effectLst>
                  <a:outerShdw blurRad="38100" dist="38100" dir="2700000" algn="tl">
                    <a:srgbClr val="000000">
                      <a:alpha val="43137"/>
                    </a:srgbClr>
                  </a:outerShdw>
                </a:effectLst>
                <a:cs typeface="2  Lotus" pitchFamily="2" charset="-78"/>
              </a:rPr>
              <a:t> هر يك از اهداف رفتاری </a:t>
            </a:r>
            <a:r>
              <a:rPr lang="fa-IR" sz="6000" b="1" dirty="0" smtClean="0">
                <a:solidFill>
                  <a:srgbClr val="FF0000"/>
                </a:solidFill>
                <a:effectLst>
                  <a:outerShdw blurRad="38100" dist="38100" dir="2700000" algn="tl">
                    <a:srgbClr val="000000">
                      <a:alpha val="43137"/>
                    </a:srgbClr>
                  </a:outerShdw>
                </a:effectLst>
                <a:cs typeface="2  Lotus" pitchFamily="2" charset="-78"/>
              </a:rPr>
              <a:t>در يك جمله </a:t>
            </a:r>
            <a:r>
              <a:rPr lang="fa-IR" sz="6000" b="1" dirty="0" smtClean="0">
                <a:effectLst>
                  <a:outerShdw blurRad="38100" dist="38100" dir="2700000" algn="tl">
                    <a:srgbClr val="000000">
                      <a:alpha val="43137"/>
                    </a:srgbClr>
                  </a:outerShdw>
                </a:effectLst>
                <a:cs typeface="2  Lotus" pitchFamily="2" charset="-78"/>
              </a:rPr>
              <a:t>تدوين گرديد. </a:t>
            </a:r>
            <a:r>
              <a:rPr lang="fa-IR" sz="3600" b="1" dirty="0" smtClean="0">
                <a:solidFill>
                  <a:srgbClr val="FFC000"/>
                </a:solidFill>
                <a:effectLst>
                  <a:outerShdw blurRad="38100" dist="38100" dir="2700000" algn="tl">
                    <a:srgbClr val="000000">
                      <a:alpha val="43137"/>
                    </a:srgbClr>
                  </a:outerShdw>
                </a:effectLst>
                <a:cs typeface="2  Lotus" pitchFamily="2" charset="-78"/>
              </a:rPr>
              <a:t>(به صورت سوم شخص، زمان حال ساده). </a:t>
            </a:r>
            <a:endParaRPr lang="en-US" sz="6000" b="1" dirty="0" smtClean="0">
              <a:solidFill>
                <a:srgbClr val="FFC000"/>
              </a:solidFill>
              <a:effectLst>
                <a:outerShdw blurRad="38100" dist="38100" dir="2700000" algn="tl">
                  <a:srgbClr val="000000">
                    <a:alpha val="43137"/>
                  </a:srgbClr>
                </a:outerShdw>
              </a:effectLst>
              <a:cs typeface="2  Lotus" pitchFamily="2" charset="-78"/>
            </a:endParaRPr>
          </a:p>
          <a:p>
            <a:pPr eaLnBrk="1" hangingPunct="1">
              <a:defRPr/>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214313"/>
            <a:ext cx="8643938" cy="6429375"/>
          </a:xfrm>
        </p:spPr>
        <p:txBody>
          <a:bodyPr rtlCol="0">
            <a:normAutofit/>
          </a:bodyPr>
          <a:lstStyle/>
          <a:p>
            <a:pPr marL="0" indent="0" algn="just" eaLnBrk="1" fontAlgn="auto" hangingPunct="1">
              <a:spcBef>
                <a:spcPct val="0"/>
              </a:spcBef>
              <a:spcAft>
                <a:spcPts val="0"/>
              </a:spcAft>
              <a:buFont typeface="Symbol" pitchFamily="18" charset="2"/>
              <a:buNone/>
              <a:defRPr/>
            </a:pPr>
            <a:r>
              <a:rPr lang="fa-IR" sz="6000" b="1" dirty="0" smtClean="0">
                <a:solidFill>
                  <a:srgbClr val="FFFF00"/>
                </a:solidFill>
                <a:effectLst>
                  <a:outerShdw blurRad="38100" dist="38100" dir="2700000" algn="tl">
                    <a:srgbClr val="000000">
                      <a:alpha val="43137"/>
                    </a:srgbClr>
                  </a:outerShdw>
                </a:effectLst>
                <a:cs typeface="2  Lotus" pitchFamily="2" charset="-78"/>
              </a:rPr>
              <a:t>10) </a:t>
            </a:r>
            <a:r>
              <a:rPr lang="fa-IR" sz="5400" b="1" i="1" dirty="0" smtClean="0">
                <a:solidFill>
                  <a:srgbClr val="FF0000"/>
                </a:solidFill>
                <a:effectLst>
                  <a:outerShdw blurRad="38100" dist="38100" dir="2700000" algn="tl">
                    <a:srgbClr val="000000">
                      <a:alpha val="43137"/>
                    </a:srgbClr>
                  </a:outerShdw>
                </a:effectLst>
                <a:cs typeface="2  Lotus" pitchFamily="2" charset="-78"/>
              </a:rPr>
              <a:t>تعداد اهداف رفتاري </a:t>
            </a:r>
            <a:r>
              <a:rPr lang="fa-IR" sz="5400" b="1" dirty="0" smtClean="0">
                <a:effectLst>
                  <a:outerShdw blurRad="38100" dist="38100" dir="2700000" algn="tl">
                    <a:srgbClr val="000000">
                      <a:alpha val="43137"/>
                    </a:srgbClr>
                  </a:outerShdw>
                </a:effectLst>
                <a:cs typeface="2  Lotus" pitchFamily="2" charset="-78"/>
              </a:rPr>
              <a:t>براي توصيف و بيان هدف كلّي، كافي است. </a:t>
            </a:r>
            <a:endParaRPr lang="en-US" sz="6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6000" b="1" dirty="0" smtClean="0">
                <a:solidFill>
                  <a:srgbClr val="FFFF00"/>
                </a:solidFill>
                <a:effectLst>
                  <a:outerShdw blurRad="38100" dist="38100" dir="2700000" algn="tl">
                    <a:srgbClr val="000000">
                      <a:alpha val="43137"/>
                    </a:srgbClr>
                  </a:outerShdw>
                </a:effectLst>
                <a:cs typeface="2  Lotus" pitchFamily="2" charset="-78"/>
              </a:rPr>
              <a:t>11) </a:t>
            </a:r>
            <a:r>
              <a:rPr lang="fa-IR" sz="6000" b="1" dirty="0" smtClean="0">
                <a:effectLst>
                  <a:outerShdw blurRad="38100" dist="38100" dir="2700000" algn="tl">
                    <a:srgbClr val="000000">
                      <a:alpha val="43137"/>
                    </a:srgbClr>
                  </a:outerShdw>
                </a:effectLst>
                <a:cs typeface="2  Lotus" pitchFamily="2" charset="-78"/>
              </a:rPr>
              <a:t>نيل به هدف ها براي تمام دانش آموزان </a:t>
            </a:r>
            <a:r>
              <a:rPr lang="fa-IR" sz="6000" b="1" i="1" dirty="0" smtClean="0">
                <a:solidFill>
                  <a:srgbClr val="FF0000"/>
                </a:solidFill>
                <a:effectLst>
                  <a:outerShdw blurRad="38100" dist="38100" dir="2700000" algn="tl">
                    <a:srgbClr val="000000">
                      <a:alpha val="43137"/>
                    </a:srgbClr>
                  </a:outerShdw>
                </a:effectLst>
                <a:cs typeface="2  Lotus" pitchFamily="2" charset="-78"/>
              </a:rPr>
              <a:t>ميسّر </a:t>
            </a:r>
            <a:r>
              <a:rPr lang="fa-IR" sz="6000" b="1" i="1" dirty="0" smtClean="0">
                <a:effectLst>
                  <a:outerShdw blurRad="38100" dist="38100" dir="2700000" algn="tl">
                    <a:srgbClr val="000000">
                      <a:alpha val="43137"/>
                    </a:srgbClr>
                  </a:outerShdw>
                </a:effectLst>
                <a:cs typeface="2  Lotus" pitchFamily="2" charset="-78"/>
              </a:rPr>
              <a:t>است</a:t>
            </a:r>
            <a:r>
              <a:rPr lang="fa-IR" sz="6000" b="1" dirty="0" smtClean="0">
                <a:effectLst>
                  <a:outerShdw blurRad="38100" dist="38100" dir="2700000" algn="tl">
                    <a:srgbClr val="000000">
                      <a:alpha val="43137"/>
                    </a:srgbClr>
                  </a:outerShdw>
                </a:effectLst>
                <a:cs typeface="2  Lotus" pitchFamily="2" charset="-78"/>
              </a:rPr>
              <a:t>.</a:t>
            </a:r>
            <a:endParaRPr lang="en-US" sz="6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6000" b="1" dirty="0" smtClean="0">
                <a:solidFill>
                  <a:srgbClr val="FFFF00"/>
                </a:solidFill>
                <a:effectLst>
                  <a:outerShdw blurRad="38100" dist="38100" dir="2700000" algn="tl">
                    <a:srgbClr val="000000">
                      <a:alpha val="43137"/>
                    </a:srgbClr>
                  </a:outerShdw>
                </a:effectLst>
                <a:cs typeface="2  Lotus" pitchFamily="2" charset="-78"/>
              </a:rPr>
              <a:t>12) </a:t>
            </a:r>
            <a:r>
              <a:rPr lang="fa-IR" sz="6000" b="1" dirty="0" smtClean="0">
                <a:effectLst>
                  <a:outerShdw blurRad="38100" dist="38100" dir="2700000" algn="tl">
                    <a:srgbClr val="000000">
                      <a:alpha val="43137"/>
                    </a:srgbClr>
                  </a:outerShdw>
                </a:effectLst>
                <a:cs typeface="2  Lotus" pitchFamily="2" charset="-78"/>
              </a:rPr>
              <a:t>اهداف با </a:t>
            </a:r>
            <a:r>
              <a:rPr lang="fa-IR" sz="6000" b="1" i="1" dirty="0" smtClean="0">
                <a:solidFill>
                  <a:srgbClr val="FF0000"/>
                </a:solidFill>
                <a:effectLst>
                  <a:outerShdw blurRad="38100" dist="38100" dir="2700000" algn="tl">
                    <a:srgbClr val="000000">
                      <a:alpha val="43137"/>
                    </a:srgbClr>
                  </a:outerShdw>
                </a:effectLst>
                <a:cs typeface="2  Lotus" pitchFamily="2" charset="-78"/>
              </a:rPr>
              <a:t>اصول اساسي يادگيري </a:t>
            </a:r>
            <a:r>
              <a:rPr lang="fa-IR" sz="6000" b="1" dirty="0" smtClean="0">
                <a:effectLst>
                  <a:outerShdw blurRad="38100" dist="38100" dir="2700000" algn="tl">
                    <a:srgbClr val="000000">
                      <a:alpha val="43137"/>
                    </a:srgbClr>
                  </a:outerShdw>
                </a:effectLst>
                <a:cs typeface="2  Lotus" pitchFamily="2" charset="-78"/>
              </a:rPr>
              <a:t>هماهنگي دارند. </a:t>
            </a:r>
            <a:r>
              <a:rPr lang="fa-IR" sz="4000" b="1" dirty="0" smtClean="0">
                <a:effectLst>
                  <a:outerShdw blurRad="38100" dist="38100" dir="2700000" algn="tl">
                    <a:srgbClr val="000000">
                      <a:alpha val="43137"/>
                    </a:srgbClr>
                  </a:outerShdw>
                </a:effectLst>
                <a:cs typeface="2  Lotus" pitchFamily="2" charset="-78"/>
              </a:rPr>
              <a:t>(آمادگي، انگيزش، دوام يادگيري و ارزش انتقال يادگيري)</a:t>
            </a:r>
            <a:endParaRPr lang="fa-IR" sz="60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916113"/>
            <a:ext cx="8280400" cy="4608512"/>
          </a:xfrm>
        </p:spPr>
        <p:txBody>
          <a:bodyPr/>
          <a:lstStyle/>
          <a:p>
            <a:pPr marL="0" indent="0" algn="ctr">
              <a:buFont typeface="Symbol" pitchFamily="18" charset="2"/>
              <a:buNone/>
              <a:defRPr/>
            </a:pPr>
            <a:r>
              <a:rPr lang="fa-IR" sz="8800" b="1" dirty="0" smtClean="0">
                <a:solidFill>
                  <a:schemeClr val="tx1"/>
                </a:solidFill>
                <a:effectLst>
                  <a:outerShdw blurRad="38100" dist="38100" dir="2700000" algn="tl">
                    <a:srgbClr val="000000">
                      <a:alpha val="43137"/>
                    </a:srgbClr>
                  </a:outerShdw>
                </a:effectLst>
                <a:cs typeface="2  Lotus" pitchFamily="2" charset="-78"/>
              </a:rPr>
              <a:t>آیا در طرح درس باید فقط اهداف رفتاری نوشت یا خیر؟ </a:t>
            </a:r>
            <a:endParaRPr lang="en-US" sz="8800" b="1" dirty="0">
              <a:solidFill>
                <a:schemeClr val="tx1"/>
              </a:solidFill>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solidFill>
            <a:schemeClr val="tx1"/>
          </a:solidFill>
        </p:spPr>
        <p:txBody>
          <a:bodyPr/>
          <a:lstStyle/>
          <a:p>
            <a:r>
              <a:rPr lang="fa-IR" sz="7200" smtClean="0">
                <a:solidFill>
                  <a:srgbClr val="FF0000"/>
                </a:solidFill>
                <a:cs typeface="2  Titr" pitchFamily="2" charset="-78"/>
              </a:rPr>
              <a:t>سوال</a:t>
            </a:r>
            <a:endParaRPr lang="en-US" sz="72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333375"/>
            <a:ext cx="8424863" cy="6408738"/>
          </a:xfrm>
        </p:spPr>
        <p:txBody>
          <a:bodyPr/>
          <a:lstStyle/>
          <a:p>
            <a:pPr marL="0" indent="0" algn="just">
              <a:buFont typeface="Symbol" pitchFamily="18" charset="2"/>
              <a:buNone/>
              <a:defRPr/>
            </a:pPr>
            <a:r>
              <a:rPr lang="fa-IR" sz="6000" b="1" dirty="0" smtClean="0">
                <a:effectLst>
                  <a:outerShdw blurRad="38100" dist="38100" dir="2700000" algn="tl">
                    <a:srgbClr val="000000">
                      <a:alpha val="43137"/>
                    </a:srgbClr>
                  </a:outerShdw>
                </a:effectLst>
                <a:cs typeface="2  Lotus" pitchFamily="2" charset="-78"/>
              </a:rPr>
              <a:t>برخی از صاحب نظران که مبانی فکری خود را از </a:t>
            </a:r>
            <a:r>
              <a:rPr lang="fa-IR" sz="6000" b="1" u="sng" dirty="0" smtClean="0">
                <a:solidFill>
                  <a:schemeClr val="accent5">
                    <a:lumMod val="50000"/>
                  </a:schemeClr>
                </a:solidFill>
                <a:effectLst>
                  <a:outerShdw blurRad="38100" dist="38100" dir="2700000" algn="tl">
                    <a:srgbClr val="000000">
                      <a:alpha val="43137"/>
                    </a:srgbClr>
                  </a:outerShdw>
                </a:effectLst>
                <a:cs typeface="2  Lotus" pitchFamily="2" charset="-78"/>
              </a:rPr>
              <a:t>مکتب رفتارگرایی </a:t>
            </a:r>
            <a:r>
              <a:rPr lang="fa-IR" sz="6000" b="1" dirty="0" smtClean="0">
                <a:effectLst>
                  <a:outerShdw blurRad="38100" dist="38100" dir="2700000" algn="tl">
                    <a:srgbClr val="000000">
                      <a:alpha val="43137"/>
                    </a:srgbClr>
                  </a:outerShdw>
                </a:effectLst>
                <a:cs typeface="2  Lotus" pitchFamily="2" charset="-78"/>
              </a:rPr>
              <a:t>گرفته اند، معتقدند همه ی هدف های آموزشی باید به صورت هدف های کاملاً صریح و با افعال رفتاری نوشته شود. </a:t>
            </a:r>
            <a:endParaRPr lang="fa-IR" sz="60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557338"/>
            <a:ext cx="8713788" cy="5111750"/>
          </a:xfrm>
        </p:spPr>
        <p:txBody>
          <a:bodyPr/>
          <a:lstStyle/>
          <a:p>
            <a:pPr marL="0" indent="0" algn="just">
              <a:buFont typeface="Symbol" pitchFamily="18" charset="2"/>
              <a:buNone/>
              <a:defRPr/>
            </a:pPr>
            <a:r>
              <a:rPr lang="fa-IR" sz="7200" b="1" dirty="0" smtClean="0">
                <a:solidFill>
                  <a:srgbClr val="FF0000"/>
                </a:solidFill>
                <a:effectLst>
                  <a:outerShdw blurRad="38100" dist="38100" dir="2700000" algn="tl">
                    <a:srgbClr val="000000">
                      <a:alpha val="43137"/>
                    </a:srgbClr>
                  </a:outerShdw>
                </a:effectLst>
                <a:cs typeface="2  Lotus" pitchFamily="2" charset="-78"/>
              </a:rPr>
              <a:t>1) </a:t>
            </a:r>
            <a:r>
              <a:rPr lang="fa-IR" sz="7200" b="1" dirty="0" smtClean="0">
                <a:effectLst>
                  <a:outerShdw blurRad="38100" dist="38100" dir="2700000" algn="tl">
                    <a:srgbClr val="000000">
                      <a:alpha val="43137"/>
                    </a:srgbClr>
                  </a:outerShdw>
                </a:effectLst>
                <a:cs typeface="2  Lotus" pitchFamily="2" charset="-78"/>
              </a:rPr>
              <a:t>فرایند طراحی آموزشی مستلزم توجه به </a:t>
            </a:r>
            <a:r>
              <a:rPr lang="fa-IR" sz="7200" b="1" dirty="0" smtClean="0">
                <a:solidFill>
                  <a:srgbClr val="FFC000"/>
                </a:solidFill>
                <a:effectLst>
                  <a:outerShdw blurRad="38100" dist="38100" dir="2700000" algn="tl">
                    <a:srgbClr val="000000">
                      <a:alpha val="43137"/>
                    </a:srgbClr>
                  </a:outerShdw>
                </a:effectLst>
                <a:cs typeface="2  Lotus" pitchFamily="2" charset="-78"/>
              </a:rPr>
              <a:t>رویه ای نظام مند</a:t>
            </a:r>
            <a:r>
              <a:rPr lang="fa-IR" sz="7200" b="1" dirty="0" smtClean="0">
                <a:effectLst>
                  <a:outerShdw blurRad="38100" dist="38100" dir="2700000" algn="tl">
                    <a:srgbClr val="000000">
                      <a:alpha val="43137"/>
                    </a:srgbClr>
                  </a:outerShdw>
                </a:effectLst>
                <a:cs typeface="2  Lotus" pitchFamily="2" charset="-78"/>
              </a:rPr>
              <a:t> و </a:t>
            </a:r>
            <a:r>
              <a:rPr lang="fa-IR" sz="7200" b="1" dirty="0" smtClean="0">
                <a:solidFill>
                  <a:srgbClr val="00B050"/>
                </a:solidFill>
                <a:effectLst>
                  <a:outerShdw blurRad="38100" dist="38100" dir="2700000" algn="tl">
                    <a:srgbClr val="000000">
                      <a:alpha val="43137"/>
                    </a:srgbClr>
                  </a:outerShdw>
                </a:effectLst>
                <a:cs typeface="2  Lotus" pitchFamily="2" charset="-78"/>
              </a:rPr>
              <a:t>تعیین دقیق جزییات </a:t>
            </a:r>
            <a:r>
              <a:rPr lang="fa-IR" sz="7200" b="1" dirty="0" smtClean="0">
                <a:effectLst>
                  <a:outerShdw blurRad="38100" dist="38100" dir="2700000" algn="tl">
                    <a:srgbClr val="000000">
                      <a:alpha val="43137"/>
                    </a:srgbClr>
                  </a:outerShdw>
                </a:effectLst>
                <a:cs typeface="2  Lotus" pitchFamily="2" charset="-78"/>
              </a:rPr>
              <a:t>کاری در هر برنامه است.</a:t>
            </a:r>
          </a:p>
        </p:txBody>
      </p:sp>
      <p:sp>
        <p:nvSpPr>
          <p:cNvPr id="3" name="Title 2"/>
          <p:cNvSpPr>
            <a:spLocks noGrp="1"/>
          </p:cNvSpPr>
          <p:nvPr>
            <p:ph type="title"/>
          </p:nvPr>
        </p:nvSpPr>
        <p:spPr>
          <a:xfrm>
            <a:off x="323850" y="260350"/>
            <a:ext cx="8496300" cy="1152525"/>
          </a:xfrm>
          <a:solidFill>
            <a:schemeClr val="tx1"/>
          </a:solidFill>
        </p:spPr>
        <p:txBody>
          <a:bodyPr/>
          <a:lstStyle/>
          <a:p>
            <a:r>
              <a:rPr lang="fa-IR" sz="3200" smtClean="0">
                <a:solidFill>
                  <a:srgbClr val="FF0000"/>
                </a:solidFill>
                <a:cs typeface="2  Titr" pitchFamily="2" charset="-78"/>
              </a:rPr>
              <a:t>استدلال های اساسی در مورد فرایند طراحی آموزشی</a:t>
            </a:r>
            <a:endParaRPr lang="en-US" sz="32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642350" cy="6408738"/>
          </a:xfrm>
        </p:spPr>
        <p:txBody>
          <a:bodyPr/>
          <a:lstStyle/>
          <a:p>
            <a:pPr marL="0" indent="0" algn="just">
              <a:buFont typeface="Symbol" pitchFamily="18" charset="2"/>
              <a:buNone/>
              <a:defRPr/>
            </a:pPr>
            <a:r>
              <a:rPr lang="fa-IR" sz="7200" b="1" dirty="0" smtClean="0">
                <a:effectLst>
                  <a:outerShdw blurRad="38100" dist="38100" dir="2700000" algn="tl">
                    <a:srgbClr val="000000">
                      <a:alpha val="43137"/>
                    </a:srgbClr>
                  </a:outerShdw>
                </a:effectLst>
                <a:cs typeface="2  Lotus" pitchFamily="2" charset="-78"/>
              </a:rPr>
              <a:t>در مقابل این نظریه، صاحب نظران دیگری با هدف رفتاری به طور کلی مخالفت می کنند. </a:t>
            </a:r>
          </a:p>
          <a:p>
            <a:pPr marL="0" indent="0" algn="just">
              <a:buFont typeface="Symbol" pitchFamily="18" charset="2"/>
              <a:buNone/>
              <a:defRPr/>
            </a:pPr>
            <a:r>
              <a:rPr lang="fa-IR" sz="7200" b="1" dirty="0" smtClean="0">
                <a:solidFill>
                  <a:srgbClr val="FF0000"/>
                </a:solidFill>
                <a:effectLst>
                  <a:outerShdw blurRad="38100" dist="38100" dir="2700000" algn="tl">
                    <a:srgbClr val="000000">
                      <a:alpha val="43137"/>
                    </a:srgbClr>
                  </a:outerShdw>
                </a:effectLst>
                <a:cs typeface="2  Titr" pitchFamily="2" charset="-78"/>
              </a:rPr>
              <a:t>فکر می کنید چرا؟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404813"/>
            <a:ext cx="8496300" cy="6192837"/>
          </a:xfrm>
        </p:spPr>
        <p:txBody>
          <a:bodyPr/>
          <a:lstStyle/>
          <a:p>
            <a:pPr marL="0" indent="0" algn="just">
              <a:buFont typeface="Symbol" pitchFamily="18" charset="2"/>
              <a:buNone/>
              <a:defRPr/>
            </a:pPr>
            <a:r>
              <a:rPr lang="fa-IR" sz="4400" b="1" dirty="0">
                <a:effectLst>
                  <a:outerShdw blurRad="38100" dist="38100" dir="2700000" algn="tl">
                    <a:srgbClr val="000000">
                      <a:alpha val="43137"/>
                    </a:srgbClr>
                  </a:outerShdw>
                </a:effectLst>
                <a:cs typeface="2  Lotus" pitchFamily="2" charset="-78"/>
              </a:rPr>
              <a:t>زیرا هدف رفتاری را برای یادگیرنده محدود کننده </a:t>
            </a:r>
            <a:r>
              <a:rPr lang="fa-IR" sz="4400" b="1" dirty="0" smtClean="0">
                <a:effectLst>
                  <a:outerShdw blurRad="38100" dist="38100" dir="2700000" algn="tl">
                    <a:srgbClr val="000000">
                      <a:alpha val="43137"/>
                    </a:srgbClr>
                  </a:outerShdw>
                </a:effectLst>
                <a:cs typeface="2  Lotus" pitchFamily="2" charset="-78"/>
              </a:rPr>
              <a:t>می </a:t>
            </a:r>
            <a:r>
              <a:rPr lang="fa-IR" sz="4400" b="1" dirty="0">
                <a:effectLst>
                  <a:outerShdw blurRad="38100" dist="38100" dir="2700000" algn="tl">
                    <a:srgbClr val="000000">
                      <a:alpha val="43137"/>
                    </a:srgbClr>
                  </a:outerShdw>
                </a:effectLst>
                <a:cs typeface="2  Lotus" pitchFamily="2" charset="-78"/>
              </a:rPr>
              <a:t>دانند و مانع رشد و پیشرفت فرد تلقی می کنند. </a:t>
            </a:r>
          </a:p>
          <a:p>
            <a:pPr marL="0" indent="0" algn="just">
              <a:buFont typeface="Symbol" pitchFamily="18" charset="2"/>
              <a:buNone/>
              <a:defRPr/>
            </a:pPr>
            <a:r>
              <a:rPr lang="fa-IR" sz="4400" b="1" dirty="0">
                <a:effectLst>
                  <a:outerShdw blurRad="38100" dist="38100" dir="2700000" algn="tl">
                    <a:srgbClr val="000000">
                      <a:alpha val="43137"/>
                    </a:srgbClr>
                  </a:outerShdw>
                </a:effectLst>
                <a:cs typeface="2  Lotus" pitchFamily="2" charset="-78"/>
              </a:rPr>
              <a:t>حتی برخی از صاحب نظران به علت داشتن موضع  </a:t>
            </a:r>
            <a:r>
              <a:rPr lang="fa-IR" sz="4400" b="1" dirty="0" smtClean="0">
                <a:effectLst>
                  <a:outerShdw blurRad="38100" dist="38100" dir="2700000" algn="tl">
                    <a:srgbClr val="000000">
                      <a:alpha val="43137"/>
                    </a:srgbClr>
                  </a:outerShdw>
                </a:effectLst>
                <a:cs typeface="2  Lotus" pitchFamily="2" charset="-78"/>
              </a:rPr>
              <a:t>تندتر </a:t>
            </a:r>
            <a:r>
              <a:rPr lang="fa-IR" sz="4400" b="1" dirty="0">
                <a:effectLst>
                  <a:outerShdw blurRad="38100" dist="38100" dir="2700000" algn="tl">
                    <a:srgbClr val="000000">
                      <a:alpha val="43137"/>
                    </a:srgbClr>
                  </a:outerShdw>
                </a:effectLst>
                <a:cs typeface="2  Lotus" pitchFamily="2" charset="-78"/>
              </a:rPr>
              <a:t>در برابر رفتارگرایی، اصلاً تعیین هدف های آموزشی را برای یادگیرنده مورد تردید قرار داده اند و استدلال کرده اند که تعیین هدف قبل از فعالیت های یادگیری، محدود کننده ی رشد فرد است.</a:t>
            </a:r>
          </a:p>
          <a:p>
            <a:pPr>
              <a:defRPr/>
            </a:pPr>
            <a:endParaRPr lang="en-US" dirty="0"/>
          </a:p>
        </p:txBody>
      </p:sp>
    </p:spTree>
  </p:cSld>
  <p:clrMapOvr>
    <a:masterClrMapping/>
  </p:clrMapOvr>
  <p:transition spd="slow">
    <p:split orient="vert"/>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700213"/>
            <a:ext cx="8208962" cy="4897437"/>
          </a:xfrm>
        </p:spPr>
        <p:txBody>
          <a:bodyPr/>
          <a:lstStyle/>
          <a:p>
            <a:pPr marL="0" indent="0" algn="ctr">
              <a:buFont typeface="Symbol" pitchFamily="18" charset="2"/>
              <a:buNone/>
              <a:defRPr/>
            </a:pPr>
            <a:r>
              <a:rPr lang="fa-IR" sz="9600" b="1" dirty="0" smtClean="0">
                <a:solidFill>
                  <a:schemeClr val="tx1"/>
                </a:solidFill>
                <a:effectLst>
                  <a:outerShdw blurRad="38100" dist="38100" dir="2700000" algn="tl">
                    <a:srgbClr val="000000">
                      <a:alpha val="43137"/>
                    </a:srgbClr>
                  </a:outerShdw>
                </a:effectLst>
                <a:cs typeface="2  Lotus" pitchFamily="2" charset="-78"/>
              </a:rPr>
              <a:t>با توجه این دو دیدگاه، بالاخره تکلیف چیست؟</a:t>
            </a:r>
            <a:endParaRPr lang="en-US" sz="9600" b="1" dirty="0">
              <a:solidFill>
                <a:schemeClr val="tx1"/>
              </a:solidFill>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solidFill>
            <a:schemeClr val="tx1"/>
          </a:solidFill>
        </p:spPr>
        <p:txBody>
          <a:bodyPr/>
          <a:lstStyle/>
          <a:p>
            <a:r>
              <a:rPr lang="fa-IR" sz="6600" smtClean="0">
                <a:solidFill>
                  <a:srgbClr val="FF0000"/>
                </a:solidFill>
                <a:cs typeface="2  Titr" pitchFamily="2" charset="-78"/>
              </a:rPr>
              <a:t>سوال</a:t>
            </a:r>
            <a:endParaRPr lang="en-US" sz="66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404813"/>
            <a:ext cx="8353425" cy="6337300"/>
          </a:xfrm>
        </p:spPr>
        <p:txBody>
          <a:bodyPr/>
          <a:lstStyle/>
          <a:p>
            <a:pPr marL="0" indent="0" algn="jus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به نظر می رسد هر دو دیدگاه به بخشی از فرایند آموزش و یادگیری توجه کرده اند و از جهات دیگر غفلت نموده اند. زیرا </a:t>
            </a:r>
            <a:r>
              <a:rPr lang="fa-IR" sz="4800" b="1" dirty="0" smtClean="0">
                <a:solidFill>
                  <a:srgbClr val="C00000"/>
                </a:solidFill>
                <a:effectLst>
                  <a:outerShdw blurRad="38100" dist="38100" dir="2700000" algn="tl">
                    <a:srgbClr val="000000">
                      <a:alpha val="43137"/>
                    </a:srgbClr>
                  </a:outerShdw>
                </a:effectLst>
                <a:cs typeface="2  Lotus" pitchFamily="2" charset="-78"/>
              </a:rPr>
              <a:t>نه هدف های رفتاری به تنهایی</a:t>
            </a:r>
            <a:r>
              <a:rPr lang="fa-IR" sz="4800" b="1" dirty="0" smtClean="0">
                <a:effectLst>
                  <a:outerShdw blurRad="38100" dist="38100" dir="2700000" algn="tl">
                    <a:srgbClr val="000000">
                      <a:alpha val="43137"/>
                    </a:srgbClr>
                  </a:outerShdw>
                </a:effectLst>
                <a:cs typeface="2  Lotus" pitchFamily="2" charset="-78"/>
              </a:rPr>
              <a:t> برای بیان ابعاد مختلف یادگیری کفایت  می کنند و </a:t>
            </a:r>
            <a:r>
              <a:rPr lang="fa-IR" sz="4800" b="1" dirty="0" smtClean="0">
                <a:solidFill>
                  <a:schemeClr val="accent5">
                    <a:lumMod val="50000"/>
                  </a:schemeClr>
                </a:solidFill>
                <a:effectLst>
                  <a:outerShdw blurRad="38100" dist="38100" dir="2700000" algn="tl">
                    <a:srgbClr val="000000">
                      <a:alpha val="43137"/>
                    </a:srgbClr>
                  </a:outerShdw>
                </a:effectLst>
                <a:cs typeface="2  Lotus" pitchFamily="2" charset="-78"/>
              </a:rPr>
              <a:t>نه ترک هدف نویسی </a:t>
            </a:r>
            <a:r>
              <a:rPr lang="fa-IR" sz="4800" b="1" dirty="0" smtClean="0">
                <a:effectLst>
                  <a:outerShdw blurRad="38100" dist="38100" dir="2700000" algn="tl">
                    <a:srgbClr val="000000">
                      <a:alpha val="43137"/>
                    </a:srgbClr>
                  </a:outerShdw>
                </a:effectLst>
                <a:cs typeface="2  Lotus" pitchFamily="2" charset="-78"/>
              </a:rPr>
              <a:t>امر مطلوب آموزشی است.</a:t>
            </a:r>
          </a:p>
          <a:p>
            <a:pPr marL="0" indent="0" algn="just">
              <a:buFont typeface="Symbol" pitchFamily="18" charset="2"/>
              <a:buNone/>
              <a:defRPr/>
            </a:pPr>
            <a:endParaRPr lang="fa-IR" sz="40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85725"/>
            <a:ext cx="8642350" cy="6686550"/>
          </a:xfrm>
        </p:spPr>
        <p:txBody>
          <a:bodyPr/>
          <a:lstStyle/>
          <a:p>
            <a:pPr marL="0" indent="0" algn="just">
              <a:spcBef>
                <a:spcPts val="0"/>
              </a:spcBef>
              <a:buFont typeface="Symbol" pitchFamily="18" charset="2"/>
              <a:buNone/>
              <a:defRPr/>
            </a:pPr>
            <a:r>
              <a:rPr lang="fa-IR" sz="8000" b="1" dirty="0" smtClean="0">
                <a:effectLst>
                  <a:outerShdw blurRad="38100" dist="38100" dir="2700000" algn="tl">
                    <a:srgbClr val="000000">
                      <a:alpha val="43137"/>
                    </a:srgbClr>
                  </a:outerShdw>
                </a:effectLst>
                <a:cs typeface="2  Lotus" pitchFamily="2" charset="-78"/>
              </a:rPr>
              <a:t>بنابراین بهتر است بیان رفتاری هدف به طور عمده به صورت </a:t>
            </a:r>
            <a:r>
              <a:rPr lang="fa-IR" sz="8000" b="1" dirty="0" smtClean="0">
                <a:solidFill>
                  <a:srgbClr val="FF0000"/>
                </a:solidFill>
                <a:effectLst>
                  <a:outerShdw blurRad="38100" dist="38100" dir="2700000" algn="tl">
                    <a:srgbClr val="000000">
                      <a:alpha val="43137"/>
                    </a:srgbClr>
                  </a:outerShdw>
                </a:effectLst>
                <a:cs typeface="2  Lotus" pitchFamily="2" charset="-78"/>
              </a:rPr>
              <a:t>مهارت های عملی</a:t>
            </a:r>
            <a:r>
              <a:rPr lang="fa-IR" sz="8000" b="1" dirty="0" smtClean="0">
                <a:solidFill>
                  <a:schemeClr val="bg2">
                    <a:lumMod val="50000"/>
                  </a:schemeClr>
                </a:solidFill>
                <a:effectLst>
                  <a:outerShdw blurRad="38100" dist="38100" dir="2700000" algn="tl">
                    <a:srgbClr val="000000">
                      <a:alpha val="43137"/>
                    </a:srgbClr>
                  </a:outerShdw>
                </a:effectLst>
                <a:cs typeface="2  Lotus" pitchFamily="2" charset="-78"/>
              </a:rPr>
              <a:t> و </a:t>
            </a:r>
            <a:r>
              <a:rPr lang="fa-IR" sz="8000" b="1" dirty="0" smtClean="0">
                <a:solidFill>
                  <a:srgbClr val="FF0000"/>
                </a:solidFill>
                <a:effectLst>
                  <a:outerShdw blurRad="38100" dist="38100" dir="2700000" algn="tl">
                    <a:srgbClr val="000000">
                      <a:alpha val="43137"/>
                    </a:srgbClr>
                  </a:outerShdw>
                </a:effectLst>
                <a:cs typeface="2  Lotus" pitchFamily="2" charset="-78"/>
              </a:rPr>
              <a:t>حرفه ای </a:t>
            </a:r>
            <a:r>
              <a:rPr lang="fa-IR" sz="8000" b="1" dirty="0" smtClean="0">
                <a:effectLst>
                  <a:outerShdw blurRad="38100" dist="38100" dir="2700000" algn="tl">
                    <a:srgbClr val="000000">
                      <a:alpha val="43137"/>
                    </a:srgbClr>
                  </a:outerShdw>
                </a:effectLst>
                <a:cs typeface="2  Lotus" pitchFamily="2" charset="-78"/>
              </a:rPr>
              <a:t>مورد استفاده باشند. </a:t>
            </a:r>
            <a:endParaRPr lang="fa-IR" sz="8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163" y="1123950"/>
            <a:ext cx="8801100" cy="5648325"/>
          </a:xfrm>
        </p:spPr>
        <p:txBody>
          <a:bodyPr/>
          <a:lstStyle/>
          <a:p>
            <a:pPr marL="0" indent="0" algn="just">
              <a:buFont typeface="Symbol" pitchFamily="18" charset="2"/>
              <a:buNone/>
              <a:defRPr/>
            </a:pPr>
            <a:r>
              <a:rPr lang="fa-IR" sz="3600" b="1" dirty="0" smtClean="0">
                <a:solidFill>
                  <a:srgbClr val="00B050"/>
                </a:solidFill>
                <a:effectLst>
                  <a:outerShdw blurRad="38100" dist="38100" dir="2700000" algn="tl">
                    <a:srgbClr val="000000">
                      <a:alpha val="43137"/>
                    </a:srgbClr>
                  </a:outerShdw>
                </a:effectLst>
                <a:cs typeface="2  Lotus" pitchFamily="2" charset="-78"/>
              </a:rPr>
              <a:t>«آیزنر» </a:t>
            </a:r>
            <a:r>
              <a:rPr lang="fa-IR" sz="3600" b="1" dirty="0" smtClean="0">
                <a:effectLst>
                  <a:outerShdw blurRad="38100" dist="38100" dir="2700000" algn="tl">
                    <a:srgbClr val="000000">
                      <a:alpha val="43137"/>
                    </a:srgbClr>
                  </a:outerShdw>
                </a:effectLst>
                <a:cs typeface="2  Lotus" pitchFamily="2" charset="-78"/>
              </a:rPr>
              <a:t>نوع دیگر هدف های آموزشی را تحت عنوان </a:t>
            </a:r>
            <a:r>
              <a:rPr lang="fa-IR" sz="3600" b="1" u="sng" dirty="0" smtClean="0">
                <a:solidFill>
                  <a:srgbClr val="C00000"/>
                </a:solidFill>
                <a:effectLst>
                  <a:outerShdw blurRad="38100" dist="38100" dir="2700000" algn="tl">
                    <a:srgbClr val="000000">
                      <a:alpha val="43137"/>
                    </a:srgbClr>
                  </a:outerShdw>
                </a:effectLst>
                <a:cs typeface="2  Lotus" pitchFamily="2" charset="-78"/>
              </a:rPr>
              <a:t>نتایج بیانگر </a:t>
            </a:r>
            <a:r>
              <a:rPr lang="fa-IR" sz="3600" b="1" dirty="0" smtClean="0">
                <a:effectLst>
                  <a:outerShdw blurRad="38100" dist="38100" dir="2700000" algn="tl">
                    <a:srgbClr val="000000">
                      <a:alpha val="43137"/>
                    </a:srgbClr>
                  </a:outerShdw>
                </a:effectLst>
                <a:cs typeface="2  Lotus" pitchFamily="2" charset="-78"/>
              </a:rPr>
              <a:t>معرفی می کند.</a:t>
            </a:r>
          </a:p>
          <a:p>
            <a:pPr marL="0" indent="0" algn="just">
              <a:buFont typeface="Symbol" pitchFamily="18" charset="2"/>
              <a:buNone/>
              <a:defRPr/>
            </a:pPr>
            <a:r>
              <a:rPr lang="fa-IR" sz="3200" b="1" dirty="0" smtClean="0">
                <a:solidFill>
                  <a:srgbClr val="FF0000"/>
                </a:solidFill>
                <a:effectLst>
                  <a:outerShdw blurRad="38100" dist="38100" dir="2700000" algn="tl">
                    <a:srgbClr val="000000">
                      <a:alpha val="43137"/>
                    </a:srgbClr>
                  </a:outerShdw>
                </a:effectLst>
                <a:cs typeface="2  Titr" pitchFamily="2" charset="-78"/>
              </a:rPr>
              <a:t>نتایج یعنی چه؟</a:t>
            </a:r>
          </a:p>
          <a:p>
            <a:pPr marL="0" indent="0" algn="jus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در اصل چیزی هستند که یک شخص پس از نوعی درگیر شدن با فعالیت ها </a:t>
            </a:r>
            <a:r>
              <a:rPr lang="fa-IR" sz="3600" b="1" dirty="0" smtClean="0">
                <a:solidFill>
                  <a:schemeClr val="accent5">
                    <a:lumMod val="75000"/>
                  </a:schemeClr>
                </a:solidFill>
                <a:effectLst>
                  <a:outerShdw blurRad="38100" dist="38100" dir="2700000" algn="tl">
                    <a:srgbClr val="000000">
                      <a:alpha val="43137"/>
                    </a:srgbClr>
                  </a:outerShdw>
                </a:effectLst>
                <a:cs typeface="2  Lotus" pitchFamily="2" charset="-78"/>
              </a:rPr>
              <a:t>با قصد </a:t>
            </a:r>
            <a:r>
              <a:rPr lang="fa-IR" sz="3600" b="1" dirty="0" smtClean="0">
                <a:effectLst>
                  <a:outerShdw blurRad="38100" dist="38100" dir="2700000" algn="tl">
                    <a:srgbClr val="000000">
                      <a:alpha val="43137"/>
                    </a:srgbClr>
                  </a:outerShdw>
                </a:effectLst>
                <a:cs typeface="2  Lotus" pitchFamily="2" charset="-78"/>
              </a:rPr>
              <a:t>یا </a:t>
            </a:r>
            <a:r>
              <a:rPr lang="fa-IR" sz="3600" b="1" dirty="0" smtClean="0">
                <a:solidFill>
                  <a:schemeClr val="accent5">
                    <a:lumMod val="75000"/>
                  </a:schemeClr>
                </a:solidFill>
                <a:effectLst>
                  <a:outerShdw blurRad="38100" dist="38100" dir="2700000" algn="tl">
                    <a:srgbClr val="000000">
                      <a:alpha val="43137"/>
                    </a:srgbClr>
                  </a:outerShdw>
                </a:effectLst>
                <a:cs typeface="2  Lotus" pitchFamily="2" charset="-78"/>
              </a:rPr>
              <a:t>بدون قصد </a:t>
            </a:r>
            <a:r>
              <a:rPr lang="fa-IR" sz="3600" b="1" dirty="0" smtClean="0">
                <a:effectLst>
                  <a:outerShdw blurRad="38100" dist="38100" dir="2700000" algn="tl">
                    <a:srgbClr val="000000">
                      <a:alpha val="43137"/>
                    </a:srgbClr>
                  </a:outerShdw>
                </a:effectLst>
                <a:cs typeface="2  Lotus" pitchFamily="2" charset="-78"/>
              </a:rPr>
              <a:t>به آن ها می رسد. چون واژه ی </a:t>
            </a:r>
            <a:r>
              <a:rPr lang="fa-IR" sz="3600" b="1" u="sng" dirty="0" smtClean="0">
                <a:effectLst>
                  <a:outerShdw blurRad="38100" dist="38100" dir="2700000" algn="tl">
                    <a:srgbClr val="000000">
                      <a:alpha val="43137"/>
                    </a:srgbClr>
                  </a:outerShdw>
                </a:effectLst>
                <a:cs typeface="2  Lotus" pitchFamily="2" charset="-78"/>
              </a:rPr>
              <a:t>هدف،</a:t>
            </a:r>
            <a:r>
              <a:rPr lang="fa-IR" sz="3600" b="1" dirty="0" smtClean="0">
                <a:effectLst>
                  <a:outerShdw blurRad="38100" dist="38100" dir="2700000" algn="tl">
                    <a:srgbClr val="000000">
                      <a:alpha val="43137"/>
                    </a:srgbClr>
                  </a:outerShdw>
                </a:effectLst>
                <a:cs typeface="2  Lotus" pitchFamily="2" charset="-78"/>
              </a:rPr>
              <a:t> منظور از قبل تعیین شده ای را در بر می گیرد. جامعیت لازم را برای تعریف آن بخش هایی از یادگیری هایی را که بدون قصد مشخص قبلی، حاصل     می شوند ندارد، بنابراین</a:t>
            </a:r>
            <a:r>
              <a:rPr lang="fa-IR" sz="3600" b="1" dirty="0" smtClean="0">
                <a:solidFill>
                  <a:srgbClr val="FF0000"/>
                </a:solidFill>
                <a:effectLst>
                  <a:outerShdw blurRad="38100" dist="38100" dir="2700000" algn="tl">
                    <a:srgbClr val="000000">
                      <a:alpha val="43137"/>
                    </a:srgbClr>
                  </a:outerShdw>
                </a:effectLst>
                <a:cs typeface="2  Lotus" pitchFamily="2" charset="-78"/>
              </a:rPr>
              <a:t> آیزنر </a:t>
            </a:r>
            <a:r>
              <a:rPr lang="fa-IR" sz="3600" b="1" dirty="0" smtClean="0">
                <a:effectLst>
                  <a:outerShdw blurRad="38100" dist="38100" dir="2700000" algn="tl">
                    <a:srgbClr val="000000">
                      <a:alpha val="43137"/>
                    </a:srgbClr>
                  </a:outerShdw>
                </a:effectLst>
                <a:cs typeface="2  Lotus" pitchFamily="2" charset="-78"/>
              </a:rPr>
              <a:t>به جای هدف از نتایج استفاده کرده است. </a:t>
            </a:r>
            <a:endParaRPr lang="fa-IR" sz="36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157163" y="115888"/>
            <a:ext cx="8858250" cy="827087"/>
          </a:xfrm>
          <a:solidFill>
            <a:schemeClr val="tx1"/>
          </a:solidFill>
        </p:spPr>
        <p:txBody>
          <a:bodyPr/>
          <a:lstStyle/>
          <a:p>
            <a:r>
              <a:rPr lang="fa-IR" sz="4800" smtClean="0">
                <a:solidFill>
                  <a:srgbClr val="FF0000"/>
                </a:solidFill>
                <a:cs typeface="2  Titr" pitchFamily="2" charset="-78"/>
              </a:rPr>
              <a:t>نتایج بیانگر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barn(inVertical)">
                                      <p:cBhvr>
                                        <p:cTn id="24"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875"/>
            <a:ext cx="8229600" cy="5302250"/>
          </a:xfrm>
        </p:spPr>
        <p:txBody>
          <a:bodyPr/>
          <a:lstStyle/>
          <a:p>
            <a:pPr marL="0" indent="0" algn="just" eaLnBrk="1" hangingPunct="1">
              <a:buFont typeface="Symbol" pitchFamily="18" charset="2"/>
              <a:buNone/>
              <a:defRPr/>
            </a:pPr>
            <a:r>
              <a:rPr lang="ar-SA" sz="4000" b="1" dirty="0" smtClean="0">
                <a:effectLst>
                  <a:outerShdw blurRad="38100" dist="38100" dir="2700000" algn="tl">
                    <a:srgbClr val="000000">
                      <a:alpha val="43137"/>
                    </a:srgbClr>
                  </a:outerShdw>
                </a:effectLst>
                <a:cs typeface="2  Lotus" pitchFamily="2" charset="-78"/>
              </a:rPr>
              <a:t>هدف هاي يادگيري شامل دو دسته هستند: هدف هاي فرايندي و هدف هاي فراورده</a:t>
            </a:r>
            <a:r>
              <a:rPr lang="fa-IR" sz="4000" b="1" dirty="0" smtClean="0">
                <a:effectLst>
                  <a:outerShdw blurRad="38100" dist="38100" dir="2700000" algn="tl">
                    <a:srgbClr val="000000">
                      <a:alpha val="43137"/>
                    </a:srgbClr>
                  </a:outerShdw>
                </a:effectLst>
                <a:cs typeface="2  Lotus" pitchFamily="2" charset="-78"/>
              </a:rPr>
              <a:t> </a:t>
            </a:r>
            <a:r>
              <a:rPr lang="ar-SA" sz="4000" b="1" dirty="0" smtClean="0">
                <a:effectLst>
                  <a:outerShdw blurRad="38100" dist="38100" dir="2700000" algn="tl">
                    <a:srgbClr val="000000">
                      <a:alpha val="43137"/>
                    </a:srgbClr>
                  </a:outerShdw>
                </a:effectLst>
                <a:cs typeface="2  Lotus" pitchFamily="2" charset="-78"/>
              </a:rPr>
              <a:t>اي.</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hangingPunct="1">
              <a:buFont typeface="Symbol" pitchFamily="18" charset="2"/>
              <a:buNone/>
              <a:defRPr/>
            </a:pPr>
            <a:r>
              <a:rPr lang="ar-SA" sz="4400" b="1" i="1" dirty="0" smtClean="0">
                <a:solidFill>
                  <a:srgbClr val="00B050"/>
                </a:solidFill>
                <a:effectLst>
                  <a:outerShdw blurRad="38100" dist="38100" dir="2700000" algn="tl">
                    <a:srgbClr val="000000">
                      <a:alpha val="43137"/>
                    </a:srgbClr>
                  </a:outerShdw>
                </a:effectLst>
                <a:cs typeface="2  Lotus" pitchFamily="2" charset="-78"/>
              </a:rPr>
              <a:t>هدف هاي فرايندي</a:t>
            </a:r>
            <a:r>
              <a:rPr lang="ar-SA" sz="4400" b="1" dirty="0" smtClean="0">
                <a:effectLst>
                  <a:outerShdw blurRad="38100" dist="38100" dir="2700000" algn="tl">
                    <a:srgbClr val="000000">
                      <a:alpha val="43137"/>
                    </a:srgbClr>
                  </a:outerShdw>
                </a:effectLst>
                <a:cs typeface="2  Lotus" pitchFamily="2" charset="-78"/>
              </a:rPr>
              <a:t>، به كوشش ها و فعاليت هايي كه يادگيرنده براي رسيدن به هدف هاي فراورده اي انجام مي دهد گفته</a:t>
            </a:r>
            <a:r>
              <a:rPr lang="en-US" sz="4400" b="1" dirty="0" smtClean="0">
                <a:effectLst>
                  <a:outerShdw blurRad="38100" dist="38100" dir="2700000" algn="tl">
                    <a:srgbClr val="000000">
                      <a:alpha val="43137"/>
                    </a:srgbClr>
                  </a:outerShdw>
                </a:effectLst>
                <a:cs typeface="2  Lotus" pitchFamily="2" charset="-78"/>
              </a:rPr>
              <a:t>       </a:t>
            </a:r>
            <a:r>
              <a:rPr lang="fa-IR" sz="4400" b="1" dirty="0" smtClean="0">
                <a:effectLst>
                  <a:outerShdw blurRad="38100" dist="38100" dir="2700000" algn="tl">
                    <a:srgbClr val="000000">
                      <a:alpha val="43137"/>
                    </a:srgbClr>
                  </a:outerShdw>
                </a:effectLst>
                <a:cs typeface="2  Lotus" pitchFamily="2" charset="-78"/>
              </a:rPr>
              <a:t>می شود.</a:t>
            </a:r>
            <a:r>
              <a:rPr lang="en-US" sz="4400" b="1" dirty="0" smtClean="0">
                <a:effectLst>
                  <a:outerShdw blurRad="38100" dist="38100" dir="2700000" algn="tl">
                    <a:srgbClr val="000000">
                      <a:alpha val="43137"/>
                    </a:srgbClr>
                  </a:outerShdw>
                </a:effectLst>
                <a:cs typeface="2  Lotus" pitchFamily="2" charset="-78"/>
              </a:rPr>
              <a:t>  </a:t>
            </a:r>
            <a:endParaRPr lang="fa-IR" sz="4400" b="1" dirty="0" smtClean="0">
              <a:effectLst>
                <a:outerShdw blurRad="38100" dist="38100" dir="2700000" algn="tl">
                  <a:srgbClr val="000000">
                    <a:alpha val="43137"/>
                  </a:srgbClr>
                </a:outerShdw>
              </a:effectLst>
              <a:cs typeface="2  Lotus" pitchFamily="2" charset="-78"/>
            </a:endParaRPr>
          </a:p>
          <a:p>
            <a:pPr marL="0" indent="0" algn="just" eaLnBrk="1" hangingPunct="1">
              <a:buFont typeface="Symbol" pitchFamily="18" charset="2"/>
              <a:buNone/>
              <a:defRPr/>
            </a:pPr>
            <a:r>
              <a:rPr lang="ar-SA" sz="4400" b="1" i="1" dirty="0" smtClean="0">
                <a:solidFill>
                  <a:srgbClr val="00B050"/>
                </a:solidFill>
                <a:effectLst>
                  <a:outerShdw blurRad="38100" dist="38100" dir="2700000" algn="tl">
                    <a:srgbClr val="000000">
                      <a:alpha val="43137"/>
                    </a:srgbClr>
                  </a:outerShdw>
                </a:effectLst>
                <a:cs typeface="2  Lotus" pitchFamily="2" charset="-78"/>
              </a:rPr>
              <a:t>هدف هاي فراورده اي يا توليدي</a:t>
            </a:r>
            <a:r>
              <a:rPr lang="ar-SA" sz="4400" b="1" dirty="0" smtClean="0">
                <a:effectLst>
                  <a:outerShdw blurRad="38100" dist="38100" dir="2700000" algn="tl">
                    <a:srgbClr val="000000">
                      <a:alpha val="43137"/>
                    </a:srgbClr>
                  </a:outerShdw>
                </a:effectLst>
                <a:cs typeface="2  Lotus" pitchFamily="2" charset="-78"/>
              </a:rPr>
              <a:t>، بازده ها يا نتايج اين كوشش ها هستند.</a:t>
            </a:r>
            <a:endParaRPr lang="en-US" sz="4400" b="1" dirty="0" smtClean="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457200" y="71438"/>
            <a:ext cx="8229600" cy="1196975"/>
          </a:xfrm>
          <a:solidFill>
            <a:schemeClr val="tx1">
              <a:lumMod val="85000"/>
            </a:schemeClr>
          </a:solidFill>
        </p:spPr>
        <p:txBody>
          <a:bodyPr rtlCol="1">
            <a:noAutofit/>
          </a:bodyPr>
          <a:lstStyle/>
          <a:p>
            <a:pPr eaLnBrk="1" fontAlgn="auto" hangingPunct="1">
              <a:spcAft>
                <a:spcPts val="0"/>
              </a:spcAft>
              <a:defRPr/>
            </a:pPr>
            <a:r>
              <a:rPr lang="fa-IR" sz="5400" dirty="0" smtClean="0">
                <a:solidFill>
                  <a:srgbClr val="FF0000"/>
                </a:solidFill>
              </a:rPr>
              <a:t/>
            </a:r>
            <a:br>
              <a:rPr lang="fa-IR" sz="5400" dirty="0" smtClean="0">
                <a:solidFill>
                  <a:srgbClr val="FF0000"/>
                </a:solidFill>
              </a:rPr>
            </a:br>
            <a:r>
              <a:rPr lang="ar-SA" sz="5400" dirty="0" smtClean="0">
                <a:solidFill>
                  <a:srgbClr val="FF0000"/>
                </a:solidFill>
                <a:cs typeface="2  Titr" pitchFamily="2" charset="-78"/>
              </a:rPr>
              <a:t>هدف فرايندي و فراورده اي</a:t>
            </a:r>
            <a:r>
              <a:rPr lang="en-US" sz="5400" dirty="0" smtClean="0">
                <a:solidFill>
                  <a:srgbClr val="FF0000"/>
                </a:solidFill>
              </a:rPr>
              <a:t/>
            </a:r>
            <a:br>
              <a:rPr lang="en-US" sz="5400" dirty="0" smtClean="0">
                <a:solidFill>
                  <a:srgbClr val="FF0000"/>
                </a:solidFill>
              </a:rPr>
            </a:br>
            <a:endParaRPr lang="fa-IR" sz="5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350"/>
            <a:ext cx="8229600" cy="6337300"/>
          </a:xfrm>
        </p:spPr>
        <p:txBody>
          <a:bodyPr rtlCol="1">
            <a:noAutofit/>
          </a:bodyPr>
          <a:lstStyle/>
          <a:p>
            <a:pPr marL="0" indent="0" algn="just" eaLnBrk="1" fontAlgn="auto" hangingPunct="1">
              <a:spcAft>
                <a:spcPts val="0"/>
              </a:spcAf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نمونه</a:t>
            </a:r>
            <a:r>
              <a:rPr lang="ar-SA" sz="4800" b="1" dirty="0" smtClean="0">
                <a:effectLst>
                  <a:outerShdw blurRad="38100" dist="38100" dir="2700000" algn="tl">
                    <a:srgbClr val="000000">
                      <a:alpha val="43137"/>
                    </a:srgbClr>
                  </a:outerShdw>
                </a:effectLst>
                <a:cs typeface="2  Lotus" pitchFamily="2" charset="-78"/>
              </a:rPr>
              <a:t> </a:t>
            </a:r>
            <a:r>
              <a:rPr lang="ar-SA" sz="4800" b="1" i="1" dirty="0" smtClean="0">
                <a:solidFill>
                  <a:srgbClr val="FF0000"/>
                </a:solidFill>
                <a:effectLst>
                  <a:outerShdw blurRad="38100" dist="38100" dir="2700000" algn="tl">
                    <a:srgbClr val="000000">
                      <a:alpha val="43137"/>
                    </a:srgbClr>
                  </a:outerShdw>
                </a:effectLst>
                <a:cs typeface="2  Lotus" pitchFamily="2" charset="-78"/>
              </a:rPr>
              <a:t>هدف هاي فرايندي</a:t>
            </a:r>
            <a:endParaRPr lang="en-US" sz="4800" b="1" i="1" dirty="0" smtClean="0">
              <a:solidFill>
                <a:srgbClr val="FF0000"/>
              </a:solidFill>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ar-SA" sz="3200" b="1" dirty="0" smtClean="0">
                <a:effectLst>
                  <a:outerShdw blurRad="38100" dist="38100" dir="2700000" algn="tl">
                    <a:srgbClr val="000000">
                      <a:alpha val="43137"/>
                    </a:srgbClr>
                  </a:outerShdw>
                </a:effectLst>
                <a:cs typeface="2  Lotus" pitchFamily="2" charset="-78"/>
              </a:rPr>
              <a:t>يادگيرنده، ضمن كار با پازل ها، شكل و جنس پازل ها را با انگشت لمس كند.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ar-SA" sz="3200" b="1" dirty="0" smtClean="0">
                <a:effectLst>
                  <a:outerShdw blurRad="38100" dist="38100" dir="2700000" algn="tl">
                    <a:srgbClr val="000000">
                      <a:alpha val="43137"/>
                    </a:srgbClr>
                  </a:outerShdw>
                </a:effectLst>
                <a:cs typeface="2  Lotus" pitchFamily="2" charset="-78"/>
              </a:rPr>
              <a:t>يادگيرنده، ضمن به دست گرفتن مداد، به شكل ظاهري كلمات به دق</a:t>
            </a:r>
            <a:r>
              <a:rPr lang="fa-IR" sz="3200" b="1" dirty="0" smtClean="0">
                <a:effectLst>
                  <a:outerShdw blurRad="38100" dist="38100" dir="2700000" algn="tl">
                    <a:srgbClr val="000000">
                      <a:alpha val="43137"/>
                    </a:srgbClr>
                  </a:outerShdw>
                </a:effectLst>
                <a:cs typeface="2  Lotus" pitchFamily="2" charset="-78"/>
              </a:rPr>
              <a:t>ّ</a:t>
            </a:r>
            <a:r>
              <a:rPr lang="ar-SA" sz="3200" b="1" dirty="0" smtClean="0">
                <a:effectLst>
                  <a:outerShdw blurRad="38100" dist="38100" dir="2700000" algn="tl">
                    <a:srgbClr val="000000">
                      <a:alpha val="43137"/>
                    </a:srgbClr>
                  </a:outerShdw>
                </a:effectLst>
                <a:cs typeface="2  Lotus" pitchFamily="2" charset="-78"/>
              </a:rPr>
              <a:t>ت نگاه كند.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ar-SA" sz="3200" b="1" dirty="0" smtClean="0">
                <a:effectLst>
                  <a:outerShdw blurRad="38100" dist="38100" dir="2700000" algn="tl">
                    <a:srgbClr val="000000">
                      <a:alpha val="43137"/>
                    </a:srgbClr>
                  </a:outerShdw>
                </a:effectLst>
                <a:cs typeface="2  Lotus" pitchFamily="2" charset="-78"/>
              </a:rPr>
              <a:t> </a:t>
            </a:r>
            <a:r>
              <a:rPr lang="fa-IR" sz="4800" b="1" dirty="0" smtClean="0">
                <a:effectLst>
                  <a:outerShdw blurRad="38100" dist="38100" dir="2700000" algn="tl">
                    <a:srgbClr val="000000">
                      <a:alpha val="43137"/>
                    </a:srgbClr>
                  </a:outerShdw>
                </a:effectLst>
                <a:cs typeface="2  Lotus" pitchFamily="2" charset="-78"/>
              </a:rPr>
              <a:t>نمونه </a:t>
            </a:r>
            <a:r>
              <a:rPr lang="ar-SA" sz="4800" b="1" i="1" dirty="0" smtClean="0">
                <a:solidFill>
                  <a:srgbClr val="FF0000"/>
                </a:solidFill>
                <a:effectLst>
                  <a:outerShdw blurRad="38100" dist="38100" dir="2700000" algn="tl">
                    <a:srgbClr val="000000">
                      <a:alpha val="43137"/>
                    </a:srgbClr>
                  </a:outerShdw>
                </a:effectLst>
                <a:cs typeface="2  Lotus" pitchFamily="2" charset="-78"/>
              </a:rPr>
              <a:t>هدف هاي فراورده اي</a:t>
            </a:r>
            <a:endParaRPr lang="en-US" sz="3200" b="1" i="1" dirty="0" smtClean="0">
              <a:solidFill>
                <a:srgbClr val="FF0000"/>
              </a:solidFill>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ar-SA" sz="3200" b="1" dirty="0" smtClean="0">
                <a:effectLst>
                  <a:outerShdw blurRad="38100" dist="38100" dir="2700000" algn="tl">
                    <a:srgbClr val="000000">
                      <a:alpha val="43137"/>
                    </a:srgbClr>
                  </a:outerShdw>
                </a:effectLst>
                <a:cs typeface="2  Lotus" pitchFamily="2" charset="-78"/>
              </a:rPr>
              <a:t>يادگيرنده، بتواند با پازل هاي درهم ريخته، جمع هاي اساسي نوع اول را مرت</a:t>
            </a:r>
            <a:r>
              <a:rPr lang="fa-IR" sz="3200" b="1" dirty="0" smtClean="0">
                <a:effectLst>
                  <a:outerShdw blurRad="38100" dist="38100" dir="2700000" algn="tl">
                    <a:srgbClr val="000000">
                      <a:alpha val="43137"/>
                    </a:srgbClr>
                  </a:outerShdw>
                </a:effectLst>
                <a:cs typeface="2  Lotus" pitchFamily="2" charset="-78"/>
              </a:rPr>
              <a:t>ّ</a:t>
            </a:r>
            <a:r>
              <a:rPr lang="ar-SA" sz="3200" b="1" dirty="0" smtClean="0">
                <a:effectLst>
                  <a:outerShdw blurRad="38100" dist="38100" dir="2700000" algn="tl">
                    <a:srgbClr val="000000">
                      <a:alpha val="43137"/>
                    </a:srgbClr>
                  </a:outerShdw>
                </a:effectLst>
                <a:cs typeface="2  Lotus" pitchFamily="2" charset="-78"/>
              </a:rPr>
              <a:t>ب كند.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ar-SA" sz="3200" b="1" dirty="0" smtClean="0">
                <a:effectLst>
                  <a:outerShdw blurRad="38100" dist="38100" dir="2700000" algn="tl">
                    <a:srgbClr val="000000">
                      <a:alpha val="43137"/>
                    </a:srgbClr>
                  </a:outerShdw>
                </a:effectLst>
                <a:cs typeface="2  Lotus" pitchFamily="2" charset="-78"/>
              </a:rPr>
              <a:t>يادگيرنده، بتواند با در دست گرفتن صحيح مداد، يك كلمه را از نظر املايي درست بنويسد.</a:t>
            </a:r>
            <a:endParaRPr lang="en-US" sz="32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50"/>
            <a:ext cx="8401050" cy="6286500"/>
          </a:xfrm>
        </p:spPr>
        <p:txBody>
          <a:bodyPr rtlCol="1">
            <a:normAutofit/>
          </a:bodyPr>
          <a:lstStyle/>
          <a:p>
            <a:pPr marL="0" indent="0" algn="just" eaLnBrk="1" fontAlgn="auto" hangingPunct="1">
              <a:spcAft>
                <a:spcPts val="0"/>
              </a:spcAft>
              <a:buFont typeface="Symbol" pitchFamily="18" charset="2"/>
              <a:buNone/>
              <a:defRPr/>
            </a:pPr>
            <a:r>
              <a:rPr lang="ar-SA" sz="4800" b="1" i="1" dirty="0" smtClean="0">
                <a:solidFill>
                  <a:srgbClr val="FF0000"/>
                </a:solidFill>
                <a:effectLst>
                  <a:outerShdw blurRad="38100" dist="38100" dir="2700000" algn="tl">
                    <a:srgbClr val="000000">
                      <a:alpha val="43137"/>
                    </a:srgbClr>
                  </a:outerShdw>
                </a:effectLst>
                <a:cs typeface="2  Lotus" pitchFamily="2" charset="-78"/>
              </a:rPr>
              <a:t>متخصصان آموزش و سنجش </a:t>
            </a:r>
            <a:r>
              <a:rPr lang="ar-SA" sz="4800" b="1" dirty="0" smtClean="0">
                <a:effectLst>
                  <a:outerShdw blurRad="38100" dist="38100" dir="2700000" algn="tl">
                    <a:srgbClr val="000000">
                      <a:alpha val="43137"/>
                    </a:srgbClr>
                  </a:outerShdw>
                </a:effectLst>
                <a:cs typeface="2  Lotus" pitchFamily="2" charset="-78"/>
              </a:rPr>
              <a:t>هدف هاي فراورده اي را بيش تر از هدف هاي فرايندي مورد تاكيد قرار مي دهند. به عنوان نمونه</a:t>
            </a:r>
            <a:r>
              <a:rPr lang="fa-IR" sz="4800" b="1" dirty="0" smtClean="0">
                <a:effectLst>
                  <a:outerShdw blurRad="38100" dist="38100" dir="2700000" algn="tl">
                    <a:srgbClr val="000000">
                      <a:alpha val="43137"/>
                    </a:srgbClr>
                  </a:outerShdw>
                </a:effectLst>
                <a:cs typeface="2  Lotus" pitchFamily="2" charset="-78"/>
              </a:rPr>
              <a:t>«</a:t>
            </a:r>
            <a:r>
              <a:rPr lang="ar-SA" sz="4800" b="1" dirty="0" smtClean="0">
                <a:effectLst>
                  <a:outerShdw blurRad="38100" dist="38100" dir="2700000" algn="tl">
                    <a:srgbClr val="000000">
                      <a:alpha val="43137"/>
                    </a:srgbClr>
                  </a:outerShdw>
                </a:effectLst>
                <a:cs typeface="2  Lotus" pitchFamily="2" charset="-78"/>
              </a:rPr>
              <a:t> </a:t>
            </a:r>
            <a:r>
              <a:rPr lang="ar-SA" sz="4800" b="1" dirty="0" smtClean="0">
                <a:solidFill>
                  <a:srgbClr val="00B050"/>
                </a:solidFill>
                <a:effectLst>
                  <a:outerShdw blurRad="38100" dist="38100" dir="2700000" algn="tl">
                    <a:srgbClr val="000000">
                      <a:alpha val="43137"/>
                    </a:srgbClr>
                  </a:outerShdw>
                </a:effectLst>
                <a:cs typeface="2  Lotus" pitchFamily="2" charset="-78"/>
              </a:rPr>
              <a:t>لين وگرانلاند</a:t>
            </a:r>
            <a:r>
              <a:rPr lang="fa-IR" sz="4800" b="1" dirty="0" smtClean="0">
                <a:effectLst>
                  <a:outerShdw blurRad="38100" dist="38100" dir="2700000" algn="tl">
                    <a:srgbClr val="000000">
                      <a:alpha val="43137"/>
                    </a:srgbClr>
                  </a:outerShdw>
                </a:effectLst>
                <a:cs typeface="2  Lotus" pitchFamily="2" charset="-78"/>
              </a:rPr>
              <a:t>»</a:t>
            </a:r>
            <a:r>
              <a:rPr lang="ar-SA" sz="4800" b="1" dirty="0" smtClean="0">
                <a:effectLst>
                  <a:outerShdw blurRad="38100" dist="38100" dir="2700000" algn="tl">
                    <a:srgbClr val="000000">
                      <a:alpha val="43137"/>
                    </a:srgbClr>
                  </a:outerShdw>
                </a:effectLst>
                <a:cs typeface="2  Lotus" pitchFamily="2" charset="-78"/>
              </a:rPr>
              <a:t> مي گويند هدف هاي آموزشي را بايد برحسب آن چه از يادگيرندگان انتظار داريم كه در پايان آموزش انجام دهند، يعني بر حسب بازده هاي يادگيري بيان كنيم.</a:t>
            </a:r>
            <a:endParaRPr lang="en-US" sz="48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260350"/>
            <a:ext cx="8496300" cy="6383338"/>
          </a:xfrm>
        </p:spPr>
        <p:txBody>
          <a:bodyPr rtlCol="0">
            <a:noAutofit/>
          </a:bodyPr>
          <a:lstStyle/>
          <a:p>
            <a:pPr marL="0" indent="0" algn="just" eaLnBrk="1" fontAlgn="auto" hangingPunct="1">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حتّي عدّه اي معتقدند كه وقتي در حيطه ی عاطفي  با مسايلي مانند </a:t>
            </a:r>
            <a:r>
              <a:rPr lang="fa-IR" sz="3600" b="1" dirty="0" smtClean="0">
                <a:solidFill>
                  <a:srgbClr val="FF0000"/>
                </a:solidFill>
                <a:effectLst>
                  <a:outerShdw blurRad="38100" dist="38100" dir="2700000" algn="tl">
                    <a:srgbClr val="000000">
                      <a:alpha val="43137"/>
                    </a:srgbClr>
                  </a:outerShdw>
                </a:effectLst>
                <a:cs typeface="2  Lotus" pitchFamily="2" charset="-78"/>
              </a:rPr>
              <a:t>نگرش</a:t>
            </a:r>
            <a:r>
              <a:rPr lang="fa-IR" sz="3600" b="1" dirty="0" smtClean="0">
                <a:effectLst>
                  <a:outerShdw blurRad="38100" dist="38100" dir="2700000" algn="tl">
                    <a:srgbClr val="000000">
                      <a:alpha val="43137"/>
                    </a:srgbClr>
                  </a:outerShdw>
                </a:effectLst>
                <a:cs typeface="2  Lotus" pitchFamily="2" charset="-78"/>
              </a:rPr>
              <a:t>،</a:t>
            </a:r>
            <a:r>
              <a:rPr lang="fa-IR" sz="3600" b="1" dirty="0" smtClean="0">
                <a:solidFill>
                  <a:srgbClr val="FF0000"/>
                </a:solidFill>
                <a:effectLst>
                  <a:outerShdw blurRad="38100" dist="38100" dir="2700000" algn="tl">
                    <a:srgbClr val="000000">
                      <a:alpha val="43137"/>
                    </a:srgbClr>
                  </a:outerShdw>
                </a:effectLst>
                <a:cs typeface="2  Lotus" pitchFamily="2" charset="-78"/>
              </a:rPr>
              <a:t> علاقه </a:t>
            </a:r>
            <a:r>
              <a:rPr lang="fa-IR" sz="3600" b="1" dirty="0" smtClean="0">
                <a:effectLst>
                  <a:outerShdw blurRad="38100" dist="38100" dir="2700000" algn="tl">
                    <a:srgbClr val="000000">
                      <a:alpha val="43137"/>
                    </a:srgbClr>
                  </a:outerShdw>
                </a:effectLst>
                <a:cs typeface="2  Lotus" pitchFamily="2" charset="-78"/>
              </a:rPr>
              <a:t>و </a:t>
            </a:r>
            <a:r>
              <a:rPr lang="fa-IR" sz="3600" b="1" dirty="0" smtClean="0">
                <a:solidFill>
                  <a:srgbClr val="FF0000"/>
                </a:solidFill>
                <a:effectLst>
                  <a:outerShdw blurRad="38100" dist="38100" dir="2700000" algn="tl">
                    <a:srgbClr val="000000">
                      <a:alpha val="43137"/>
                    </a:srgbClr>
                  </a:outerShdw>
                </a:effectLst>
                <a:cs typeface="2  Lotus" pitchFamily="2" charset="-78"/>
              </a:rPr>
              <a:t>حق شناسي </a:t>
            </a:r>
            <a:r>
              <a:rPr lang="fa-IR" sz="3600" b="1" dirty="0" smtClean="0">
                <a:effectLst>
                  <a:outerShdw blurRad="38100" dist="38100" dir="2700000" algn="tl">
                    <a:srgbClr val="000000">
                      <a:alpha val="43137"/>
                    </a:srgbClr>
                  </a:outerShdw>
                </a:effectLst>
                <a:cs typeface="2  Lotus" pitchFamily="2" charset="-78"/>
              </a:rPr>
              <a:t>رو به رو مي شويم. مشكل تدوين و تحقّق هدف هاي  رفتاري  واقعاً جدي مي شود. براي مثال رفتارهاي  مربوط به «يك  هم شهري خوب» و علاقه و حق شناسي دانش آموز  نسبت به شعر و شاعري را چگونه مي توان دقيقاً  اندازه گيري كرد؟ </a:t>
            </a:r>
          </a:p>
          <a:p>
            <a:pPr marL="0" indent="0" algn="just" eaLnBrk="1" fontAlgn="auto" hangingPunct="1">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از اين رو براي </a:t>
            </a:r>
            <a:r>
              <a:rPr lang="fa-IR" sz="3600" b="1" i="1" dirty="0" smtClean="0">
                <a:solidFill>
                  <a:srgbClr val="FFFF00"/>
                </a:solidFill>
                <a:effectLst>
                  <a:outerShdw blurRad="38100" dist="38100" dir="2700000" algn="tl">
                    <a:srgbClr val="000000">
                      <a:alpha val="43137"/>
                    </a:srgbClr>
                  </a:outerShdw>
                </a:effectLst>
                <a:cs typeface="2  Lotus" pitchFamily="2" charset="-78"/>
              </a:rPr>
              <a:t>رفع مشكل تدوين هدف هاي رفتاري </a:t>
            </a:r>
            <a:r>
              <a:rPr lang="fa-IR" sz="3600" b="1" dirty="0" smtClean="0">
                <a:effectLst>
                  <a:outerShdw blurRad="38100" dist="38100" dir="2700000" algn="tl">
                    <a:srgbClr val="000000">
                      <a:alpha val="43137"/>
                    </a:srgbClr>
                  </a:outerShdw>
                </a:effectLst>
                <a:cs typeface="2  Lotus" pitchFamily="2" charset="-78"/>
              </a:rPr>
              <a:t>در اين حيطه، بهتر است معلّم معيار اندازه گيري را طوري بيان كند كه نشان دهنده ی نگرش مثبت دانش آموز باشد.</a:t>
            </a:r>
            <a:endParaRPr lang="en-US" sz="36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endParaRPr lang="fa-IR" sz="2000" b="1" dirty="0" smtClean="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476250"/>
            <a:ext cx="8424863" cy="6192838"/>
          </a:xfrm>
        </p:spPr>
        <p:txBody>
          <a:bodyPr/>
          <a:lstStyle/>
          <a:p>
            <a:pPr marL="0" indent="0" algn="just">
              <a:buFont typeface="Symbol" pitchFamily="18" charset="2"/>
              <a:buNone/>
              <a:defRPr/>
            </a:pPr>
            <a:r>
              <a:rPr lang="fa-IR" sz="6600" b="1" dirty="0" smtClean="0">
                <a:solidFill>
                  <a:srgbClr val="FF0000"/>
                </a:solidFill>
                <a:effectLst>
                  <a:outerShdw blurRad="38100" dist="38100" dir="2700000" algn="tl">
                    <a:srgbClr val="000000">
                      <a:alpha val="43137"/>
                    </a:srgbClr>
                  </a:outerShdw>
                </a:effectLst>
                <a:cs typeface="2  Lotus" pitchFamily="2" charset="-78"/>
              </a:rPr>
              <a:t>2) </a:t>
            </a:r>
            <a:r>
              <a:rPr lang="fa-IR" sz="6600" b="1" dirty="0" smtClean="0">
                <a:effectLst>
                  <a:outerShdw blurRad="38100" dist="38100" dir="2700000" algn="tl">
                    <a:srgbClr val="000000">
                      <a:alpha val="43137"/>
                    </a:srgbClr>
                  </a:outerShdw>
                </a:effectLst>
                <a:cs typeface="2  Lotus" pitchFamily="2" charset="-78"/>
              </a:rPr>
              <a:t>در برنامه ریزی همه ی تلاش ها باید در این جهت باشد که </a:t>
            </a:r>
            <a:r>
              <a:rPr lang="fa-IR" sz="6600" b="1" dirty="0" smtClean="0">
                <a:solidFill>
                  <a:srgbClr val="C00000"/>
                </a:solidFill>
                <a:effectLst>
                  <a:outerShdw blurRad="38100" dist="38100" dir="2700000" algn="tl">
                    <a:srgbClr val="000000">
                      <a:alpha val="43137"/>
                    </a:srgbClr>
                  </a:outerShdw>
                </a:effectLst>
                <a:cs typeface="2  Lotus" pitchFamily="2" charset="-78"/>
              </a:rPr>
              <a:t>سطح پیشرفت تحصیلی </a:t>
            </a:r>
            <a:r>
              <a:rPr lang="fa-IR" sz="6600" b="1" dirty="0" smtClean="0">
                <a:effectLst>
                  <a:outerShdw blurRad="38100" dist="38100" dir="2700000" algn="tl">
                    <a:srgbClr val="000000">
                      <a:alpha val="43137"/>
                    </a:srgbClr>
                  </a:outerShdw>
                </a:effectLst>
                <a:cs typeface="2  Lotus" pitchFamily="2" charset="-78"/>
              </a:rPr>
              <a:t>رضایت بخشی برای همه ی یادگیرندگان فراهم شود.</a:t>
            </a:r>
            <a:endParaRPr lang="en-US" sz="6600" b="1" dirty="0" smtClean="0">
              <a:effectLst>
                <a:outerShdw blurRad="38100" dist="38100" dir="2700000" algn="tl">
                  <a:srgbClr val="000000">
                    <a:alpha val="43137"/>
                  </a:srgbClr>
                </a:outerShdw>
              </a:effectLst>
              <a:cs typeface="2  Lotus" pitchFamily="2" charset="-78"/>
            </a:endParaRPr>
          </a:p>
          <a:p>
            <a:pPr>
              <a:defRPr/>
            </a:pPr>
            <a:endParaRPr lang="en-US" dirty="0"/>
          </a:p>
        </p:txBody>
      </p:sp>
    </p:spTree>
  </p:cSld>
  <p:clrMapOvr>
    <a:masterClrMapping/>
  </p:clrMapOvr>
  <p:transition spd="slow">
    <p:circl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214313"/>
            <a:ext cx="8715375" cy="6527800"/>
          </a:xfrm>
        </p:spPr>
        <p:txBody>
          <a:bodyPr rtlCol="1">
            <a:noAutofit/>
          </a:bodyPr>
          <a:lstStyle/>
          <a:p>
            <a:pPr marL="0" indent="0" algn="just" eaLnBrk="1" fontAlgn="auto" hangingPunct="1">
              <a:spcAft>
                <a:spcPts val="0"/>
              </a:spcAft>
              <a:buFont typeface="Symbol" pitchFamily="18" charset="2"/>
              <a:buNone/>
              <a:defRPr/>
            </a:pPr>
            <a:r>
              <a:rPr lang="fa-IR" sz="3200" b="1" i="1" dirty="0" smtClean="0">
                <a:solidFill>
                  <a:srgbClr val="FFFF00"/>
                </a:solidFill>
                <a:effectLst>
                  <a:outerShdw blurRad="38100" dist="38100" dir="2700000" algn="tl">
                    <a:srgbClr val="000000">
                      <a:alpha val="43137"/>
                    </a:srgbClr>
                  </a:outerShdw>
                </a:effectLst>
                <a:cs typeface="2  Titr" pitchFamily="2" charset="-78"/>
              </a:rPr>
              <a:t>مانند: </a:t>
            </a:r>
            <a:r>
              <a:rPr lang="fa-IR" sz="3200" b="1" dirty="0" smtClean="0">
                <a:effectLst>
                  <a:outerShdw blurRad="38100" dist="38100" dir="2700000" algn="tl">
                    <a:srgbClr val="000000">
                      <a:alpha val="43137"/>
                    </a:srgbClr>
                  </a:outerShdw>
                </a:effectLst>
                <a:cs typeface="2  Lotus" pitchFamily="2" charset="-78"/>
              </a:rPr>
              <a:t>دانش آموز نشان مي دهد كه فعاليت مورد نظر را دوست دارد.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دانش آموز فعاليت هاي خاصّي را به ميل خود انتخاب مي كند.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دانش آموز با جدّيت و علاقه در فعاليت ها شركت مي كند.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دانش آموز به طور منظّم و سر وقت در جلسات شعر و شاعري حاضر مي شود.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دانش آموزي با علاقه در بحث شركت و ديگران را به هم كاري و شركت در جلسه  تشويق  مي كند.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يادآوري مي شودكه </a:t>
            </a:r>
            <a:r>
              <a:rPr lang="fa-IR" sz="3200" b="1" u="sng" dirty="0" smtClean="0">
                <a:solidFill>
                  <a:srgbClr val="FF0000"/>
                </a:solidFill>
                <a:effectLst>
                  <a:outerShdw blurRad="38100" dist="38100" dir="2700000" algn="tl">
                    <a:srgbClr val="000000">
                      <a:alpha val="43137"/>
                    </a:srgbClr>
                  </a:outerShdw>
                </a:effectLst>
                <a:cs typeface="2  Lotus" pitchFamily="2" charset="-78"/>
              </a:rPr>
              <a:t>هدف هاي آموزشي در حيطه ي عاطفي</a:t>
            </a:r>
            <a:r>
              <a:rPr lang="fa-IR" sz="3200" b="1" dirty="0" smtClean="0">
                <a:effectLst>
                  <a:outerShdw blurRad="38100" dist="38100" dir="2700000" algn="tl">
                    <a:srgbClr val="000000">
                      <a:alpha val="43137"/>
                    </a:srgbClr>
                  </a:outerShdw>
                </a:effectLst>
                <a:cs typeface="2  Lotus" pitchFamily="2" charset="-78"/>
              </a:rPr>
              <a:t>، اصولاً بسيار  مهم تر از هدف هاي آموزشي در دو حيطه ي ديگر است و معلّمان پيش از شروع آموزش، بايد احساس و علاقه دانش آموز را نسبت به موضوع درسي جلب كنند. </a:t>
            </a:r>
            <a:endParaRPr lang="fa-I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500"/>
                                        <p:tgtEl>
                                          <p:spTgt spid="3">
                                            <p:txEl>
                                              <p:pRg st="3" end="3"/>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Left)">
                                      <p:cBhvr>
                                        <p:cTn id="19" dur="500"/>
                                        <p:tgtEl>
                                          <p:spTgt spid="3">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214313"/>
            <a:ext cx="8858250" cy="6429375"/>
          </a:xfrm>
        </p:spPr>
        <p:txBody>
          <a:bodyPr rtlCol="0">
            <a:normAutofit/>
          </a:bodyPr>
          <a:lstStyle/>
          <a:p>
            <a:pPr marL="0" indent="0" algn="just" eaLnBrk="1" fontAlgn="auto" hangingPunct="1">
              <a:spcBef>
                <a:spcPts val="0"/>
              </a:spcBef>
              <a:spcAft>
                <a:spcPts val="0"/>
              </a:spcAft>
              <a:buFont typeface="Symbol" pitchFamily="18" charset="2"/>
              <a:buNone/>
              <a:defRPr/>
            </a:pPr>
            <a:r>
              <a:rPr lang="fa-IR" sz="4000" b="1" dirty="0" smtClean="0">
                <a:solidFill>
                  <a:srgbClr val="FFFF00"/>
                </a:solidFill>
                <a:effectLst>
                  <a:outerShdw blurRad="38100" dist="38100" dir="2700000" algn="tl">
                    <a:srgbClr val="000000">
                      <a:alpha val="43137"/>
                    </a:srgbClr>
                  </a:outerShdw>
                </a:effectLst>
                <a:cs typeface="2  Titr" pitchFamily="2" charset="-78"/>
              </a:rPr>
              <a:t>آخرين نكته درباره ي </a:t>
            </a:r>
            <a:r>
              <a:rPr lang="fa-IR" sz="4000" b="1" dirty="0" smtClean="0">
                <a:effectLst>
                  <a:outerShdw blurRad="38100" dist="38100" dir="2700000" algn="tl">
                    <a:srgbClr val="000000">
                      <a:alpha val="43137"/>
                    </a:srgbClr>
                  </a:outerShdw>
                </a:effectLst>
                <a:cs typeface="2  Lotus" pitchFamily="2" charset="-78"/>
              </a:rPr>
              <a:t>تعداد هدف هايي است كه براي هر واحد بايد نوشت. </a:t>
            </a:r>
          </a:p>
          <a:p>
            <a:pPr marL="0" indent="0" algn="just" eaLnBrk="1" fontAlgn="auto" hangingPunct="1">
              <a:spcBef>
                <a:spcPts val="0"/>
              </a:spcBef>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هدف هاي زياد ممكن است به اين تصور بيانجامد كه نتيجه ي يادگيري بي اهميت است. از سوي ديگر، هدف هاي كم ممكن است موجب ابهام شود و نتواند همانند وقتي هدف ها كافي است يادگيرنده را هدايت كند.</a:t>
            </a:r>
          </a:p>
          <a:p>
            <a:pPr marL="0" indent="0" algn="just" eaLnBrk="1" fontAlgn="auto" hangingPunct="1">
              <a:spcBef>
                <a:spcPts val="0"/>
              </a:spcBef>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 </a:t>
            </a:r>
            <a:r>
              <a:rPr lang="fa-IR" sz="4000" b="1" i="1" u="sng" dirty="0" smtClean="0">
                <a:solidFill>
                  <a:srgbClr val="FF0000"/>
                </a:solidFill>
                <a:effectLst>
                  <a:outerShdw blurRad="38100" dist="38100" dir="2700000" algn="tl">
                    <a:srgbClr val="000000">
                      <a:alpha val="43137"/>
                    </a:srgbClr>
                  </a:outerShdw>
                </a:effectLst>
                <a:cs typeface="2  Lotus" pitchFamily="2" charset="-78"/>
              </a:rPr>
              <a:t>تعداد مناسب هدف ها</a:t>
            </a:r>
            <a:r>
              <a:rPr lang="fa-IR" sz="4000" b="1" dirty="0" smtClean="0">
                <a:effectLst>
                  <a:outerShdw blurRad="38100" dist="38100" dir="2700000" algn="tl">
                    <a:srgbClr val="000000">
                      <a:alpha val="43137"/>
                    </a:srgbClr>
                  </a:outerShdw>
                </a:effectLst>
                <a:cs typeface="2  Lotus" pitchFamily="2" charset="-78"/>
              </a:rPr>
              <a:t>» به عوامل بسياري بستگي دارد، ولي شايد بيش از هر چيز به هدف تدريس و سطح يادگيرندگان وابسته باشد.   </a:t>
            </a:r>
            <a:endParaRPr lang="en-US" sz="40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endParaRPr lang="fa-IR" sz="2800" b="1" dirty="0" smtClean="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496300" cy="5905500"/>
          </a:xfrm>
        </p:spPr>
        <p:txBody>
          <a:bodyPr/>
          <a:lstStyle/>
          <a:p>
            <a:pPr marL="0" indent="0" algn="ctr">
              <a:buFont typeface="Symbol" pitchFamily="18" charset="2"/>
              <a:buNone/>
              <a:defRPr/>
            </a:pPr>
            <a:r>
              <a:rPr lang="fa-IR" sz="11500" b="1" dirty="0" smtClean="0">
                <a:effectLst>
                  <a:outerShdw blurRad="38100" dist="38100" dir="2700000" algn="tl">
                    <a:srgbClr val="000000">
                      <a:alpha val="43137"/>
                    </a:srgbClr>
                  </a:outerShdw>
                </a:effectLst>
                <a:cs typeface="2  Lotus" pitchFamily="2" charset="-78"/>
              </a:rPr>
              <a:t>هدف های رفتاری اسلاید بعدی را نقد کنید.</a:t>
            </a:r>
            <a:endParaRPr lang="en-US" sz="11500" b="1" dirty="0">
              <a:effectLst>
                <a:outerShdw blurRad="38100" dist="38100" dir="2700000" algn="tl">
                  <a:srgbClr val="000000">
                    <a:alpha val="43137"/>
                  </a:srgbClr>
                </a:outerShdw>
              </a:effectLst>
              <a:cs typeface="2  Lotus" pitchFamily="2" charset="-78"/>
            </a:endParaRPr>
          </a:p>
        </p:txBody>
      </p:sp>
    </p:spTree>
  </p:cSld>
  <p:clrMapOvr>
    <a:masterClrMapping/>
  </p:clrMapOvr>
  <p:transition spd="slow">
    <p:dissolv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350"/>
            <a:ext cx="8229600" cy="6454775"/>
          </a:xfrm>
        </p:spPr>
        <p:txBody>
          <a:bodyPr rtlCol="1">
            <a:noAutofit/>
          </a:bodyPr>
          <a:lstStyle/>
          <a:p>
            <a:pPr marL="0" indent="0" algn="just" eaLnBrk="1" fontAlgn="auto" hangingPunct="1">
              <a:spcAft>
                <a:spcPts val="0"/>
              </a:spcAft>
              <a:buFont typeface="Symbol" pitchFamily="18" charset="2"/>
              <a:buNone/>
              <a:defRPr/>
            </a:pPr>
            <a:r>
              <a:rPr lang="ar-SA" sz="3200" b="1" dirty="0" smtClean="0">
                <a:solidFill>
                  <a:srgbClr val="00B050"/>
                </a:solidFill>
                <a:effectLst>
                  <a:outerShdw blurRad="38100" dist="38100" dir="2700000" algn="tl">
                    <a:srgbClr val="000000">
                      <a:alpha val="43137"/>
                    </a:srgbClr>
                  </a:outerShdw>
                </a:effectLst>
                <a:cs typeface="2  Lotus" pitchFamily="2" charset="-78"/>
              </a:rPr>
              <a:t>نام درس: </a:t>
            </a:r>
            <a:r>
              <a:rPr lang="fa-IR" sz="3200" b="1" dirty="0" smtClean="0">
                <a:effectLst>
                  <a:outerShdw blurRad="38100" dist="38100" dir="2700000" algn="tl">
                    <a:srgbClr val="000000">
                      <a:alpha val="43137"/>
                    </a:srgbClr>
                  </a:outerShdw>
                </a:effectLst>
                <a:cs typeface="2  Lotus" pitchFamily="2" charset="-78"/>
              </a:rPr>
              <a:t>علوم </a:t>
            </a:r>
            <a:r>
              <a:rPr lang="fa-IR" sz="3200" b="1" dirty="0" smtClean="0">
                <a:solidFill>
                  <a:srgbClr val="00B050"/>
                </a:solidFill>
                <a:effectLst>
                  <a:outerShdw blurRad="38100" dist="38100" dir="2700000" algn="tl">
                    <a:srgbClr val="000000">
                      <a:alpha val="43137"/>
                    </a:srgbClr>
                  </a:outerShdw>
                </a:effectLst>
                <a:cs typeface="2  Lotus" pitchFamily="2" charset="-78"/>
              </a:rPr>
              <a:t>تجربي  پايه ي : </a:t>
            </a:r>
            <a:r>
              <a:rPr lang="fa-IR" sz="3200" b="1" dirty="0" smtClean="0">
                <a:effectLst>
                  <a:outerShdw blurRad="38100" dist="38100" dir="2700000" algn="tl">
                    <a:srgbClr val="000000">
                      <a:alpha val="43137"/>
                    </a:srgbClr>
                  </a:outerShdw>
                </a:effectLst>
                <a:cs typeface="2  Lotus" pitchFamily="2" charset="-78"/>
              </a:rPr>
              <a:t>سوم ابتدايي </a:t>
            </a:r>
            <a:r>
              <a:rPr lang="ar-SA" sz="3200" b="1" dirty="0" smtClean="0">
                <a:solidFill>
                  <a:srgbClr val="00B050"/>
                </a:solidFill>
                <a:effectLst>
                  <a:outerShdw blurRad="38100" dist="38100" dir="2700000" algn="tl">
                    <a:srgbClr val="000000">
                      <a:alpha val="43137"/>
                    </a:srgbClr>
                  </a:outerShdw>
                </a:effectLst>
                <a:cs typeface="2  Lotus" pitchFamily="2" charset="-78"/>
              </a:rPr>
              <a:t>موضوع:</a:t>
            </a:r>
            <a:r>
              <a:rPr lang="fa-IR" sz="3200" b="1" dirty="0" smtClean="0">
                <a:solidFill>
                  <a:srgbClr val="00B050"/>
                </a:solidFill>
                <a:effectLst>
                  <a:outerShdw blurRad="38100" dist="38100" dir="2700000" algn="tl">
                    <a:srgbClr val="000000">
                      <a:alpha val="43137"/>
                    </a:srgbClr>
                  </a:outerShdw>
                </a:effectLst>
                <a:cs typeface="2  Lotus" pitchFamily="2" charset="-78"/>
              </a:rPr>
              <a:t> </a:t>
            </a:r>
            <a:r>
              <a:rPr lang="fa-IR" sz="3200" b="1" dirty="0" smtClean="0">
                <a:effectLst>
                  <a:outerShdw blurRad="38100" dist="38100" dir="2700000" algn="tl">
                    <a:srgbClr val="000000">
                      <a:alpha val="43137"/>
                    </a:srgbClr>
                  </a:outerShdw>
                </a:effectLst>
                <a:cs typeface="2  Lotus" pitchFamily="2" charset="-78"/>
              </a:rPr>
              <a:t>ريشه</a:t>
            </a:r>
          </a:p>
          <a:p>
            <a:pPr marL="0" indent="0" algn="just" eaLnBrk="1" fontAlgn="auto" hangingPunct="1">
              <a:spcAft>
                <a:spcPts val="0"/>
              </a:spcAft>
              <a:buFont typeface="Symbol" pitchFamily="18" charset="2"/>
              <a:buNone/>
              <a:defRPr/>
            </a:pPr>
            <a:r>
              <a:rPr lang="ar-SA" sz="3200" b="1" dirty="0" smtClean="0">
                <a:solidFill>
                  <a:srgbClr val="FF0000"/>
                </a:solidFill>
                <a:effectLst>
                  <a:outerShdw blurRad="38100" dist="38100" dir="2700000" algn="tl">
                    <a:srgbClr val="000000">
                      <a:alpha val="43137"/>
                    </a:srgbClr>
                  </a:outerShdw>
                </a:effectLst>
                <a:cs typeface="2  Lotus" pitchFamily="2" charset="-78"/>
              </a:rPr>
              <a:t>هدف هاي کل</a:t>
            </a:r>
            <a:r>
              <a:rPr lang="fa-IR" sz="3200" b="1" dirty="0" smtClean="0">
                <a:solidFill>
                  <a:srgbClr val="FF0000"/>
                </a:solidFill>
                <a:effectLst>
                  <a:outerShdw blurRad="38100" dist="38100" dir="2700000" algn="tl">
                    <a:srgbClr val="000000">
                      <a:alpha val="43137"/>
                    </a:srgbClr>
                  </a:outerShdw>
                </a:effectLst>
                <a:cs typeface="2  Lotus" pitchFamily="2" charset="-78"/>
              </a:rPr>
              <a:t>ّ</a:t>
            </a:r>
            <a:r>
              <a:rPr lang="ar-SA" sz="3200" b="1" dirty="0" smtClean="0">
                <a:solidFill>
                  <a:srgbClr val="FF0000"/>
                </a:solidFill>
                <a:effectLst>
                  <a:outerShdw blurRad="38100" dist="38100" dir="2700000" algn="tl">
                    <a:srgbClr val="000000">
                      <a:alpha val="43137"/>
                    </a:srgbClr>
                  </a:outerShdw>
                </a:effectLst>
                <a:cs typeface="2  Lotus" pitchFamily="2" charset="-78"/>
              </a:rPr>
              <a:t>ي</a:t>
            </a:r>
            <a:r>
              <a:rPr lang="fa-IR" sz="3200" b="1" dirty="0" smtClean="0">
                <a:solidFill>
                  <a:srgbClr val="FF0000"/>
                </a:solidFill>
                <a:effectLst>
                  <a:outerShdw blurRad="38100" dist="38100" dir="2700000" algn="tl">
                    <a:srgbClr val="000000">
                      <a:alpha val="43137"/>
                    </a:srgbClr>
                  </a:outerShdw>
                </a:effectLst>
                <a:cs typeface="2  Lotus" pitchFamily="2" charset="-78"/>
              </a:rPr>
              <a:t>: </a:t>
            </a:r>
            <a:r>
              <a:rPr lang="fa-IR" sz="3200" b="1" dirty="0" smtClean="0">
                <a:effectLst>
                  <a:outerShdw blurRad="38100" dist="38100" dir="2700000" algn="tl">
                    <a:srgbClr val="000000">
                      <a:alpha val="43137"/>
                    </a:srgbClr>
                  </a:outerShdw>
                </a:effectLst>
                <a:cs typeface="2  Lotus" pitchFamily="2" charset="-78"/>
              </a:rPr>
              <a:t>آشنايي با ريشه ي گياه</a:t>
            </a:r>
          </a:p>
          <a:p>
            <a:pPr marL="0" indent="0" algn="just" eaLnBrk="1" fontAlgn="auto" hangingPunct="1">
              <a:spcAft>
                <a:spcPts val="0"/>
              </a:spcAft>
              <a:buFont typeface="Symbol" pitchFamily="18" charset="2"/>
              <a:buNone/>
              <a:defRPr/>
            </a:pPr>
            <a:r>
              <a:rPr lang="fa-IR" sz="3200" b="1" dirty="0" smtClean="0">
                <a:solidFill>
                  <a:srgbClr val="FF0000"/>
                </a:solidFill>
                <a:effectLst>
                  <a:outerShdw blurRad="38100" dist="38100" dir="2700000" algn="tl">
                    <a:srgbClr val="000000">
                      <a:alpha val="43137"/>
                    </a:srgbClr>
                  </a:outerShdw>
                </a:effectLst>
                <a:cs typeface="2  Titr" pitchFamily="2" charset="-78"/>
              </a:rPr>
              <a:t>هدف هاي رفتاري: </a:t>
            </a:r>
            <a:r>
              <a:rPr lang="fa-IR" sz="2800" b="1" dirty="0" smtClean="0">
                <a:effectLst>
                  <a:outerShdw blurRad="38100" dist="38100" dir="2700000" algn="tl">
                    <a:srgbClr val="000000">
                      <a:alpha val="43137"/>
                    </a:srgbClr>
                  </a:outerShdw>
                </a:effectLst>
                <a:cs typeface="2  Lotus" pitchFamily="2" charset="-78"/>
              </a:rPr>
              <a:t>دانش آموزان در پايان درس قادر باشند:</a:t>
            </a:r>
            <a:endParaRPr lang="fa-IR"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ar-SA" sz="3200" b="1" dirty="0" smtClean="0">
                <a:effectLst>
                  <a:outerShdw blurRad="38100" dist="38100" dir="2700000" algn="tl">
                    <a:srgbClr val="000000">
                      <a:alpha val="43137"/>
                    </a:srgbClr>
                  </a:outerShdw>
                </a:effectLst>
                <a:cs typeface="2  Lotus" pitchFamily="2" charset="-78"/>
              </a:rPr>
              <a:t> </a:t>
            </a:r>
            <a:r>
              <a:rPr lang="fa-IR" sz="3200" b="1" dirty="0" smtClean="0">
                <a:effectLst>
                  <a:outerShdw blurRad="38100" dist="38100" dir="2700000" algn="tl">
                    <a:srgbClr val="000000">
                      <a:alpha val="43137"/>
                    </a:srgbClr>
                  </a:outerShdw>
                </a:effectLst>
                <a:cs typeface="2  Lotus" pitchFamily="2" charset="-78"/>
              </a:rPr>
              <a:t>1. روي يك گياه طبيعي، ريشه را نشان بدهند.</a:t>
            </a:r>
            <a:endParaRPr lang="en-US" sz="32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2. انواعي از ريشه را نام ببرد.</a:t>
            </a: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3. ريشه ها را از يك ديگر باز شناسند.</a:t>
            </a: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4. توضيح تفاوت ريشه ي راست و افشان</a:t>
            </a: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5. با توجه به ريشه ها، محل و خاك مناسب ريشه را توضيح دهند.</a:t>
            </a: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6. با توجه به برگ هاي گياه، نوع ريشه را تشخيص دهند.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700213"/>
            <a:ext cx="8424862" cy="4968875"/>
          </a:xfrm>
        </p:spPr>
        <p:txBody>
          <a:bodyPr/>
          <a:lstStyle/>
          <a:p>
            <a:pPr marL="0" indent="0" algn="just">
              <a:buFont typeface="Symbol" pitchFamily="18" charset="2"/>
              <a:buNone/>
              <a:defRPr/>
            </a:pPr>
            <a:r>
              <a:rPr lang="fa-IR" sz="3600" b="1" u="sng" dirty="0" smtClean="0">
                <a:solidFill>
                  <a:srgbClr val="FF0000"/>
                </a:solidFill>
                <a:effectLst>
                  <a:outerShdw blurRad="38100" dist="38100" dir="2700000" algn="tl">
                    <a:srgbClr val="000000">
                      <a:alpha val="43137"/>
                    </a:srgbClr>
                  </a:outerShdw>
                </a:effectLst>
                <a:cs typeface="2  Lotus" pitchFamily="2" charset="-78"/>
              </a:rPr>
              <a:t>1) در نواحی دارای ترافیک بالا، تراکم را کاهش دهید.</a:t>
            </a:r>
          </a:p>
          <a:p>
            <a:pPr marL="0" indent="0" algn="jus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زیرا حواس پرتی و اختلال غالباً در نواحی ترافیک بالا رخ می دهد.</a:t>
            </a:r>
          </a:p>
          <a:p>
            <a:pPr marL="0" indent="0" algn="jus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این نواحی شامل، حوزه ی کار گروهی، نیمکت های دانش آموزان، میز معلم، قفسه های کتاب، اتاق رایانه و محل انبار است. این نواحی را تا جایی که امکان دارد از هم جدا کنید و اطمینان پیدا کنید که به آسانی قابل دسترس اند.</a:t>
            </a:r>
            <a:endParaRPr lang="fa-IR" sz="36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solidFill>
            <a:schemeClr val="tx1"/>
          </a:solidFill>
        </p:spPr>
        <p:txBody>
          <a:bodyPr/>
          <a:lstStyle/>
          <a:p>
            <a:r>
              <a:rPr lang="fa-IR" sz="5400" smtClean="0">
                <a:solidFill>
                  <a:srgbClr val="FF0000"/>
                </a:solidFill>
                <a:cs typeface="2  Titr" pitchFamily="2" charset="-78"/>
              </a:rPr>
              <a:t>چهار اصل بنیادی آرایش کلاسی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additive="base">
                                        <p:cTn id="25"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6" presetClass="entr" presetSubtype="16"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animEffect transition="in" filter="circle(in)">
                                      <p:cBhvr>
                                        <p:cTn id="31" dur="2000"/>
                                        <p:tgtEl>
                                          <p:spTgt spid="2">
                                            <p:txEl>
                                              <p:pRg st="1" end="1"/>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6" presetClass="entr" presetSubtype="16" fill="hold" nodeType="click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Effect transition="in" filter="circle(in)">
                                      <p:cBhvr>
                                        <p:cTn id="3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773238"/>
            <a:ext cx="8207375" cy="4679950"/>
          </a:xfrm>
        </p:spPr>
        <p:txBody>
          <a:bodyPr/>
          <a:lstStyle/>
          <a:p>
            <a:pPr marL="0" indent="0" algn="jus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یک وظیفه ی مدیریتی معلم این است که به دقت </a:t>
            </a:r>
            <a:r>
              <a:rPr lang="fa-IR" sz="4000" b="1" dirty="0" smtClean="0">
                <a:solidFill>
                  <a:schemeClr val="accent5">
                    <a:lumMod val="50000"/>
                  </a:schemeClr>
                </a:solidFill>
                <a:effectLst>
                  <a:outerShdw blurRad="38100" dist="38100" dir="2700000" algn="tl">
                    <a:srgbClr val="000000">
                      <a:alpha val="43137"/>
                    </a:srgbClr>
                  </a:outerShdw>
                </a:effectLst>
                <a:cs typeface="2  Lotus" pitchFamily="2" charset="-78"/>
              </a:rPr>
              <a:t>دانش آموزان را کنترل کند</a:t>
            </a:r>
            <a:r>
              <a:rPr lang="fa-IR" sz="4000" b="1" dirty="0" smtClean="0">
                <a:effectLst>
                  <a:outerShdw blurRad="38100" dist="38100" dir="2700000" algn="tl">
                    <a:srgbClr val="000000">
                      <a:alpha val="43137"/>
                    </a:srgbClr>
                  </a:outerShdw>
                </a:effectLst>
                <a:cs typeface="2  Lotus" pitchFamily="2" charset="-78"/>
              </a:rPr>
              <a:t>. برای انجام این کار </a:t>
            </a:r>
            <a:r>
              <a:rPr lang="fa-IR" sz="4000" b="1" dirty="0" smtClean="0">
                <a:solidFill>
                  <a:srgbClr val="FF0000"/>
                </a:solidFill>
                <a:effectLst>
                  <a:outerShdw blurRad="38100" dist="38100" dir="2700000" algn="tl">
                    <a:srgbClr val="000000">
                      <a:alpha val="43137"/>
                    </a:srgbClr>
                  </a:outerShdw>
                </a:effectLst>
                <a:cs typeface="2  Lotus" pitchFamily="2" charset="-78"/>
              </a:rPr>
              <a:t>باید همیشه </a:t>
            </a:r>
            <a:r>
              <a:rPr lang="fa-IR" sz="4000" b="1" dirty="0" smtClean="0">
                <a:effectLst>
                  <a:outerShdw blurRad="38100" dist="38100" dir="2700000" algn="tl">
                    <a:srgbClr val="000000">
                      <a:alpha val="43137"/>
                    </a:srgbClr>
                  </a:outerShdw>
                </a:effectLst>
                <a:cs typeface="2  Lotus" pitchFamily="2" charset="-78"/>
              </a:rPr>
              <a:t>بتوانید همه ی دانش آموزان را ببینید. اطمینان حاصل کنید که بین میز شما، مکان های آموزشی، نیمکت های دانش آموزان و همه ی نواحی کاری دانش آموزان یک میدان دید واضح وجود دارد.</a:t>
            </a:r>
            <a:endParaRPr lang="fa-IR" sz="40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solidFill>
            <a:schemeClr val="tx1"/>
          </a:solidFill>
        </p:spPr>
        <p:txBody>
          <a:bodyPr/>
          <a:lstStyle/>
          <a:p>
            <a:r>
              <a:rPr lang="fa-IR" sz="3200" smtClean="0">
                <a:solidFill>
                  <a:srgbClr val="FF0000"/>
                </a:solidFill>
                <a:cs typeface="2  Titr" pitchFamily="2" charset="-78"/>
              </a:rPr>
              <a:t>2) اطمینان حاصل کنید که به راحتی می توانید همه ی دانش آموزان را ببینید.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844675"/>
            <a:ext cx="8207375" cy="4537075"/>
          </a:xfrm>
        </p:spPr>
        <p:txBody>
          <a:bodyPr/>
          <a:lstStyle/>
          <a:p>
            <a:pPr marL="0" indent="0" algn="just">
              <a:buFont typeface="Symbol" pitchFamily="18" charset="2"/>
              <a:buNone/>
              <a:defRPr/>
            </a:pPr>
            <a:r>
              <a:rPr lang="fa-IR" sz="6600" b="1" dirty="0" smtClean="0">
                <a:effectLst>
                  <a:outerShdw blurRad="38100" dist="38100" dir="2700000" algn="tl">
                    <a:srgbClr val="000000">
                      <a:alpha val="43137"/>
                    </a:srgbClr>
                  </a:outerShdw>
                </a:effectLst>
                <a:cs typeface="2  Lotus" pitchFamily="2" charset="-78"/>
              </a:rPr>
              <a:t>این کار زمان آماده سازی و نظافت و نیز سرعت گیرها و وقفه های جریان فعالیت را به حداقل می رساند.</a:t>
            </a:r>
            <a:endParaRPr lang="fa-IR" sz="66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solidFill>
            <a:schemeClr val="tx1"/>
          </a:solidFill>
        </p:spPr>
        <p:txBody>
          <a:bodyPr/>
          <a:lstStyle/>
          <a:p>
            <a:r>
              <a:rPr lang="fa-IR" sz="3200" smtClean="0">
                <a:solidFill>
                  <a:srgbClr val="FF0000"/>
                </a:solidFill>
                <a:cs typeface="2  Titr" pitchFamily="2" charset="-78"/>
              </a:rPr>
              <a:t>3) وسایل تدریس پرکاربرد و نیز لوازم دانش آموزان را طوری جاسازی کنید که به راحتی قابل دستیابی باشند.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700213"/>
            <a:ext cx="8856662" cy="5041900"/>
          </a:xfrm>
        </p:spPr>
        <p:txBody>
          <a:bodyPr/>
          <a:lstStyle/>
          <a:p>
            <a:pPr marL="0" indent="0" algn="jus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در هنگام انجام برنامه ها و صحبت هایی که مربوط به کل کلاس است، تعیین کنید که شما ودانش آموزانتان درکجا قرار خواهید گرفت. دانش آموزان نباید مجبور باشند برای فعالیت صندلی خود را حرکت دهند یا گردنشان را بکشند. برای این که دریابید نحوه ی دید دانش آموزان در جایشان به چه صورت است، در صندلی های آنان در بخش های متفاوتی از اتاق بنشینید.</a:t>
            </a:r>
            <a:endParaRPr lang="fa-IR" sz="40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solidFill>
            <a:schemeClr val="tx1"/>
          </a:solidFill>
        </p:spPr>
        <p:txBody>
          <a:bodyPr/>
          <a:lstStyle/>
          <a:p>
            <a:r>
              <a:rPr lang="fa-IR" sz="2800" smtClean="0">
                <a:solidFill>
                  <a:srgbClr val="FF0000"/>
                </a:solidFill>
                <a:cs typeface="2  Titr" pitchFamily="2" charset="-78"/>
              </a:rPr>
              <a:t>4) اطمینان حاصل کنید که دانش آموزان می توانند به راحتی برنامه های مربوط به کل کلاس را مشاهده کنند.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713787" cy="5257800"/>
          </a:xfrm>
        </p:spPr>
        <p:txBody>
          <a:bodyPr rtlCol="0">
            <a:normAutofit/>
          </a:bodyPr>
          <a:lstStyle/>
          <a:p>
            <a:pPr marL="0" indent="0" algn="just" eaLnBrk="1" fontAlgn="auto" hangingPunct="1">
              <a:spcAft>
                <a:spcPts val="0"/>
              </a:spcAft>
              <a:buFont typeface="Symbol" pitchFamily="18" charset="2"/>
              <a:buNone/>
              <a:defRPr/>
            </a:pPr>
            <a:r>
              <a:rPr lang="fa-IR" sz="4400" b="1" dirty="0" smtClean="0">
                <a:solidFill>
                  <a:srgbClr val="FF0000"/>
                </a:solidFill>
                <a:effectLst>
                  <a:outerShdw blurRad="38100" dist="38100" dir="2700000" algn="tl">
                    <a:srgbClr val="000000">
                      <a:alpha val="43137"/>
                    </a:srgbClr>
                  </a:outerShdw>
                </a:effectLst>
                <a:cs typeface="2  Lotus" pitchFamily="2" charset="-78"/>
              </a:rPr>
              <a:t>1) </a:t>
            </a:r>
            <a:r>
              <a:rPr lang="fa-IR" sz="4400" b="1" dirty="0" smtClean="0">
                <a:effectLst>
                  <a:outerShdw blurRad="38100" dist="38100" dir="2700000" algn="tl">
                    <a:srgbClr val="000000">
                      <a:alpha val="43137"/>
                    </a:srgbClr>
                  </a:outerShdw>
                </a:effectLst>
                <a:cs typeface="2  Lotus" pitchFamily="2" charset="-78"/>
              </a:rPr>
              <a:t>آیا سازماندهی کلاس نیازهای کودکان را برآورده می سازد؟</a:t>
            </a:r>
          </a:p>
          <a:p>
            <a:pPr marL="0" indent="0" algn="just" eaLnBrk="1" fontAlgn="auto" hangingPunct="1">
              <a:spcAft>
                <a:spcPts val="0"/>
              </a:spcAft>
              <a:buFont typeface="Symbol" pitchFamily="18" charset="2"/>
              <a:buNone/>
              <a:defRPr/>
            </a:pPr>
            <a:r>
              <a:rPr lang="fa-IR" sz="4400" b="1" dirty="0" smtClean="0">
                <a:solidFill>
                  <a:srgbClr val="FF0000"/>
                </a:solidFill>
                <a:effectLst>
                  <a:outerShdw blurRad="38100" dist="38100" dir="2700000" algn="tl">
                    <a:srgbClr val="000000">
                      <a:alpha val="43137"/>
                    </a:srgbClr>
                  </a:outerShdw>
                </a:effectLst>
                <a:cs typeface="2  Lotus" pitchFamily="2" charset="-78"/>
              </a:rPr>
              <a:t>2) </a:t>
            </a:r>
            <a:r>
              <a:rPr lang="fa-IR" sz="4400" b="1" dirty="0" smtClean="0">
                <a:effectLst>
                  <a:outerShdw blurRad="38100" dist="38100" dir="2700000" algn="tl">
                    <a:srgbClr val="000000">
                      <a:alpha val="43137"/>
                    </a:srgbClr>
                  </a:outerShdw>
                </a:effectLst>
                <a:cs typeface="2  Lotus" pitchFamily="2" charset="-78"/>
              </a:rPr>
              <a:t>آیا سازماندهی کلاس انتظارات یاددهی – یادگیری را تامین کرده و با آن ها هماهنگ است؟</a:t>
            </a:r>
          </a:p>
          <a:p>
            <a:pPr marL="0" indent="0" algn="just" eaLnBrk="1" fontAlgn="auto" hangingPunct="1">
              <a:spcAft>
                <a:spcPts val="0"/>
              </a:spcAft>
              <a:buFont typeface="Symbol" pitchFamily="18" charset="2"/>
              <a:buNone/>
              <a:defRPr/>
            </a:pPr>
            <a:r>
              <a:rPr lang="fa-IR" sz="4400" b="1" dirty="0" smtClean="0">
                <a:solidFill>
                  <a:srgbClr val="FF0000"/>
                </a:solidFill>
                <a:effectLst>
                  <a:outerShdw blurRad="38100" dist="38100" dir="2700000" algn="tl">
                    <a:srgbClr val="000000">
                      <a:alpha val="43137"/>
                    </a:srgbClr>
                  </a:outerShdw>
                </a:effectLst>
                <a:cs typeface="2  Lotus" pitchFamily="2" charset="-78"/>
              </a:rPr>
              <a:t>3) </a:t>
            </a:r>
            <a:r>
              <a:rPr lang="fa-IR" sz="4400" b="1" dirty="0" smtClean="0">
                <a:effectLst>
                  <a:outerShdw blurRad="38100" dist="38100" dir="2700000" algn="tl">
                    <a:srgbClr val="000000">
                      <a:alpha val="43137"/>
                    </a:srgbClr>
                  </a:outerShdw>
                </a:effectLst>
                <a:cs typeface="2  Lotus" pitchFamily="2" charset="-78"/>
              </a:rPr>
              <a:t>آیا کودکان در تعیین سازماندهی کلاس به حد لازم دخالت دارند؟  </a:t>
            </a:r>
            <a:endParaRPr lang="fa-IR" sz="44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250825" y="260350"/>
            <a:ext cx="8642350" cy="1081088"/>
          </a:xfrm>
          <a:solidFill>
            <a:schemeClr val="tx1"/>
          </a:solidFill>
        </p:spPr>
        <p:txBody>
          <a:bodyPr/>
          <a:lstStyle/>
          <a:p>
            <a:pPr eaLnBrk="1" hangingPunct="1"/>
            <a:r>
              <a:rPr lang="fa-IR" sz="3600" smtClean="0">
                <a:solidFill>
                  <a:srgbClr val="FF0000"/>
                </a:solidFill>
                <a:cs typeface="2  Titr" pitchFamily="2" charset="-78"/>
              </a:rPr>
              <a:t>نکاتی که در باید در سازماندهی کلاس رعایت کرد.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ipe(down)">
                                      <p:cBhvr>
                                        <p:cTn id="19" dur="500"/>
                                        <p:tgtEl>
                                          <p:spTgt spid="2">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circle(in)">
                                      <p:cBhvr>
                                        <p:cTn id="24"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213"/>
            <a:ext cx="8229600" cy="4897437"/>
          </a:xfrm>
        </p:spPr>
        <p:txBody>
          <a:bodyPr rtlCol="1">
            <a:normAutofit/>
          </a:bodyPr>
          <a:lstStyle/>
          <a:p>
            <a:pPr marL="0" indent="0" algn="just" eaLnBrk="1" fontAlgn="auto" hangingPunct="1">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هر يك از معلمان ، در طراحي آموزشي خود با چهار نوع ارزش يابي </a:t>
            </a:r>
            <a:r>
              <a:rPr lang="fa-IR" sz="3600" b="1" dirty="0">
                <a:solidFill>
                  <a:srgbClr val="FF0000"/>
                </a:solidFill>
                <a:effectLst>
                  <a:outerShdw blurRad="38100" dist="38100" dir="2700000" algn="tl">
                    <a:srgbClr val="000000">
                      <a:alpha val="43137"/>
                    </a:srgbClr>
                  </a:outerShdw>
                </a:effectLst>
                <a:cs typeface="2  Lotus" pitchFamily="2" charset="-78"/>
              </a:rPr>
              <a:t>از نظر زمان و هدف اجرای آن در آموزش </a:t>
            </a:r>
            <a:r>
              <a:rPr lang="fa-IR" sz="3600" b="1" dirty="0" smtClean="0">
                <a:effectLst>
                  <a:outerShdw blurRad="38100" dist="38100" dir="2700000" algn="tl">
                    <a:srgbClr val="000000">
                      <a:alpha val="43137"/>
                    </a:srgbClr>
                  </a:outerShdw>
                </a:effectLst>
                <a:cs typeface="2  Lotus" pitchFamily="2" charset="-78"/>
              </a:rPr>
              <a:t>به شرح زير سر و كار دارند:</a:t>
            </a:r>
            <a:endParaRPr lang="en-US" sz="36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3600" b="1" dirty="0" smtClean="0">
                <a:solidFill>
                  <a:srgbClr val="FF0000"/>
                </a:solidFill>
                <a:effectLst>
                  <a:outerShdw blurRad="38100" dist="38100" dir="2700000" algn="tl">
                    <a:srgbClr val="000000">
                      <a:alpha val="43137"/>
                    </a:srgbClr>
                  </a:outerShdw>
                </a:effectLst>
                <a:cs typeface="2  Titr" pitchFamily="2" charset="-78"/>
              </a:rPr>
              <a:t>1) ارزش يابي آغازین</a:t>
            </a:r>
            <a:endParaRPr lang="en-US" sz="3600" b="1" dirty="0" smtClean="0">
              <a:solidFill>
                <a:srgbClr val="FF0000"/>
              </a:solidFill>
              <a:effectLst>
                <a:outerShdw blurRad="38100" dist="38100" dir="2700000" algn="tl">
                  <a:srgbClr val="000000">
                    <a:alpha val="43137"/>
                  </a:srgbClr>
                </a:outerShdw>
              </a:effectLst>
              <a:cs typeface="2  Titr" pitchFamily="2" charset="-78"/>
            </a:endParaRPr>
          </a:p>
          <a:p>
            <a:pPr marL="0" indent="0" algn="just" eaLnBrk="1" fontAlgn="auto" hangingPunct="1">
              <a:spcAft>
                <a:spcPts val="0"/>
              </a:spcAft>
              <a:buFont typeface="Symbol" pitchFamily="18" charset="2"/>
              <a:buNone/>
              <a:defRPr/>
            </a:pPr>
            <a:r>
              <a:rPr lang="fa-IR" sz="4400" b="1" i="1" dirty="0" smtClean="0">
                <a:effectLst>
                  <a:outerShdw blurRad="38100" dist="38100" dir="2700000" algn="tl">
                    <a:srgbClr val="000000">
                      <a:alpha val="43137"/>
                    </a:srgbClr>
                  </a:outerShdw>
                </a:effectLst>
                <a:cs typeface="2  Lotus" pitchFamily="2" charset="-78"/>
              </a:rPr>
              <a:t> </a:t>
            </a:r>
            <a:r>
              <a:rPr lang="fa-IR" sz="4400" b="1" dirty="0" smtClean="0">
                <a:effectLst>
                  <a:outerShdw blurRad="38100" dist="38100" dir="2700000" algn="tl">
                    <a:srgbClr val="000000">
                      <a:alpha val="43137"/>
                    </a:srgbClr>
                  </a:outerShdw>
                </a:effectLst>
                <a:cs typeface="2  Lotus" pitchFamily="2" charset="-78"/>
              </a:rPr>
              <a:t>نخستين سنجش معلم كه پيش از انجام فعاليت هاي آموزشي او به اجرا در مي آيد </a:t>
            </a:r>
            <a:r>
              <a:rPr lang="fa-IR" sz="4400" b="1" i="1" dirty="0" smtClean="0">
                <a:solidFill>
                  <a:srgbClr val="00B050"/>
                </a:solidFill>
                <a:effectLst>
                  <a:outerShdw blurRad="38100" dist="38100" dir="2700000" algn="tl">
                    <a:srgbClr val="000000">
                      <a:alpha val="43137"/>
                    </a:srgbClr>
                  </a:outerShdw>
                </a:effectLst>
                <a:cs typeface="2  Lotus" pitchFamily="2" charset="-78"/>
              </a:rPr>
              <a:t>سنجش آغازين </a:t>
            </a:r>
            <a:r>
              <a:rPr lang="fa-IR" sz="4400" b="1" dirty="0" smtClean="0">
                <a:effectLst>
                  <a:outerShdw blurRad="38100" dist="38100" dir="2700000" algn="tl">
                    <a:srgbClr val="000000">
                      <a:alpha val="43137"/>
                    </a:srgbClr>
                  </a:outerShdw>
                </a:effectLst>
                <a:cs typeface="2  Lotus" pitchFamily="2" charset="-78"/>
              </a:rPr>
              <a:t>ناميده مي شود. </a:t>
            </a:r>
            <a:r>
              <a:rPr lang="fa-IR" sz="4000" b="1" dirty="0" smtClean="0">
                <a:effectLst>
                  <a:outerShdw blurRad="38100" dist="38100" dir="2700000" algn="tl">
                    <a:srgbClr val="000000">
                      <a:alpha val="43137"/>
                    </a:srgbClr>
                  </a:outerShdw>
                </a:effectLst>
                <a:cs typeface="2  Lotus" pitchFamily="2" charset="-78"/>
              </a:rPr>
              <a:t> </a:t>
            </a:r>
            <a:endParaRPr lang="en-US" sz="4400" b="1" dirty="0" smtClean="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457200" y="274638"/>
            <a:ext cx="8229600" cy="1209675"/>
          </a:xfrm>
          <a:solidFill>
            <a:schemeClr val="tx1">
              <a:lumMod val="85000"/>
            </a:schemeClr>
          </a:solidFill>
        </p:spPr>
        <p:txBody>
          <a:bodyPr rtlCol="1">
            <a:noAutofit/>
          </a:bodyPr>
          <a:lstStyle/>
          <a:p>
            <a:pPr eaLnBrk="1" fontAlgn="auto" hangingPunct="1">
              <a:spcAft>
                <a:spcPts val="0"/>
              </a:spcAft>
              <a:defRPr/>
            </a:pPr>
            <a:r>
              <a:rPr lang="fa-IR" sz="6000" dirty="0" smtClean="0">
                <a:solidFill>
                  <a:srgbClr val="FF0000"/>
                </a:solidFill>
                <a:cs typeface="2  Titr" pitchFamily="2" charset="-78"/>
              </a:rPr>
              <a:t/>
            </a:r>
            <a:br>
              <a:rPr lang="fa-IR" sz="6000" dirty="0" smtClean="0">
                <a:solidFill>
                  <a:srgbClr val="FF0000"/>
                </a:solidFill>
                <a:cs typeface="2  Titr" pitchFamily="2" charset="-78"/>
              </a:rPr>
            </a:br>
            <a:r>
              <a:rPr lang="fa-IR" sz="6000" dirty="0" smtClean="0">
                <a:solidFill>
                  <a:srgbClr val="FF0000"/>
                </a:solidFill>
                <a:cs typeface="2  Titr" pitchFamily="2" charset="-78"/>
              </a:rPr>
              <a:t>ارزش يابي</a:t>
            </a:r>
            <a:r>
              <a:rPr lang="en-US" sz="6000" dirty="0" smtClean="0">
                <a:solidFill>
                  <a:srgbClr val="FF0000"/>
                </a:solidFill>
                <a:cs typeface="2  Titr" pitchFamily="2" charset="-78"/>
              </a:rPr>
              <a:t/>
            </a:r>
            <a:br>
              <a:rPr lang="en-US" sz="6000" dirty="0" smtClean="0">
                <a:solidFill>
                  <a:srgbClr val="FF0000"/>
                </a:solidFill>
                <a:cs typeface="2  Titr" pitchFamily="2" charset="-78"/>
              </a:rPr>
            </a:br>
            <a:endParaRPr lang="fa-IR" sz="60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550" y="96838"/>
            <a:ext cx="8953500" cy="6678612"/>
          </a:xfrm>
        </p:spPr>
        <p:txBody>
          <a:bodyPr/>
          <a:lstStyle/>
          <a:p>
            <a:pPr marL="0" indent="0" algn="just">
              <a:buFont typeface="Symbol" pitchFamily="18" charset="2"/>
              <a:buNone/>
              <a:defRPr/>
            </a:pPr>
            <a:r>
              <a:rPr lang="fa-IR" sz="7200" b="1" dirty="0" smtClean="0">
                <a:solidFill>
                  <a:srgbClr val="FF0000"/>
                </a:solidFill>
                <a:effectLst>
                  <a:outerShdw blurRad="38100" dist="38100" dir="2700000" algn="tl">
                    <a:srgbClr val="000000">
                      <a:alpha val="43137"/>
                    </a:srgbClr>
                  </a:outerShdw>
                </a:effectLst>
                <a:cs typeface="2  Lotus" pitchFamily="2" charset="-78"/>
              </a:rPr>
              <a:t>3) </a:t>
            </a:r>
            <a:r>
              <a:rPr lang="fa-IR" sz="7200" b="1" dirty="0" smtClean="0">
                <a:effectLst>
                  <a:outerShdw blurRad="38100" dist="38100" dir="2700000" algn="tl">
                    <a:srgbClr val="000000">
                      <a:alpha val="43137"/>
                    </a:srgbClr>
                  </a:outerShdw>
                </a:effectLst>
                <a:cs typeface="2  Lotus" pitchFamily="2" charset="-78"/>
              </a:rPr>
              <a:t>در فرایند طراحی آموزشی، طراح بر یادگیرنده و آن چه که وی باید جهت حل یک مشکل دست یابد تمرکز       می کند، نه بر تحت پوشش قرار دادن محتوا.</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357188"/>
            <a:ext cx="8643938" cy="6286500"/>
          </a:xfrm>
        </p:spPr>
        <p:txBody>
          <a:bodyPr rtlCol="1">
            <a:noAutofit/>
          </a:bodyPr>
          <a:lstStyle/>
          <a:p>
            <a:pPr marL="0" indent="0" algn="just" eaLnBrk="1" fontAlgn="auto" hangingPunct="1">
              <a:spcAft>
                <a:spcPts val="0"/>
              </a:spcAft>
              <a:buFont typeface="Symbol" pitchFamily="18" charset="2"/>
              <a:buNone/>
              <a:defRPr/>
            </a:pPr>
            <a:r>
              <a:rPr lang="fa-IR" sz="4400" b="1" dirty="0" smtClean="0">
                <a:solidFill>
                  <a:srgbClr val="FFC000"/>
                </a:solidFill>
                <a:effectLst>
                  <a:outerShdw blurRad="38100" dist="38100" dir="2700000" algn="tl">
                    <a:srgbClr val="000000">
                      <a:alpha val="43137"/>
                    </a:srgbClr>
                  </a:outerShdw>
                </a:effectLst>
                <a:cs typeface="2  Lotus" pitchFamily="2" charset="-78"/>
              </a:rPr>
              <a:t>اين نوع سنجش به </a:t>
            </a:r>
            <a:r>
              <a:rPr lang="fa-IR" sz="4400" b="1" i="1" dirty="0" smtClean="0">
                <a:effectLst>
                  <a:outerShdw blurRad="38100" dist="38100" dir="2700000" algn="tl">
                    <a:srgbClr val="000000">
                      <a:alpha val="43137"/>
                    </a:srgbClr>
                  </a:outerShdw>
                </a:effectLst>
                <a:cs typeface="2  Lotus" pitchFamily="2" charset="-78"/>
              </a:rPr>
              <a:t>دو منظور </a:t>
            </a:r>
            <a:r>
              <a:rPr lang="fa-IR" sz="4400" b="1" dirty="0" smtClean="0">
                <a:solidFill>
                  <a:srgbClr val="FFC000"/>
                </a:solidFill>
                <a:effectLst>
                  <a:outerShdw blurRad="38100" dist="38100" dir="2700000" algn="tl">
                    <a:srgbClr val="000000">
                      <a:alpha val="43137"/>
                    </a:srgbClr>
                  </a:outerShdw>
                </a:effectLst>
                <a:cs typeface="2  Lotus" pitchFamily="2" charset="-78"/>
              </a:rPr>
              <a:t>يعني براي پاسخ دادن به دو پرسش زير مورد استفاده قرار مي گيرد:</a:t>
            </a:r>
            <a:endParaRPr lang="en-US" sz="4400" b="1" dirty="0" smtClean="0">
              <a:solidFill>
                <a:srgbClr val="FFC000"/>
              </a:solidFill>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4400" b="1" i="1" dirty="0" smtClean="0">
                <a:solidFill>
                  <a:srgbClr val="FFFF00"/>
                </a:solidFill>
                <a:effectLst>
                  <a:outerShdw blurRad="38100" dist="38100" dir="2700000" algn="tl">
                    <a:srgbClr val="000000">
                      <a:alpha val="43137"/>
                    </a:srgbClr>
                  </a:outerShdw>
                </a:effectLst>
                <a:cs typeface="2  Lotus" pitchFamily="2" charset="-78"/>
              </a:rPr>
              <a:t>الف)</a:t>
            </a:r>
            <a:r>
              <a:rPr lang="fa-IR" sz="4400" b="1" dirty="0" smtClean="0">
                <a:effectLst>
                  <a:outerShdw blurRad="38100" dist="38100" dir="2700000" algn="tl">
                    <a:srgbClr val="000000">
                      <a:alpha val="43137"/>
                    </a:srgbClr>
                  </a:outerShdw>
                </a:effectLst>
                <a:cs typeface="2  Lotus" pitchFamily="2" charset="-78"/>
              </a:rPr>
              <a:t>آیا دانش آموزان بر دانش و مهارت هایی که لازمه ی درس جدید است تسلط کافی دارند؟</a:t>
            </a:r>
            <a:endParaRPr lang="en-US" sz="4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4400" b="1" i="1" dirty="0" smtClean="0">
                <a:solidFill>
                  <a:srgbClr val="FFFF00"/>
                </a:solidFill>
                <a:effectLst>
                  <a:outerShdw blurRad="38100" dist="38100" dir="2700000" algn="tl">
                    <a:srgbClr val="000000">
                      <a:alpha val="43137"/>
                    </a:srgbClr>
                  </a:outerShdw>
                </a:effectLst>
                <a:cs typeface="2  Lotus" pitchFamily="2" charset="-78"/>
              </a:rPr>
              <a:t>ب) </a:t>
            </a:r>
            <a:r>
              <a:rPr lang="fa-IR" sz="4400" b="1" dirty="0" smtClean="0">
                <a:effectLst>
                  <a:outerShdw blurRad="38100" dist="38100" dir="2700000" algn="tl">
                    <a:srgbClr val="000000">
                      <a:alpha val="43137"/>
                    </a:srgbClr>
                  </a:outerShdw>
                </a:effectLst>
                <a:cs typeface="2  Lotus" pitchFamily="2" charset="-78"/>
              </a:rPr>
              <a:t>دانش آموزان چه مقدار از اهداف و محتوای درس جدید را قبلا</a:t>
            </a:r>
            <a:r>
              <a:rPr lang="en-US" sz="4400" b="1" dirty="0" smtClean="0">
                <a:effectLst>
                  <a:outerShdw blurRad="38100" dist="38100" dir="2700000" algn="tl">
                    <a:srgbClr val="000000">
                      <a:alpha val="43137"/>
                    </a:srgbClr>
                  </a:outerShdw>
                </a:effectLst>
                <a:cs typeface="2  Lotus" pitchFamily="2" charset="-78"/>
              </a:rPr>
              <a:t> </a:t>
            </a:r>
            <a:r>
              <a:rPr lang="fa-IR" sz="4400" b="1" dirty="0" smtClean="0">
                <a:effectLst>
                  <a:outerShdw blurRad="38100" dist="38100" dir="2700000" algn="tl">
                    <a:srgbClr val="000000">
                      <a:alpha val="43137"/>
                    </a:srgbClr>
                  </a:outerShdw>
                </a:effectLst>
                <a:cs typeface="2  Lotus" pitchFamily="2" charset="-78"/>
              </a:rPr>
              <a:t>ً فرا گرفته اند؟</a:t>
            </a:r>
            <a:endParaRPr lang="en-US" sz="4400" b="1" dirty="0" smtClean="0">
              <a:effectLst>
                <a:outerShdw blurRad="38100" dist="38100" dir="2700000" algn="tl">
                  <a:srgbClr val="000000">
                    <a:alpha val="43137"/>
                  </a:srgbClr>
                </a:outerShdw>
              </a:effectLst>
              <a:cs typeface="2  Lotus" pitchFamily="2" charset="-78"/>
            </a:endParaRPr>
          </a:p>
          <a:p>
            <a:pPr marL="0" indent="0" eaLnBrk="1" fontAlgn="auto" hangingPunct="1">
              <a:spcAft>
                <a:spcPts val="0"/>
              </a:spcAft>
              <a:buFont typeface="Symbol" pitchFamily="18" charset="2"/>
              <a:buNone/>
              <a:defRPr/>
            </a:pPr>
            <a:endParaRPr lang="fa-IR" sz="44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heel(1)">
                                      <p:cBhvr>
                                        <p:cTn id="25" dur="2000"/>
                                        <p:tgtEl>
                                          <p:spTgt spid="3">
                                            <p:txEl>
                                              <p:pRg st="1" end="1"/>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549275"/>
            <a:ext cx="8280400" cy="5975350"/>
          </a:xfrm>
        </p:spPr>
        <p:txBody>
          <a:bodyPr/>
          <a:lstStyle/>
          <a:p>
            <a:pPr marL="0" indent="0" algn="just" eaLnBrk="1" fontAlgn="auto" hangingPunct="1">
              <a:spcAft>
                <a:spcPts val="0"/>
              </a:spcAft>
              <a:buFont typeface="Symbol" pitchFamily="18" charset="2"/>
              <a:buNone/>
              <a:defRPr/>
            </a:pPr>
            <a:r>
              <a:rPr lang="fa-IR" sz="4400" b="1" dirty="0">
                <a:effectLst>
                  <a:outerShdw blurRad="38100" dist="38100" dir="2700000" algn="tl">
                    <a:srgbClr val="000000">
                      <a:alpha val="43137"/>
                    </a:srgbClr>
                  </a:outerShdw>
                </a:effectLst>
                <a:cs typeface="2  Lotus" pitchFamily="2" charset="-78"/>
              </a:rPr>
              <a:t>برای پاسخ دادن به سوال شماره ی </a:t>
            </a:r>
            <a:r>
              <a:rPr lang="fa-IR" sz="4400" b="1" dirty="0">
                <a:solidFill>
                  <a:srgbClr val="FF0000"/>
                </a:solidFill>
                <a:effectLst>
                  <a:outerShdw blurRad="38100" dist="38100" dir="2700000" algn="tl">
                    <a:srgbClr val="000000">
                      <a:alpha val="43137"/>
                    </a:srgbClr>
                  </a:outerShdw>
                </a:effectLst>
                <a:cs typeface="2  Lotus" pitchFamily="2" charset="-78"/>
              </a:rPr>
              <a:t>(الف) </a:t>
            </a:r>
            <a:r>
              <a:rPr lang="fa-IR" sz="4400" b="1" dirty="0">
                <a:effectLst>
                  <a:outerShdw blurRad="38100" dist="38100" dir="2700000" algn="tl">
                    <a:srgbClr val="000000">
                      <a:alpha val="43137"/>
                    </a:srgbClr>
                  </a:outerShdw>
                </a:effectLst>
                <a:cs typeface="2  Lotus" pitchFamily="2" charset="-78"/>
              </a:rPr>
              <a:t>نیازمند آزمونی هستیم که بتواند رفتارهاي ورودی یا پیش نیاز های مورد نیاز درس تازه را تعیین نماید.</a:t>
            </a:r>
            <a:endParaRPr lang="en-US" sz="4400" b="1" dirty="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4400" b="1" dirty="0">
                <a:effectLst>
                  <a:outerShdw blurRad="38100" dist="38100" dir="2700000" algn="tl">
                    <a:srgbClr val="000000">
                      <a:alpha val="43137"/>
                    </a:srgbClr>
                  </a:outerShdw>
                </a:effectLst>
                <a:cs typeface="2  Lotus" pitchFamily="2" charset="-78"/>
              </a:rPr>
              <a:t>برای پاسخ دادن به سوال شماره ی</a:t>
            </a:r>
            <a:r>
              <a:rPr lang="fa-IR" sz="4400" b="1" dirty="0">
                <a:solidFill>
                  <a:srgbClr val="FF0000"/>
                </a:solidFill>
                <a:effectLst>
                  <a:outerShdw blurRad="38100" dist="38100" dir="2700000" algn="tl">
                    <a:srgbClr val="000000">
                      <a:alpha val="43137"/>
                    </a:srgbClr>
                  </a:outerShdw>
                </a:effectLst>
                <a:cs typeface="2  Lotus" pitchFamily="2" charset="-78"/>
              </a:rPr>
              <a:t> (ب) </a:t>
            </a:r>
            <a:r>
              <a:rPr lang="fa-IR" sz="4400" b="1" dirty="0">
                <a:effectLst>
                  <a:outerShdw blurRad="38100" dist="38100" dir="2700000" algn="tl">
                    <a:srgbClr val="000000">
                      <a:alpha val="43137"/>
                    </a:srgbClr>
                  </a:outerShdw>
                </a:effectLst>
                <a:cs typeface="2  Lotus" pitchFamily="2" charset="-78"/>
              </a:rPr>
              <a:t>به جای آزمون رفتار ورودی، از آزمون جایابی یا پایه گزینی یا پیش آزمون استفاده می شود.</a:t>
            </a:r>
            <a:endParaRPr lang="en-US" sz="4400" b="1" dirty="0">
              <a:effectLst>
                <a:outerShdw blurRad="38100" dist="38100" dir="2700000" algn="tl">
                  <a:srgbClr val="000000">
                    <a:alpha val="43137"/>
                  </a:srgbClr>
                </a:outerShdw>
              </a:effectLst>
              <a:cs typeface="2  Lotus" pitchFamily="2" charset="-78"/>
            </a:endParaRPr>
          </a:p>
          <a:p>
            <a:pPr>
              <a:defRPr/>
            </a:pPr>
            <a:endParaRPr lang="fa-IR"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557338"/>
            <a:ext cx="8836025" cy="5229225"/>
          </a:xfrm>
        </p:spPr>
        <p:txBody>
          <a:bodyPr rtlCol="1">
            <a:noAutofit/>
          </a:bodyPr>
          <a:lstStyle/>
          <a:p>
            <a:pPr marL="0" indent="0" algn="just" eaLnBrk="1" fontAlgn="auto" hangingPunct="1">
              <a:lnSpc>
                <a:spcPct val="110000"/>
              </a:lnSpc>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1.</a:t>
            </a:r>
            <a:r>
              <a:rPr lang="fa-IR" sz="4400" b="1" dirty="0" smtClean="0">
                <a:effectLst>
                  <a:outerShdw blurRad="38100" dist="38100" dir="2700000" algn="tl">
                    <a:srgbClr val="000000">
                      <a:alpha val="43137"/>
                    </a:srgbClr>
                  </a:outerShdw>
                </a:effectLst>
                <a:cs typeface="2  Lotus" pitchFamily="2" charset="-78"/>
              </a:rPr>
              <a:t>سوالات مطرح شده توانسته است معلومات ورودی دانش آموزان را بسنجد.</a:t>
            </a:r>
            <a:endParaRPr lang="en-US" sz="4400" b="1" dirty="0" smtClean="0">
              <a:effectLst>
                <a:outerShdw blurRad="38100" dist="38100" dir="2700000" algn="tl">
                  <a:srgbClr val="000000">
                    <a:alpha val="43137"/>
                  </a:srgbClr>
                </a:outerShdw>
              </a:effectLst>
              <a:cs typeface="2  Lotus" pitchFamily="2" charset="-78"/>
            </a:endParaRPr>
          </a:p>
          <a:p>
            <a:pPr marL="0" indent="0" algn="just" eaLnBrk="1" fontAlgn="auto" hangingPunct="1">
              <a:lnSpc>
                <a:spcPct val="110000"/>
              </a:lnSpc>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2. </a:t>
            </a:r>
            <a:r>
              <a:rPr lang="fa-IR" sz="4400" b="1" dirty="0" smtClean="0">
                <a:effectLst>
                  <a:outerShdw blurRad="38100" dist="38100" dir="2700000" algn="tl">
                    <a:srgbClr val="000000">
                      <a:alpha val="43137"/>
                    </a:srgbClr>
                  </a:outerShdw>
                </a:effectLst>
                <a:cs typeface="2  Lotus" pitchFamily="2" charset="-78"/>
              </a:rPr>
              <a:t>سوالات پیش آزمون به موقع انجام پذیرفت.</a:t>
            </a:r>
            <a:endParaRPr lang="en-US" sz="4400" b="1" dirty="0" smtClean="0">
              <a:effectLst>
                <a:outerShdw blurRad="38100" dist="38100" dir="2700000" algn="tl">
                  <a:srgbClr val="000000">
                    <a:alpha val="43137"/>
                  </a:srgbClr>
                </a:outerShdw>
              </a:effectLst>
              <a:cs typeface="2  Lotus" pitchFamily="2" charset="-78"/>
            </a:endParaRPr>
          </a:p>
          <a:p>
            <a:pPr marL="0" indent="0" algn="just" eaLnBrk="1" fontAlgn="auto" hangingPunct="1">
              <a:lnSpc>
                <a:spcPct val="110000"/>
              </a:lnSpc>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3.</a:t>
            </a:r>
            <a:r>
              <a:rPr lang="fa-IR" sz="4400" b="1" dirty="0" smtClean="0">
                <a:effectLst>
                  <a:outerShdw blurRad="38100" dist="38100" dir="2700000" algn="tl">
                    <a:srgbClr val="000000">
                      <a:alpha val="43137"/>
                    </a:srgbClr>
                  </a:outerShdw>
                </a:effectLst>
                <a:cs typeface="2  Lotus" pitchFamily="2" charset="-78"/>
              </a:rPr>
              <a:t>از نتایج پیش آزمون احیاناً در جهت رفع مشکلات احتمالی دانش آموزان استفاده شده است.</a:t>
            </a:r>
          </a:p>
          <a:p>
            <a:pPr marL="274320" indent="-274320" algn="just" eaLnBrk="1" fontAlgn="auto" hangingPunct="1">
              <a:lnSpc>
                <a:spcPct val="200000"/>
              </a:lnSpc>
              <a:spcAft>
                <a:spcPts val="0"/>
              </a:spcAft>
              <a:defRPr/>
            </a:pPr>
            <a:endParaRPr lang="fa-IR" sz="3200" b="1" dirty="0" smtClean="0">
              <a:cs typeface="2  Lotus" pitchFamily="2" charset="-78"/>
            </a:endParaRPr>
          </a:p>
          <a:p>
            <a:pPr marL="274320" indent="-274320" algn="just" eaLnBrk="1" fontAlgn="auto" hangingPunct="1">
              <a:lnSpc>
                <a:spcPct val="200000"/>
              </a:lnSpc>
              <a:spcAft>
                <a:spcPts val="0"/>
              </a:spcAft>
              <a:defRPr/>
            </a:pPr>
            <a:endParaRPr lang="en-US" sz="3200" b="1" dirty="0" smtClean="0">
              <a:cs typeface="2  Lotus" pitchFamily="2" charset="-78"/>
            </a:endParaRPr>
          </a:p>
          <a:p>
            <a:pPr marL="274320" indent="-274320" eaLnBrk="1" fontAlgn="auto" hangingPunct="1">
              <a:spcAft>
                <a:spcPts val="0"/>
              </a:spcAft>
              <a:defRPr/>
            </a:pPr>
            <a:endParaRPr lang="fa-IR" sz="3200" dirty="0" smtClean="0"/>
          </a:p>
        </p:txBody>
      </p:sp>
      <p:sp>
        <p:nvSpPr>
          <p:cNvPr id="2" name="Title 1"/>
          <p:cNvSpPr>
            <a:spLocks noGrp="1"/>
          </p:cNvSpPr>
          <p:nvPr>
            <p:ph type="title"/>
          </p:nvPr>
        </p:nvSpPr>
        <p:spPr>
          <a:xfrm>
            <a:off x="250825" y="115888"/>
            <a:ext cx="8713788" cy="1296987"/>
          </a:xfrm>
          <a:solidFill>
            <a:schemeClr val="tx1">
              <a:lumMod val="85000"/>
            </a:schemeClr>
          </a:solidFill>
        </p:spPr>
        <p:txBody>
          <a:bodyPr rtlCol="1">
            <a:normAutofit/>
          </a:bodyPr>
          <a:lstStyle/>
          <a:p>
            <a:pPr eaLnBrk="1" fontAlgn="auto" hangingPunct="1">
              <a:spcAft>
                <a:spcPts val="0"/>
              </a:spcAft>
              <a:defRPr/>
            </a:pPr>
            <a:r>
              <a:rPr lang="fa-IR" sz="3200" dirty="0" smtClean="0">
                <a:solidFill>
                  <a:srgbClr val="FF0000"/>
                </a:solidFill>
                <a:cs typeface="2  Titr" pitchFamily="2" charset="-78"/>
              </a:rPr>
              <a:t>نكاتي كه بايد در اجراي ارزش يابي آغازين مدّ نظر داشت.</a:t>
            </a:r>
            <a:endParaRPr lang="fa-IR" sz="32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642350" cy="6408738"/>
          </a:xfrm>
        </p:spPr>
        <p:txBody>
          <a:bodyPr/>
          <a:lstStyle/>
          <a:p>
            <a:pPr marL="0" indent="0" algn="just">
              <a:spcAft>
                <a:spcPts val="0"/>
              </a:spcAft>
              <a:buClr>
                <a:srgbClr val="31B6FD"/>
              </a:buClr>
              <a:buFont typeface="Symbol" pitchFamily="18" charset="2"/>
              <a:buNone/>
              <a:defRPr/>
            </a:pPr>
            <a:r>
              <a:rPr lang="fa-IR" sz="4800" b="1" dirty="0">
                <a:solidFill>
                  <a:srgbClr val="FFFF00"/>
                </a:solidFill>
                <a:effectLst>
                  <a:outerShdw blurRad="38100" dist="38100" dir="2700000" algn="tl">
                    <a:srgbClr val="000000">
                      <a:alpha val="43137"/>
                    </a:srgbClr>
                  </a:outerShdw>
                </a:effectLst>
                <a:cs typeface="2  Lotus" pitchFamily="2" charset="-78"/>
              </a:rPr>
              <a:t>4. </a:t>
            </a:r>
            <a:r>
              <a:rPr lang="fa-IR" sz="4800" b="1" dirty="0">
                <a:effectLst>
                  <a:outerShdw blurRad="38100" dist="38100" dir="2700000" algn="tl">
                    <a:srgbClr val="000000">
                      <a:alpha val="43137"/>
                    </a:srgbClr>
                  </a:outerShdw>
                </a:effectLst>
                <a:cs typeface="2  Lotus" pitchFamily="2" charset="-78"/>
              </a:rPr>
              <a:t>معلّم برای دانش آموزان، منظور و مقصود خود را از اجرای پیش آزمون، توضیح داده است.</a:t>
            </a:r>
          </a:p>
          <a:p>
            <a:pPr marL="0" indent="0" algn="just">
              <a:spcAft>
                <a:spcPts val="0"/>
              </a:spcAft>
              <a:buClr>
                <a:srgbClr val="31B6FD"/>
              </a:buClr>
              <a:buFont typeface="Symbol" pitchFamily="18" charset="2"/>
              <a:buNone/>
              <a:defRPr/>
            </a:pPr>
            <a:r>
              <a:rPr lang="fa-IR" sz="4800" b="1" dirty="0">
                <a:solidFill>
                  <a:srgbClr val="FFFF00"/>
                </a:solidFill>
                <a:effectLst>
                  <a:outerShdw blurRad="38100" dist="38100" dir="2700000" algn="tl">
                    <a:srgbClr val="000000">
                      <a:alpha val="43137"/>
                    </a:srgbClr>
                  </a:outerShdw>
                </a:effectLst>
                <a:latin typeface="BMitra"/>
                <a:ea typeface="Times New Roman"/>
                <a:cs typeface="2  Lotus" pitchFamily="2" charset="-78"/>
              </a:rPr>
              <a:t>5.</a:t>
            </a:r>
            <a:r>
              <a:rPr lang="ar-SA" sz="4800" b="1" dirty="0">
                <a:solidFill>
                  <a:srgbClr val="073E87"/>
                </a:solidFill>
                <a:effectLst>
                  <a:outerShdw blurRad="38100" dist="38100" dir="2700000" algn="tl">
                    <a:srgbClr val="000000">
                      <a:alpha val="43137"/>
                    </a:srgbClr>
                  </a:outerShdw>
                </a:effectLst>
                <a:latin typeface="BMitra"/>
                <a:ea typeface="Times New Roman"/>
                <a:cs typeface="2  Lotus" pitchFamily="2" charset="-78"/>
              </a:rPr>
              <a:t>در ارزشیابی آغازین، نوع آزمون مورد استفاده معمولاً </a:t>
            </a:r>
            <a:r>
              <a:rPr lang="ar-SA" sz="4800" b="1" dirty="0">
                <a:solidFill>
                  <a:srgbClr val="FF0000"/>
                </a:solidFill>
                <a:effectLst>
                  <a:outerShdw blurRad="38100" dist="38100" dir="2700000" algn="tl">
                    <a:srgbClr val="000000">
                      <a:alpha val="43137"/>
                    </a:srgbClr>
                  </a:outerShdw>
                </a:effectLst>
                <a:latin typeface="BMitra"/>
                <a:ea typeface="Times New Roman"/>
                <a:cs typeface="2  Lotus" pitchFamily="2" charset="-78"/>
              </a:rPr>
              <a:t>معلم ساخته </a:t>
            </a:r>
            <a:r>
              <a:rPr lang="ar-SA" sz="4800" b="1" dirty="0">
                <a:solidFill>
                  <a:srgbClr val="073E87"/>
                </a:solidFill>
                <a:effectLst>
                  <a:outerShdw blurRad="38100" dist="38100" dir="2700000" algn="tl">
                    <a:srgbClr val="000000">
                      <a:alpha val="43137"/>
                    </a:srgbClr>
                  </a:outerShdw>
                </a:effectLst>
                <a:latin typeface="BMitra"/>
                <a:ea typeface="Times New Roman"/>
                <a:cs typeface="2  Lotus" pitchFamily="2" charset="-78"/>
              </a:rPr>
              <a:t>و </a:t>
            </a:r>
            <a:r>
              <a:rPr lang="ar-SA" sz="4800" b="1" dirty="0">
                <a:solidFill>
                  <a:srgbClr val="FF0000"/>
                </a:solidFill>
                <a:effectLst>
                  <a:outerShdw blurRad="38100" dist="38100" dir="2700000" algn="tl">
                    <a:srgbClr val="000000">
                      <a:alpha val="43137"/>
                    </a:srgbClr>
                  </a:outerShdw>
                </a:effectLst>
                <a:latin typeface="BMitra"/>
                <a:ea typeface="Times New Roman"/>
                <a:cs typeface="2  Lotus" pitchFamily="2" charset="-78"/>
              </a:rPr>
              <a:t>ملاك مرجع </a:t>
            </a:r>
            <a:r>
              <a:rPr lang="ar-SA" sz="4800" b="1" dirty="0">
                <a:solidFill>
                  <a:srgbClr val="073E87"/>
                </a:solidFill>
                <a:effectLst>
                  <a:outerShdw blurRad="38100" dist="38100" dir="2700000" algn="tl">
                    <a:srgbClr val="000000">
                      <a:alpha val="43137"/>
                    </a:srgbClr>
                  </a:outerShdw>
                </a:effectLst>
                <a:latin typeface="BMitra"/>
                <a:ea typeface="Times New Roman"/>
                <a:cs typeface="2  Lotus" pitchFamily="2" charset="-78"/>
              </a:rPr>
              <a:t>است</a:t>
            </a:r>
            <a:r>
              <a:rPr lang="fa-IR" sz="4800" b="1" dirty="0">
                <a:solidFill>
                  <a:srgbClr val="073E87"/>
                </a:solidFill>
                <a:effectLst>
                  <a:outerShdw blurRad="38100" dist="38100" dir="2700000" algn="tl">
                    <a:srgbClr val="000000">
                      <a:alpha val="43137"/>
                    </a:srgbClr>
                  </a:outerShdw>
                </a:effectLst>
                <a:latin typeface="BMitra"/>
                <a:ea typeface="Times New Roman"/>
                <a:cs typeface="2  Lotus" pitchFamily="2" charset="-78"/>
              </a:rPr>
              <a:t>.</a:t>
            </a:r>
            <a:r>
              <a:rPr lang="en-US" sz="4800" b="1" dirty="0">
                <a:solidFill>
                  <a:srgbClr val="073E87"/>
                </a:solidFill>
                <a:effectLst>
                  <a:outerShdw blurRad="38100" dist="38100" dir="2700000" algn="tl">
                    <a:srgbClr val="000000">
                      <a:alpha val="43137"/>
                    </a:srgbClr>
                  </a:outerShdw>
                </a:effectLst>
                <a:latin typeface="BMitra"/>
                <a:ea typeface="Times New Roman"/>
                <a:cs typeface="2  Lotus" pitchFamily="2" charset="-78"/>
              </a:rPr>
              <a:t> </a:t>
            </a:r>
            <a:r>
              <a:rPr lang="ar-SA" sz="4800" b="1" dirty="0">
                <a:solidFill>
                  <a:srgbClr val="073E87"/>
                </a:solidFill>
                <a:effectLst>
                  <a:outerShdw blurRad="38100" dist="38100" dir="2700000" algn="tl">
                    <a:srgbClr val="000000">
                      <a:alpha val="43137"/>
                    </a:srgbClr>
                  </a:outerShdw>
                </a:effectLst>
                <a:latin typeface="BMitra"/>
                <a:ea typeface="Times New Roman"/>
                <a:cs typeface="2  Lotus" pitchFamily="2" charset="-78"/>
              </a:rPr>
              <a:t>زيرا هدف عمده ي اين نوع ارزش يابي، آگاهي از مشكلات يادگيرندگان در يادگيري هدف هاي دقيق آموزشي است</a:t>
            </a:r>
            <a:r>
              <a:rPr lang="en-US" sz="4800" b="1" dirty="0">
                <a:solidFill>
                  <a:srgbClr val="073E87"/>
                </a:solidFill>
                <a:effectLst>
                  <a:outerShdw blurRad="38100" dist="38100" dir="2700000" algn="tl">
                    <a:srgbClr val="000000">
                      <a:alpha val="43137"/>
                    </a:srgbClr>
                  </a:outerShdw>
                </a:effectLst>
                <a:latin typeface="BMitra"/>
                <a:ea typeface="Times New Roman"/>
                <a:cs typeface="2  Lotus" pitchFamily="2" charset="-78"/>
              </a:rPr>
              <a:t>.</a:t>
            </a:r>
            <a:endParaRPr lang="en-US" sz="4800" b="1" dirty="0">
              <a:effectLst>
                <a:outerShdw blurRad="38100" dist="38100" dir="2700000" algn="tl">
                  <a:srgbClr val="000000">
                    <a:alpha val="43137"/>
                  </a:srgbClr>
                </a:outerShdw>
              </a:effectLst>
              <a:cs typeface="2  Lotus" pitchFamily="2" charset="-78"/>
            </a:endParaRPr>
          </a:p>
          <a:p>
            <a:pPr>
              <a:defRPr/>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80">
                                          <p:stCondLst>
                                            <p:cond delay="0"/>
                                          </p:stCondLst>
                                        </p:cTn>
                                        <p:tgtEl>
                                          <p:spTgt spid="2">
                                            <p:txEl>
                                              <p:pRg st="1" end="1"/>
                                            </p:txEl>
                                          </p:spTgt>
                                        </p:tgtEl>
                                      </p:cBhvr>
                                    </p:animEffect>
                                    <p:anim calcmode="lin" valueType="num">
                                      <p:cBhvr>
                                        <p:cTn id="13"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1" end="1"/>
                                            </p:txEl>
                                          </p:spTgt>
                                        </p:tgtEl>
                                      </p:cBhvr>
                                      <p:to x="100000" y="60000"/>
                                    </p:animScale>
                                    <p:animScale>
                                      <p:cBhvr>
                                        <p:cTn id="19" dur="166" decel="50000">
                                          <p:stCondLst>
                                            <p:cond delay="676"/>
                                          </p:stCondLst>
                                        </p:cTn>
                                        <p:tgtEl>
                                          <p:spTgt spid="2">
                                            <p:txEl>
                                              <p:pRg st="1" end="1"/>
                                            </p:txEl>
                                          </p:spTgt>
                                        </p:tgtEl>
                                      </p:cBhvr>
                                      <p:to x="100000" y="100000"/>
                                    </p:animScale>
                                    <p:animScale>
                                      <p:cBhvr>
                                        <p:cTn id="20" dur="26">
                                          <p:stCondLst>
                                            <p:cond delay="1312"/>
                                          </p:stCondLst>
                                        </p:cTn>
                                        <p:tgtEl>
                                          <p:spTgt spid="2">
                                            <p:txEl>
                                              <p:pRg st="1" end="1"/>
                                            </p:txEl>
                                          </p:spTgt>
                                        </p:tgtEl>
                                      </p:cBhvr>
                                      <p:to x="100000" y="80000"/>
                                    </p:animScale>
                                    <p:animScale>
                                      <p:cBhvr>
                                        <p:cTn id="21" dur="166" decel="50000">
                                          <p:stCondLst>
                                            <p:cond delay="1338"/>
                                          </p:stCondLst>
                                        </p:cTn>
                                        <p:tgtEl>
                                          <p:spTgt spid="2">
                                            <p:txEl>
                                              <p:pRg st="1" end="1"/>
                                            </p:txEl>
                                          </p:spTgt>
                                        </p:tgtEl>
                                      </p:cBhvr>
                                      <p:to x="100000" y="100000"/>
                                    </p:animScale>
                                    <p:animScale>
                                      <p:cBhvr>
                                        <p:cTn id="22" dur="26">
                                          <p:stCondLst>
                                            <p:cond delay="1642"/>
                                          </p:stCondLst>
                                        </p:cTn>
                                        <p:tgtEl>
                                          <p:spTgt spid="2">
                                            <p:txEl>
                                              <p:pRg st="1" end="1"/>
                                            </p:txEl>
                                          </p:spTgt>
                                        </p:tgtEl>
                                      </p:cBhvr>
                                      <p:to x="100000" y="90000"/>
                                    </p:animScale>
                                    <p:animScale>
                                      <p:cBhvr>
                                        <p:cTn id="23" dur="166" decel="50000">
                                          <p:stCondLst>
                                            <p:cond delay="1668"/>
                                          </p:stCondLst>
                                        </p:cTn>
                                        <p:tgtEl>
                                          <p:spTgt spid="2">
                                            <p:txEl>
                                              <p:pRg st="1" end="1"/>
                                            </p:txEl>
                                          </p:spTgt>
                                        </p:tgtEl>
                                      </p:cBhvr>
                                      <p:to x="100000" y="100000"/>
                                    </p:animScale>
                                    <p:animScale>
                                      <p:cBhvr>
                                        <p:cTn id="24" dur="26">
                                          <p:stCondLst>
                                            <p:cond delay="1808"/>
                                          </p:stCondLst>
                                        </p:cTn>
                                        <p:tgtEl>
                                          <p:spTgt spid="2">
                                            <p:txEl>
                                              <p:pRg st="1" end="1"/>
                                            </p:txEl>
                                          </p:spTgt>
                                        </p:tgtEl>
                                      </p:cBhvr>
                                      <p:to x="100000" y="95000"/>
                                    </p:animScale>
                                    <p:animScale>
                                      <p:cBhvr>
                                        <p:cTn id="25"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484313"/>
            <a:ext cx="8569325" cy="5159375"/>
          </a:xfrm>
        </p:spPr>
        <p:txBody>
          <a:bodyPr rtlCol="0">
            <a:normAutofit fontScale="92500" lnSpcReduction="10000"/>
          </a:bodyPr>
          <a:lstStyle/>
          <a:p>
            <a:pPr marL="0" indent="0" algn="just" eaLnBrk="1" fontAlgn="auto" hangingPunct="1">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نوع ديگري از سنجش يادگيري كه در ضمن آموزش و همراه با فعاليت يادگيري دانش آموزان انجام مي گيرد </a:t>
            </a:r>
            <a:r>
              <a:rPr lang="fa-IR" sz="4000" b="1" i="1" dirty="0" smtClean="0">
                <a:solidFill>
                  <a:srgbClr val="FF0000"/>
                </a:solidFill>
                <a:effectLst>
                  <a:outerShdw blurRad="38100" dist="38100" dir="2700000" algn="tl">
                    <a:srgbClr val="000000">
                      <a:alpha val="43137"/>
                    </a:srgbClr>
                  </a:outerShdw>
                </a:effectLst>
                <a:cs typeface="2  Lotus" pitchFamily="2" charset="-78"/>
              </a:rPr>
              <a:t>سنجش مرحله ای </a:t>
            </a:r>
            <a:r>
              <a:rPr lang="fa-IR" sz="4000" b="1" dirty="0" smtClean="0">
                <a:solidFill>
                  <a:schemeClr val="tx2">
                    <a:lumMod val="75000"/>
                  </a:schemeClr>
                </a:solidFill>
                <a:effectLst>
                  <a:outerShdw blurRad="38100" dist="38100" dir="2700000" algn="tl">
                    <a:srgbClr val="000000">
                      <a:alpha val="43137"/>
                    </a:srgbClr>
                  </a:outerShdw>
                </a:effectLst>
                <a:cs typeface="2  Lotus" pitchFamily="2" charset="-78"/>
              </a:rPr>
              <a:t>يا</a:t>
            </a:r>
            <a:r>
              <a:rPr lang="fa-IR" sz="4000" b="1" dirty="0" smtClean="0">
                <a:solidFill>
                  <a:srgbClr val="FF0000"/>
                </a:solidFill>
                <a:effectLst>
                  <a:outerShdw blurRad="38100" dist="38100" dir="2700000" algn="tl">
                    <a:srgbClr val="000000">
                      <a:alpha val="43137"/>
                    </a:srgbClr>
                  </a:outerShdw>
                </a:effectLst>
                <a:cs typeface="2  Lotus" pitchFamily="2" charset="-78"/>
              </a:rPr>
              <a:t> </a:t>
            </a:r>
            <a:r>
              <a:rPr lang="fa-IR" sz="4000" b="1" dirty="0">
                <a:solidFill>
                  <a:srgbClr val="FF0000"/>
                </a:solidFill>
                <a:effectLst>
                  <a:outerShdw blurRad="38100" dist="38100" dir="2700000" algn="tl">
                    <a:srgbClr val="000000">
                      <a:alpha val="43137"/>
                    </a:srgbClr>
                  </a:outerShdw>
                </a:effectLst>
                <a:cs typeface="2  Lotus" pitchFamily="2" charset="-78"/>
              </a:rPr>
              <a:t>تکوینی </a:t>
            </a:r>
            <a:r>
              <a:rPr lang="fa-IR" sz="4000" b="1" dirty="0">
                <a:solidFill>
                  <a:schemeClr val="tx2">
                    <a:lumMod val="75000"/>
                  </a:schemeClr>
                </a:solidFill>
                <a:effectLst>
                  <a:outerShdw blurRad="38100" dist="38100" dir="2700000" algn="tl">
                    <a:srgbClr val="000000">
                      <a:alpha val="43137"/>
                    </a:srgbClr>
                  </a:outerShdw>
                </a:effectLst>
                <a:cs typeface="2  Lotus" pitchFamily="2" charset="-78"/>
              </a:rPr>
              <a:t>یا</a:t>
            </a:r>
            <a:r>
              <a:rPr lang="fa-IR" sz="4000" b="1" dirty="0">
                <a:solidFill>
                  <a:srgbClr val="FF0000"/>
                </a:solidFill>
                <a:effectLst>
                  <a:outerShdw blurRad="38100" dist="38100" dir="2700000" algn="tl">
                    <a:srgbClr val="000000">
                      <a:alpha val="43137"/>
                    </a:srgbClr>
                  </a:outerShdw>
                </a:effectLst>
                <a:cs typeface="2  Lotus" pitchFamily="2" charset="-78"/>
              </a:rPr>
              <a:t> ارزش يابي در </a:t>
            </a:r>
            <a:r>
              <a:rPr lang="fa-IR" sz="4000" b="1" dirty="0" smtClean="0">
                <a:solidFill>
                  <a:srgbClr val="FF0000"/>
                </a:solidFill>
                <a:effectLst>
                  <a:outerShdw blurRad="38100" dist="38100" dir="2700000" algn="tl">
                    <a:srgbClr val="000000">
                      <a:alpha val="43137"/>
                    </a:srgbClr>
                  </a:outerShdw>
                </a:effectLst>
                <a:cs typeface="2  Lotus" pitchFamily="2" charset="-78"/>
              </a:rPr>
              <a:t>طول تدريس</a:t>
            </a:r>
            <a:r>
              <a:rPr lang="fa-IR" sz="4000" b="1" i="1" dirty="0" smtClean="0">
                <a:solidFill>
                  <a:srgbClr val="FF0000"/>
                </a:solidFill>
                <a:effectLst>
                  <a:outerShdw blurRad="38100" dist="38100" dir="2700000" algn="tl">
                    <a:srgbClr val="000000">
                      <a:alpha val="43137"/>
                    </a:srgbClr>
                  </a:outerShdw>
                </a:effectLst>
                <a:cs typeface="2  Lotus" pitchFamily="2" charset="-78"/>
              </a:rPr>
              <a:t> </a:t>
            </a:r>
            <a:r>
              <a:rPr lang="fa-IR" sz="4000" b="1" dirty="0" smtClean="0">
                <a:effectLst>
                  <a:outerShdw blurRad="38100" dist="38100" dir="2700000" algn="tl">
                    <a:srgbClr val="000000">
                      <a:alpha val="43137"/>
                    </a:srgbClr>
                  </a:outerShdw>
                </a:effectLst>
                <a:cs typeface="2  Lotus" pitchFamily="2" charset="-78"/>
              </a:rPr>
              <a:t>است. </a:t>
            </a:r>
          </a:p>
          <a:p>
            <a:pPr marL="0" indent="0" algn="just" eaLnBrk="1" fontAlgn="auto" hangingPunct="1">
              <a:spcAft>
                <a:spcPts val="0"/>
              </a:spcAft>
              <a:buFont typeface="Symbol" pitchFamily="18" charset="2"/>
              <a:buNone/>
              <a:defRPr/>
            </a:pPr>
            <a:r>
              <a:rPr lang="fa-IR" sz="4000" b="1" i="1" dirty="0" smtClean="0">
                <a:solidFill>
                  <a:srgbClr val="FFFF00"/>
                </a:solidFill>
                <a:effectLst>
                  <a:outerShdw blurRad="38100" dist="38100" dir="2700000" algn="tl">
                    <a:srgbClr val="000000">
                      <a:alpha val="43137"/>
                    </a:srgbClr>
                  </a:outerShdw>
                </a:effectLst>
                <a:cs typeface="2  Lotus" pitchFamily="2" charset="-78"/>
              </a:rPr>
              <a:t>هدف از اين ارزش يابي:</a:t>
            </a:r>
          </a:p>
          <a:p>
            <a:pPr marL="0" indent="0" algn="just" eaLnBrk="1" fontAlgn="auto" hangingPunct="1">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 ويرايش آموزش است آن گونه كه تا حد امكان آن را براي بيش ترين تعداد دانش آموزان كارا سازند. در واقع این ارزش یابی معلم را در تعیین گام بعدی یاری می دهد .</a:t>
            </a:r>
          </a:p>
          <a:p>
            <a:pPr marL="274320" indent="-274320" algn="just" eaLnBrk="1" fontAlgn="auto" hangingPunct="1">
              <a:spcAft>
                <a:spcPts val="0"/>
              </a:spcAft>
              <a:defRPr/>
            </a:pPr>
            <a:endParaRPr lang="fa-IR" sz="2000" dirty="0" smtClean="0">
              <a:cs typeface="2  Lotus" pitchFamily="2" charset="-78"/>
            </a:endParaRPr>
          </a:p>
        </p:txBody>
      </p:sp>
      <p:sp>
        <p:nvSpPr>
          <p:cNvPr id="2" name="Title 1"/>
          <p:cNvSpPr>
            <a:spLocks noGrp="1"/>
          </p:cNvSpPr>
          <p:nvPr>
            <p:ph type="title"/>
          </p:nvPr>
        </p:nvSpPr>
        <p:spPr>
          <a:xfrm>
            <a:off x="250825" y="115888"/>
            <a:ext cx="8642350" cy="1081087"/>
          </a:xfrm>
          <a:solidFill>
            <a:schemeClr val="tx1">
              <a:lumMod val="85000"/>
            </a:schemeClr>
          </a:solidFill>
        </p:spPr>
        <p:txBody>
          <a:bodyPr rtlCol="1">
            <a:noAutofit/>
          </a:bodyPr>
          <a:lstStyle/>
          <a:p>
            <a:pPr eaLnBrk="1" fontAlgn="auto" hangingPunct="1">
              <a:spcAft>
                <a:spcPts val="0"/>
              </a:spcAft>
              <a:defRPr/>
            </a:pPr>
            <a:r>
              <a:rPr lang="fa-IR" sz="4000" dirty="0" smtClean="0">
                <a:solidFill>
                  <a:srgbClr val="FF0000"/>
                </a:solidFill>
                <a:cs typeface="2  Titr" pitchFamily="2" charset="-78"/>
              </a:rPr>
              <a:t>2) ارزش يابي مرحله اي</a:t>
            </a:r>
            <a:endParaRPr lang="fa-IR" sz="40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25"/>
            <a:ext cx="8229600" cy="5880100"/>
          </a:xfrm>
        </p:spPr>
        <p:txBody>
          <a:bodyPr rtlCol="1">
            <a:normAutofit/>
          </a:bodyPr>
          <a:lstStyle/>
          <a:p>
            <a:pPr marL="0" indent="0" algn="just" eaLnBrk="1" fontAlgn="auto" hangingPunct="1">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با </a:t>
            </a:r>
            <a:r>
              <a:rPr lang="fa-IR" sz="3600" b="1" i="1" dirty="0" smtClean="0">
                <a:solidFill>
                  <a:srgbClr val="FF0000"/>
                </a:solidFill>
                <a:effectLst>
                  <a:outerShdw blurRad="38100" dist="38100" dir="2700000" algn="tl">
                    <a:srgbClr val="000000">
                      <a:alpha val="43137"/>
                    </a:srgbClr>
                  </a:outerShdw>
                </a:effectLst>
                <a:cs typeface="2  Lotus" pitchFamily="2" charset="-78"/>
              </a:rPr>
              <a:t>ارزش يابي مرحله اي</a:t>
            </a:r>
            <a:r>
              <a:rPr lang="fa-IR" sz="3600" b="1" dirty="0" smtClean="0">
                <a:effectLst>
                  <a:outerShdw blurRad="38100" dist="38100" dir="2700000" algn="tl">
                    <a:srgbClr val="000000">
                      <a:alpha val="43137"/>
                    </a:srgbClr>
                  </a:outerShdw>
                </a:effectLst>
                <a:cs typeface="2  Lotus" pitchFamily="2" charset="-78"/>
              </a:rPr>
              <a:t>، مي توان شكست در يادگيري را مشخص كرد و روش ديگري را براي تدريس يافت، </a:t>
            </a:r>
            <a:r>
              <a:rPr lang="fa-IR" sz="3600" b="1" i="1" dirty="0" smtClean="0">
                <a:solidFill>
                  <a:srgbClr val="FF0000"/>
                </a:solidFill>
                <a:effectLst>
                  <a:outerShdw blurRad="38100" dist="38100" dir="2700000" algn="tl">
                    <a:srgbClr val="000000">
                      <a:alpha val="43137"/>
                    </a:srgbClr>
                  </a:outerShdw>
                </a:effectLst>
                <a:cs typeface="2  Lotus" pitchFamily="2" charset="-78"/>
              </a:rPr>
              <a:t>ولي اگر شكست ادامه يابد</a:t>
            </a:r>
            <a:r>
              <a:rPr lang="fa-IR" sz="3600" b="1" dirty="0" smtClean="0">
                <a:effectLst>
                  <a:outerShdw blurRad="38100" dist="38100" dir="2700000" algn="tl">
                    <a:srgbClr val="000000">
                      <a:alpha val="43137"/>
                    </a:srgbClr>
                  </a:outerShdw>
                </a:effectLst>
                <a:cs typeface="2  Lotus" pitchFamily="2" charset="-78"/>
              </a:rPr>
              <a:t>، احتمالاً ارزش يابي تشخيصي لازم مي شود تا علل شكست به صورت كامل تر مشخص گردد. </a:t>
            </a:r>
          </a:p>
          <a:p>
            <a:pPr marL="0" indent="0" algn="just" eaLnBrk="1" fontAlgn="auto" hangingPunct="1">
              <a:spcAft>
                <a:spcPts val="0"/>
              </a:spcAft>
              <a:buFont typeface="Symbol" pitchFamily="18" charset="2"/>
              <a:buNone/>
              <a:defRPr/>
            </a:pPr>
            <a:r>
              <a:rPr lang="fa-IR" sz="3600" b="1" dirty="0" smtClean="0">
                <a:solidFill>
                  <a:srgbClr val="00B050"/>
                </a:solidFill>
                <a:effectLst>
                  <a:outerShdw blurRad="38100" dist="38100" dir="2700000" algn="tl">
                    <a:srgbClr val="000000">
                      <a:alpha val="43137"/>
                    </a:srgbClr>
                  </a:outerShdw>
                </a:effectLst>
                <a:cs typeface="2  Lotus" pitchFamily="2" charset="-78"/>
              </a:rPr>
              <a:t>ارزش يابي مرحله اي </a:t>
            </a:r>
            <a:r>
              <a:rPr lang="fa-IR" sz="3600" b="1" dirty="0" smtClean="0">
                <a:effectLst>
                  <a:outerShdw blurRad="38100" dist="38100" dir="2700000" algn="tl">
                    <a:srgbClr val="000000">
                      <a:alpha val="43137"/>
                    </a:srgbClr>
                  </a:outerShdw>
                </a:effectLst>
                <a:cs typeface="2  Lotus" pitchFamily="2" charset="-78"/>
              </a:rPr>
              <a:t>معمولا به صورت خاص و در يك زمينه ي واحد درسي مشخص انجام مي گيرد، در حالي كه </a:t>
            </a:r>
            <a:r>
              <a:rPr lang="fa-IR" sz="3600" b="1" dirty="0" smtClean="0">
                <a:solidFill>
                  <a:srgbClr val="00B050"/>
                </a:solidFill>
                <a:effectLst>
                  <a:outerShdw blurRad="38100" dist="38100" dir="2700000" algn="tl">
                    <a:srgbClr val="000000">
                      <a:alpha val="43137"/>
                    </a:srgbClr>
                  </a:outerShdw>
                </a:effectLst>
                <a:cs typeface="2  Lotus" pitchFamily="2" charset="-78"/>
              </a:rPr>
              <a:t>ارزش يابي تشخيصي </a:t>
            </a:r>
            <a:r>
              <a:rPr lang="fa-IR" sz="3600" b="1" dirty="0" smtClean="0">
                <a:effectLst>
                  <a:outerShdw blurRad="38100" dist="38100" dir="2700000" algn="tl">
                    <a:srgbClr val="000000">
                      <a:alpha val="43137"/>
                    </a:srgbClr>
                  </a:outerShdw>
                </a:effectLst>
                <a:cs typeface="2  Lotus" pitchFamily="2" charset="-78"/>
              </a:rPr>
              <a:t>كلي تر است و براي سنجش ويژگي هاي روان شناختي دانش آموز انجام مي گيرد.</a:t>
            </a:r>
            <a:endParaRPr lang="en-US" sz="36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endParaRPr lang="fa-IR" sz="36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628775"/>
            <a:ext cx="8642350" cy="5086350"/>
          </a:xfrm>
        </p:spPr>
        <p:txBody>
          <a:bodyPr rtlCol="1">
            <a:noAutofit/>
          </a:bodyPr>
          <a:lstStyle/>
          <a:p>
            <a:pPr marL="0" indent="0" algn="just" eaLnBrk="1" fontAlgn="auto" hangingPunct="1">
              <a:spcAft>
                <a:spcPts val="0"/>
              </a:spcAft>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نوع ديگر سنجش كه آن نيز در جريان آموزش انجام مي گيرد </a:t>
            </a:r>
            <a:r>
              <a:rPr lang="fa-IR" sz="5400" b="1" dirty="0" smtClean="0">
                <a:solidFill>
                  <a:srgbClr val="FF0000"/>
                </a:solidFill>
                <a:effectLst>
                  <a:outerShdw blurRad="38100" dist="38100" dir="2700000" algn="tl">
                    <a:srgbClr val="000000">
                      <a:alpha val="43137"/>
                    </a:srgbClr>
                  </a:outerShdw>
                </a:effectLst>
                <a:cs typeface="2  Lotus" pitchFamily="2" charset="-78"/>
              </a:rPr>
              <a:t>سنجش تشخيصي </a:t>
            </a:r>
            <a:r>
              <a:rPr lang="fa-IR" sz="5400" b="1" dirty="0" smtClean="0">
                <a:effectLst>
                  <a:outerShdw blurRad="38100" dist="38100" dir="2700000" algn="tl">
                    <a:srgbClr val="000000">
                      <a:alpha val="43137"/>
                    </a:srgbClr>
                  </a:outerShdw>
                </a:effectLst>
                <a:cs typeface="2  Lotus" pitchFamily="2" charset="-78"/>
              </a:rPr>
              <a:t>نام دارد. </a:t>
            </a:r>
            <a:r>
              <a:rPr lang="fa-IR" sz="5400" b="1" i="1" dirty="0" smtClean="0">
                <a:solidFill>
                  <a:srgbClr val="FFC000"/>
                </a:solidFill>
                <a:effectLst>
                  <a:outerShdw blurRad="38100" dist="38100" dir="2700000" algn="tl">
                    <a:srgbClr val="000000">
                      <a:alpha val="43137"/>
                    </a:srgbClr>
                  </a:outerShdw>
                </a:effectLst>
                <a:cs typeface="2  Lotus" pitchFamily="2" charset="-78"/>
              </a:rPr>
              <a:t>علت اين نام گذاري</a:t>
            </a:r>
            <a:r>
              <a:rPr lang="fa-IR" sz="5400" b="1" i="1" dirty="0" smtClean="0">
                <a:solidFill>
                  <a:srgbClr val="FF0000"/>
                </a:solidFill>
                <a:effectLst>
                  <a:outerShdw blurRad="38100" dist="38100" dir="2700000" algn="tl">
                    <a:srgbClr val="000000">
                      <a:alpha val="43137"/>
                    </a:srgbClr>
                  </a:outerShdw>
                </a:effectLst>
                <a:cs typeface="2  Lotus" pitchFamily="2" charset="-78"/>
              </a:rPr>
              <a:t> </a:t>
            </a:r>
            <a:r>
              <a:rPr lang="fa-IR" sz="5400" b="1" dirty="0" smtClean="0">
                <a:effectLst>
                  <a:outerShdw blurRad="38100" dist="38100" dir="2700000" algn="tl">
                    <a:srgbClr val="000000">
                      <a:alpha val="43137"/>
                    </a:srgbClr>
                  </a:outerShdw>
                </a:effectLst>
                <a:cs typeface="2  Lotus" pitchFamily="2" charset="-78"/>
              </a:rPr>
              <a:t>اين است كه اين سنجش با هدف تشخيص مشكلات يادگيري دانش آموزان به كار مي رود. </a:t>
            </a:r>
          </a:p>
          <a:p>
            <a:pPr marL="274320" indent="-274320" algn="just" eaLnBrk="1" fontAlgn="auto" hangingPunct="1">
              <a:spcAft>
                <a:spcPts val="0"/>
              </a:spcAft>
              <a:defRPr/>
            </a:pPr>
            <a:endParaRPr lang="fa-IR" sz="5400" b="1" dirty="0" smtClean="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457200" y="274638"/>
            <a:ext cx="8229600" cy="1282700"/>
          </a:xfrm>
          <a:solidFill>
            <a:schemeClr val="tx1">
              <a:lumMod val="85000"/>
            </a:schemeClr>
          </a:solidFill>
        </p:spPr>
        <p:txBody>
          <a:bodyPr rtlCol="1">
            <a:normAutofit/>
          </a:bodyPr>
          <a:lstStyle/>
          <a:p>
            <a:pPr eaLnBrk="1" fontAlgn="auto" hangingPunct="1">
              <a:spcAft>
                <a:spcPts val="0"/>
              </a:spcAft>
              <a:defRPr/>
            </a:pPr>
            <a:r>
              <a:rPr lang="fa-IR" sz="7200" dirty="0" smtClean="0">
                <a:solidFill>
                  <a:srgbClr val="FF0000"/>
                </a:solidFill>
                <a:cs typeface="2  Titr" pitchFamily="2" charset="-78"/>
              </a:rPr>
              <a:t>3</a:t>
            </a:r>
            <a:r>
              <a:rPr lang="fa-IR" sz="6000" dirty="0" smtClean="0">
                <a:solidFill>
                  <a:srgbClr val="FF0000"/>
                </a:solidFill>
                <a:cs typeface="2  Titr" pitchFamily="2" charset="-78"/>
              </a:rPr>
              <a:t>) ارزش یابی تشخیصی</a:t>
            </a:r>
            <a:endParaRPr lang="fa-IR" sz="88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713788" cy="6337300"/>
          </a:xfrm>
        </p:spPr>
        <p:txBody>
          <a:bodyPr/>
          <a:lstStyle/>
          <a:p>
            <a:pPr marL="0" indent="0" algn="just">
              <a:buFont typeface="Symbol" pitchFamily="18" charset="2"/>
              <a:buNone/>
              <a:defRPr/>
            </a:pPr>
            <a:r>
              <a:rPr lang="fa-IR" sz="6000" b="1" dirty="0" smtClean="0">
                <a:effectLst>
                  <a:outerShdw blurRad="38100" dist="38100" dir="2700000" algn="tl">
                    <a:srgbClr val="000000">
                      <a:alpha val="43137"/>
                    </a:srgbClr>
                  </a:outerShdw>
                </a:effectLst>
                <a:cs typeface="2  Lotus" pitchFamily="2" charset="-78"/>
              </a:rPr>
              <a:t>سنجش تشخيصي زماني مورد استفاده قرار مي گيرد كه معلّم با </a:t>
            </a:r>
            <a:r>
              <a:rPr lang="fa-IR" sz="6000" b="1" i="1" dirty="0" smtClean="0">
                <a:solidFill>
                  <a:srgbClr val="FF0000"/>
                </a:solidFill>
                <a:effectLst>
                  <a:outerShdw blurRad="38100" dist="38100" dir="2700000" algn="tl">
                    <a:srgbClr val="000000">
                      <a:alpha val="43137"/>
                    </a:srgbClr>
                  </a:outerShdw>
                </a:effectLst>
                <a:cs typeface="2  Lotus" pitchFamily="2" charset="-78"/>
              </a:rPr>
              <a:t>مشكلات مبرم و مكرري </a:t>
            </a:r>
            <a:r>
              <a:rPr lang="fa-IR" sz="6000" b="1" dirty="0" smtClean="0">
                <a:effectLst>
                  <a:outerShdw blurRad="38100" dist="38100" dir="2700000" algn="tl">
                    <a:srgbClr val="000000">
                      <a:alpha val="43137"/>
                    </a:srgbClr>
                  </a:outerShdw>
                </a:effectLst>
                <a:cs typeface="2  Lotus" pitchFamily="2" charset="-78"/>
              </a:rPr>
              <a:t>در يك يا چند دانش آموز رو به رو مي شود كه با روش هاي اصلاحي معمول سنجش تكويني قابل رفع شدن نيستند. </a:t>
            </a:r>
            <a:endParaRPr lang="fa-IR" sz="6000" dirty="0"/>
          </a:p>
        </p:txBody>
      </p:sp>
    </p:spTree>
  </p:cSld>
  <p:clrMapOvr>
    <a:masterClrMapping/>
  </p:clrMapOvr>
  <p:transition spd="slow">
    <p:circle/>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333375"/>
            <a:ext cx="8642350" cy="6191250"/>
          </a:xfrm>
        </p:spPr>
        <p:txBody>
          <a:bodyPr/>
          <a:lstStyle/>
          <a:p>
            <a:pPr marL="0" indent="0" algn="just">
              <a:buFont typeface="Symbol" pitchFamily="18" charset="2"/>
              <a:buNone/>
              <a:defRPr/>
            </a:pPr>
            <a:r>
              <a:rPr lang="fa-IR" sz="4800" b="1" dirty="0" smtClean="0">
                <a:solidFill>
                  <a:srgbClr val="FFC000"/>
                </a:solidFill>
                <a:effectLst>
                  <a:outerShdw blurRad="38100" dist="38100" dir="2700000" algn="tl">
                    <a:srgbClr val="000000">
                      <a:alpha val="43137"/>
                    </a:srgbClr>
                  </a:outerShdw>
                </a:effectLst>
                <a:cs typeface="2  Lotus" pitchFamily="2" charset="-78"/>
              </a:rPr>
              <a:t>به عنوان نمونه، </a:t>
            </a:r>
            <a:r>
              <a:rPr lang="fa-IR" sz="4800" b="1" dirty="0" smtClean="0">
                <a:effectLst>
                  <a:outerShdw blurRad="38100" dist="38100" dir="2700000" algn="tl">
                    <a:srgbClr val="000000">
                      <a:alpha val="43137"/>
                    </a:srgbClr>
                  </a:outerShdw>
                </a:effectLst>
                <a:cs typeface="2  Lotus" pitchFamily="2" charset="-78"/>
              </a:rPr>
              <a:t>اگر دانش آموزي در درس خواندن، رياضيات يا يك درس ديگر مرتباً شكست مي خورد و معلّم از طريق تغيير روش آموزشي خود يا تدابير جبراني ديگر از عهده ي حل مشكل بر نمي آيد، آن گاه اجراي يك </a:t>
            </a:r>
            <a:r>
              <a:rPr lang="fa-IR" sz="4800" b="1" dirty="0" smtClean="0">
                <a:solidFill>
                  <a:srgbClr val="FF0000"/>
                </a:solidFill>
                <a:effectLst>
                  <a:outerShdw blurRad="38100" dist="38100" dir="2700000" algn="tl">
                    <a:srgbClr val="000000">
                      <a:alpha val="43137"/>
                    </a:srgbClr>
                  </a:outerShdw>
                </a:effectLst>
                <a:cs typeface="2  Lotus" pitchFamily="2" charset="-78"/>
              </a:rPr>
              <a:t>آزمون تشخيصي </a:t>
            </a:r>
            <a:r>
              <a:rPr lang="fa-IR" sz="4800" b="1" dirty="0" smtClean="0">
                <a:effectLst>
                  <a:outerShdw blurRad="38100" dist="38100" dir="2700000" algn="tl">
                    <a:srgbClr val="000000">
                      <a:alpha val="43137"/>
                    </a:srgbClr>
                  </a:outerShdw>
                </a:effectLst>
                <a:cs typeface="2  Lotus" pitchFamily="2" charset="-78"/>
              </a:rPr>
              <a:t>به منظور يافتن ريشه ي مشكل ضروري است.</a:t>
            </a:r>
            <a:endParaRPr lang="en-US" sz="4800" b="1" dirty="0" smtClean="0">
              <a:effectLst>
                <a:outerShdw blurRad="38100" dist="38100" dir="2700000" algn="tl">
                  <a:srgbClr val="000000">
                    <a:alpha val="43137"/>
                  </a:srgbClr>
                </a:outerShdw>
              </a:effectLst>
              <a:cs typeface="2  Lotus" pitchFamily="2" charset="-78"/>
            </a:endParaRPr>
          </a:p>
          <a:p>
            <a:pPr>
              <a:defRPr/>
            </a:pPr>
            <a:endParaRPr lang="en-US" dirty="0"/>
          </a:p>
        </p:txBody>
      </p:sp>
    </p:spTree>
  </p:cSld>
  <p:clrMapOvr>
    <a:masterClrMapping/>
  </p:clrMapOvr>
  <p:transition spd="slow">
    <p:push dir="u"/>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1557338"/>
            <a:ext cx="8715375" cy="5157787"/>
          </a:xfrm>
        </p:spPr>
        <p:txBody>
          <a:bodyPr rtlCol="1">
            <a:normAutofit/>
          </a:bodyPr>
          <a:lstStyle/>
          <a:p>
            <a:pPr marL="0" indent="0" algn="just" eaLnBrk="1" fontAlgn="auto" hangingPunct="1">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در </a:t>
            </a:r>
            <a:r>
              <a:rPr lang="fa-IR" sz="4000" b="1" i="1" dirty="0" smtClean="0">
                <a:solidFill>
                  <a:srgbClr val="FF0000"/>
                </a:solidFill>
                <a:effectLst>
                  <a:outerShdw blurRad="38100" dist="38100" dir="2700000" algn="tl">
                    <a:srgbClr val="000000">
                      <a:alpha val="43137"/>
                    </a:srgbClr>
                  </a:outerShdw>
                </a:effectLst>
                <a:cs typeface="2  Lotus" pitchFamily="2" charset="-78"/>
              </a:rPr>
              <a:t>سنجش تراكمي </a:t>
            </a:r>
            <a:r>
              <a:rPr lang="fa-IR" sz="4000" b="1" dirty="0" smtClean="0">
                <a:effectLst>
                  <a:outerShdw blurRad="38100" dist="38100" dir="2700000" algn="tl">
                    <a:srgbClr val="000000">
                      <a:alpha val="43137"/>
                    </a:srgbClr>
                  </a:outerShdw>
                </a:effectLst>
                <a:cs typeface="2  Lotus" pitchFamily="2" charset="-78"/>
              </a:rPr>
              <a:t>تمامي آموخته هاي دانش آموزان در طول يك ترم يا دوره ي آموزشي تعيين مي شوند. </a:t>
            </a:r>
            <a:r>
              <a:rPr lang="fa-IR" sz="4000" b="1" dirty="0" smtClean="0">
                <a:solidFill>
                  <a:srgbClr val="FFC000"/>
                </a:solidFill>
                <a:effectLst>
                  <a:outerShdw blurRad="38100" dist="38100" dir="2700000" algn="tl">
                    <a:srgbClr val="000000">
                      <a:alpha val="43137"/>
                    </a:srgbClr>
                  </a:outerShdw>
                </a:effectLst>
                <a:cs typeface="2  Lotus" pitchFamily="2" charset="-78"/>
              </a:rPr>
              <a:t>به منظور </a:t>
            </a:r>
            <a:r>
              <a:rPr lang="fa-IR" sz="4000" b="1" dirty="0" smtClean="0">
                <a:effectLst>
                  <a:outerShdw blurRad="38100" dist="38100" dir="2700000" algn="tl">
                    <a:srgbClr val="000000">
                      <a:alpha val="43137"/>
                    </a:srgbClr>
                  </a:outerShdw>
                </a:effectLst>
                <a:cs typeface="2  Lotus" pitchFamily="2" charset="-78"/>
              </a:rPr>
              <a:t>نمره دادن، صدور گواهی نامه و یا قضاوت درباره ی اثر بخشی کار معلم و برنامه ی درسی و یا مقایسه ی برنامه های مختلف با یک دیگر اين آزمون به اجرا در مي آيد. اين نوع ارزش يابي معمولاً در پايان دوره ي آموزشي به اجرا در مي آيد به همين سبب به آن </a:t>
            </a:r>
            <a:r>
              <a:rPr lang="fa-IR" sz="4000" b="1" dirty="0" smtClean="0">
                <a:solidFill>
                  <a:srgbClr val="FFC000"/>
                </a:solidFill>
                <a:effectLst>
                  <a:outerShdw blurRad="38100" dist="38100" dir="2700000" algn="tl">
                    <a:srgbClr val="000000">
                      <a:alpha val="43137"/>
                    </a:srgbClr>
                  </a:outerShdw>
                </a:effectLst>
                <a:cs typeface="2  Lotus" pitchFamily="2" charset="-78"/>
              </a:rPr>
              <a:t>ارزش يابي پاياني </a:t>
            </a:r>
            <a:r>
              <a:rPr lang="fa-IR" sz="4000" b="1" dirty="0" smtClean="0">
                <a:effectLst>
                  <a:outerShdw blurRad="38100" dist="38100" dir="2700000" algn="tl">
                    <a:srgbClr val="000000">
                      <a:alpha val="43137"/>
                    </a:srgbClr>
                  </a:outerShdw>
                </a:effectLst>
                <a:cs typeface="2  Lotus" pitchFamily="2" charset="-78"/>
              </a:rPr>
              <a:t>نيز مي گويند</a:t>
            </a:r>
            <a:r>
              <a:rPr lang="fa-IR" b="1" dirty="0" smtClean="0">
                <a:effectLst>
                  <a:outerShdw blurRad="38100" dist="38100" dir="2700000" algn="tl">
                    <a:srgbClr val="000000">
                      <a:alpha val="43137"/>
                    </a:srgbClr>
                  </a:outerShdw>
                </a:effectLst>
                <a:cs typeface="2  Lotus" pitchFamily="2" charset="-78"/>
              </a:rPr>
              <a:t>.</a:t>
            </a:r>
          </a:p>
          <a:p>
            <a:pPr marL="274320" indent="-274320" algn="just" eaLnBrk="1" fontAlgn="auto" hangingPunct="1">
              <a:spcAft>
                <a:spcPts val="0"/>
              </a:spcAft>
              <a:defRPr/>
            </a:pPr>
            <a:endParaRPr lang="en-US"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endParaRPr lang="fa-IR" b="1" dirty="0" smtClean="0">
              <a:cs typeface="2  Lotus" pitchFamily="2" charset="-78"/>
            </a:endParaRPr>
          </a:p>
        </p:txBody>
      </p:sp>
      <p:sp>
        <p:nvSpPr>
          <p:cNvPr id="2" name="Title 1"/>
          <p:cNvSpPr>
            <a:spLocks noGrp="1"/>
          </p:cNvSpPr>
          <p:nvPr>
            <p:ph type="title"/>
          </p:nvPr>
        </p:nvSpPr>
        <p:spPr>
          <a:xfrm>
            <a:off x="457200" y="274638"/>
            <a:ext cx="8229600" cy="1138237"/>
          </a:xfrm>
          <a:solidFill>
            <a:schemeClr val="tx1">
              <a:lumMod val="85000"/>
            </a:schemeClr>
          </a:solidFill>
        </p:spPr>
        <p:txBody>
          <a:bodyPr rtlCol="1">
            <a:noAutofit/>
          </a:bodyPr>
          <a:lstStyle/>
          <a:p>
            <a:pPr eaLnBrk="1" fontAlgn="auto" hangingPunct="1">
              <a:spcAft>
                <a:spcPts val="0"/>
              </a:spcAft>
              <a:defRPr/>
            </a:pPr>
            <a:r>
              <a:rPr lang="fa-IR" sz="6600" dirty="0" smtClean="0">
                <a:solidFill>
                  <a:srgbClr val="FF0000"/>
                </a:solidFill>
                <a:cs typeface="2  Titr" pitchFamily="2" charset="-78"/>
              </a:rPr>
              <a:t/>
            </a:r>
            <a:br>
              <a:rPr lang="fa-IR" sz="6600" dirty="0" smtClean="0">
                <a:solidFill>
                  <a:srgbClr val="FF0000"/>
                </a:solidFill>
                <a:cs typeface="2  Titr" pitchFamily="2" charset="-78"/>
              </a:rPr>
            </a:br>
            <a:r>
              <a:rPr lang="fa-IR" sz="6000" dirty="0" smtClean="0">
                <a:solidFill>
                  <a:srgbClr val="FF0000"/>
                </a:solidFill>
                <a:cs typeface="2  Titr" pitchFamily="2" charset="-78"/>
              </a:rPr>
              <a:t>4) </a:t>
            </a:r>
            <a:r>
              <a:rPr lang="fa-IR" sz="6600" dirty="0" smtClean="0">
                <a:solidFill>
                  <a:srgbClr val="FF0000"/>
                </a:solidFill>
                <a:cs typeface="2  Titr" pitchFamily="2" charset="-78"/>
              </a:rPr>
              <a:t>سنجش تراکمی</a:t>
            </a:r>
            <a:r>
              <a:rPr lang="en-US" sz="6600" dirty="0" smtClean="0">
                <a:solidFill>
                  <a:srgbClr val="FF0000"/>
                </a:solidFill>
                <a:cs typeface="2  Titr" pitchFamily="2" charset="-78"/>
              </a:rPr>
              <a:t/>
            </a:r>
            <a:br>
              <a:rPr lang="en-US" sz="6600" dirty="0" smtClean="0">
                <a:solidFill>
                  <a:srgbClr val="FF0000"/>
                </a:solidFill>
                <a:cs typeface="2  Titr" pitchFamily="2" charset="-78"/>
              </a:rPr>
            </a:br>
            <a:endParaRPr lang="fa-IR" sz="66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15888"/>
            <a:ext cx="8713788" cy="6481762"/>
          </a:xfrm>
        </p:spPr>
        <p:txBody>
          <a:bodyPr/>
          <a:lstStyle/>
          <a:p>
            <a:pPr marL="0" indent="0" algn="just">
              <a:buFont typeface="Symbol" pitchFamily="18" charset="2"/>
              <a:buNone/>
              <a:defRPr/>
            </a:pPr>
            <a:r>
              <a:rPr lang="fa-IR" sz="6600" b="1" dirty="0" smtClean="0">
                <a:solidFill>
                  <a:srgbClr val="FF0000"/>
                </a:solidFill>
                <a:effectLst>
                  <a:outerShdw blurRad="38100" dist="38100" dir="2700000" algn="tl">
                    <a:srgbClr val="000000">
                      <a:alpha val="43137"/>
                    </a:srgbClr>
                  </a:outerShdw>
                </a:effectLst>
                <a:cs typeface="2  Lotus" pitchFamily="2" charset="-78"/>
              </a:rPr>
              <a:t>4) </a:t>
            </a:r>
            <a:r>
              <a:rPr lang="fa-IR" sz="6600" b="1" dirty="0" smtClean="0">
                <a:effectLst>
                  <a:outerShdw blurRad="38100" dist="38100" dir="2700000" algn="tl">
                    <a:srgbClr val="000000">
                      <a:alpha val="43137"/>
                    </a:srgbClr>
                  </a:outerShdw>
                </a:effectLst>
                <a:cs typeface="2  Lotus" pitchFamily="2" charset="-78"/>
              </a:rPr>
              <a:t>یک شیوه ی قطعی در طراحی آموزشی </a:t>
            </a:r>
            <a:r>
              <a:rPr lang="fa-IR" sz="6600" b="1" dirty="0" smtClean="0">
                <a:solidFill>
                  <a:srgbClr val="FFC000"/>
                </a:solidFill>
                <a:effectLst>
                  <a:outerShdw blurRad="38100" dist="38100" dir="2700000" algn="tl">
                    <a:srgbClr val="000000">
                      <a:alpha val="43137"/>
                    </a:srgbClr>
                  </a:outerShdw>
                </a:effectLst>
                <a:cs typeface="2  Lotus" pitchFamily="2" charset="-78"/>
              </a:rPr>
              <a:t>وجود ندارد</a:t>
            </a:r>
            <a:r>
              <a:rPr lang="fa-IR" sz="6600" b="1" dirty="0" smtClean="0">
                <a:effectLst>
                  <a:outerShdw blurRad="38100" dist="38100" dir="2700000" algn="tl">
                    <a:srgbClr val="000000">
                      <a:alpha val="43137"/>
                    </a:srgbClr>
                  </a:outerShdw>
                </a:effectLst>
                <a:cs typeface="2  Lotus" pitchFamily="2" charset="-78"/>
              </a:rPr>
              <a:t>. و معیار موفقیت برنامه ی طراحی آموزشی دستیابی به </a:t>
            </a:r>
            <a:r>
              <a:rPr lang="fa-IR" sz="6600" b="1" dirty="0" smtClean="0">
                <a:solidFill>
                  <a:srgbClr val="FF0000"/>
                </a:solidFill>
                <a:effectLst>
                  <a:outerShdw blurRad="38100" dist="38100" dir="2700000" algn="tl">
                    <a:srgbClr val="000000">
                      <a:alpha val="43137"/>
                    </a:srgbClr>
                  </a:outerShdw>
                </a:effectLst>
                <a:cs typeface="2  Lotus" pitchFamily="2" charset="-78"/>
              </a:rPr>
              <a:t>سطح رضایت بخشی از یادگیری در یک مدت زمان</a:t>
            </a:r>
            <a:r>
              <a:rPr lang="fa-IR" sz="6600" b="1" dirty="0" smtClean="0">
                <a:effectLst>
                  <a:outerShdw blurRad="38100" dist="38100" dir="2700000" algn="tl">
                    <a:srgbClr val="000000">
                      <a:alpha val="43137"/>
                    </a:srgbClr>
                  </a:outerShdw>
                </a:effectLst>
                <a:cs typeface="2  Lotus" pitchFamily="2" charset="-78"/>
              </a:rPr>
              <a:t> قابل قبول است. </a:t>
            </a:r>
            <a:endParaRPr lang="en-US" sz="6600" b="1" dirty="0" smtClean="0">
              <a:effectLst>
                <a:outerShdw blurRad="38100" dist="38100" dir="2700000" algn="tl">
                  <a:srgbClr val="000000">
                    <a:alpha val="43137"/>
                  </a:srgbClr>
                </a:outerShdw>
              </a:effectLst>
              <a:cs typeface="2  Lotus" pitchFamily="2" charset="-78"/>
            </a:endParaRPr>
          </a:p>
          <a:p>
            <a:pPr>
              <a:defRPr/>
            </a:pPr>
            <a:endParaRPr lang="en-US" dirty="0"/>
          </a:p>
        </p:txBody>
      </p:sp>
    </p:spTree>
  </p:cSld>
  <p:clrMapOvr>
    <a:masterClrMapping/>
  </p:clrMapOvr>
  <p:transition spd="slow">
    <p:cover dir="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333375"/>
            <a:ext cx="8713788" cy="6191250"/>
          </a:xfrm>
        </p:spPr>
        <p:txBody>
          <a:bodyPr/>
          <a:lstStyle/>
          <a:p>
            <a:pPr marL="0" indent="0" algn="just">
              <a:buFont typeface="Symbol" pitchFamily="18" charset="2"/>
              <a:buNone/>
              <a:defRPr/>
            </a:pPr>
            <a:r>
              <a:rPr lang="ar-SA" sz="6000" b="1" dirty="0" smtClean="0">
                <a:effectLst>
                  <a:outerShdw blurRad="38100" dist="38100" dir="2700000" algn="tl">
                    <a:srgbClr val="000000">
                      <a:alpha val="43137"/>
                    </a:srgbClr>
                  </a:outerShdw>
                </a:effectLst>
                <a:latin typeface="BMitra"/>
                <a:ea typeface="Times New Roman"/>
                <a:cs typeface="2  Lotus" pitchFamily="2" charset="-78"/>
              </a:rPr>
              <a:t>در اين نوع ارزش يابي، از دو نوع آزمون </a:t>
            </a:r>
            <a:r>
              <a:rPr lang="fa-IR" sz="6000" b="1" dirty="0" smtClean="0">
                <a:effectLst>
                  <a:outerShdw blurRad="38100" dist="38100" dir="2700000" algn="tl">
                    <a:srgbClr val="000000">
                      <a:alpha val="43137"/>
                    </a:srgbClr>
                  </a:outerShdw>
                </a:effectLst>
                <a:latin typeface="BMitra"/>
                <a:ea typeface="Times New Roman"/>
                <a:cs typeface="2  Lotus" pitchFamily="2" charset="-78"/>
              </a:rPr>
              <a:t>(</a:t>
            </a:r>
            <a:r>
              <a:rPr lang="ar-SA" sz="6000" b="1" dirty="0" smtClean="0">
                <a:solidFill>
                  <a:srgbClr val="FF0000"/>
                </a:solidFill>
                <a:effectLst>
                  <a:outerShdw blurRad="38100" dist="38100" dir="2700000" algn="tl">
                    <a:srgbClr val="000000">
                      <a:alpha val="43137"/>
                    </a:srgbClr>
                  </a:outerShdw>
                </a:effectLst>
                <a:latin typeface="BMitra"/>
                <a:ea typeface="Times New Roman"/>
                <a:cs typeface="2  Lotus" pitchFamily="2" charset="-78"/>
              </a:rPr>
              <a:t>ملاك مرج</a:t>
            </a:r>
            <a:r>
              <a:rPr lang="fa-IR" sz="6000" b="1" dirty="0" smtClean="0">
                <a:solidFill>
                  <a:srgbClr val="FF0000"/>
                </a:solidFill>
                <a:effectLst>
                  <a:outerShdw blurRad="38100" dist="38100" dir="2700000" algn="tl">
                    <a:srgbClr val="000000">
                      <a:alpha val="43137"/>
                    </a:srgbClr>
                  </a:outerShdw>
                </a:effectLst>
                <a:latin typeface="BMitra"/>
                <a:ea typeface="Times New Roman"/>
                <a:cs typeface="2  Lotus" pitchFamily="2" charset="-78"/>
              </a:rPr>
              <a:t>ع</a:t>
            </a:r>
            <a:r>
              <a:rPr lang="fa-IR" sz="6000" b="1" dirty="0" smtClean="0">
                <a:effectLst>
                  <a:outerShdw blurRad="38100" dist="38100" dir="2700000" algn="tl">
                    <a:srgbClr val="000000">
                      <a:alpha val="43137"/>
                    </a:srgbClr>
                  </a:outerShdw>
                </a:effectLst>
                <a:latin typeface="BMitra"/>
                <a:ea typeface="Times New Roman"/>
                <a:cs typeface="2  Lotus" pitchFamily="2" charset="-78"/>
              </a:rPr>
              <a:t>) </a:t>
            </a:r>
            <a:r>
              <a:rPr lang="ar-SA" sz="6000" b="1" dirty="0" smtClean="0">
                <a:effectLst>
                  <a:outerShdw blurRad="38100" dist="38100" dir="2700000" algn="tl">
                    <a:srgbClr val="000000">
                      <a:alpha val="43137"/>
                    </a:srgbClr>
                  </a:outerShdw>
                </a:effectLst>
                <a:latin typeface="BMitra"/>
                <a:ea typeface="Times New Roman"/>
                <a:cs typeface="2  Lotus" pitchFamily="2" charset="-78"/>
              </a:rPr>
              <a:t>با هدف تعيين مقدار كلي يادگيري فراگيران</a:t>
            </a:r>
            <a:r>
              <a:rPr lang="en-US" sz="6000" b="1" dirty="0" smtClean="0">
                <a:effectLst>
                  <a:outerShdw blurRad="38100" dist="38100" dir="2700000" algn="tl">
                    <a:srgbClr val="000000">
                      <a:alpha val="43137"/>
                    </a:srgbClr>
                  </a:outerShdw>
                </a:effectLst>
                <a:latin typeface="BMitra"/>
                <a:ea typeface="Times New Roman"/>
                <a:cs typeface="2  Lotus" pitchFamily="2" charset="-78"/>
              </a:rPr>
              <a:t> </a:t>
            </a:r>
            <a:r>
              <a:rPr lang="fa-IR" sz="6000" b="1" dirty="0" smtClean="0">
                <a:effectLst>
                  <a:outerShdw blurRad="38100" dist="38100" dir="2700000" algn="tl">
                    <a:srgbClr val="000000">
                      <a:alpha val="43137"/>
                    </a:srgbClr>
                  </a:outerShdw>
                </a:effectLst>
                <a:latin typeface="BMitra"/>
                <a:ea typeface="Times New Roman"/>
                <a:cs typeface="2  Lotus" pitchFamily="2" charset="-78"/>
              </a:rPr>
              <a:t>و (</a:t>
            </a:r>
            <a:r>
              <a:rPr lang="fa-IR" sz="6000" b="1" dirty="0" smtClean="0">
                <a:solidFill>
                  <a:srgbClr val="FF0000"/>
                </a:solidFill>
                <a:effectLst>
                  <a:outerShdw blurRad="38100" dist="38100" dir="2700000" algn="tl">
                    <a:srgbClr val="000000">
                      <a:alpha val="43137"/>
                    </a:srgbClr>
                  </a:outerShdw>
                </a:effectLst>
                <a:latin typeface="BMitra"/>
                <a:ea typeface="Times New Roman"/>
                <a:cs typeface="2  Lotus" pitchFamily="2" charset="-78"/>
              </a:rPr>
              <a:t>آ</a:t>
            </a:r>
            <a:r>
              <a:rPr lang="ar-SA" sz="6000" b="1" dirty="0" smtClean="0">
                <a:solidFill>
                  <a:srgbClr val="FF0000"/>
                </a:solidFill>
                <a:effectLst>
                  <a:outerShdw blurRad="38100" dist="38100" dir="2700000" algn="tl">
                    <a:srgbClr val="000000">
                      <a:alpha val="43137"/>
                    </a:srgbClr>
                  </a:outerShdw>
                </a:effectLst>
                <a:latin typeface="BMitra"/>
                <a:ea typeface="Times New Roman"/>
                <a:cs typeface="2  Lotus" pitchFamily="2" charset="-78"/>
              </a:rPr>
              <a:t>زمون هاي هنجاري</a:t>
            </a:r>
            <a:r>
              <a:rPr lang="en-US" sz="6000" b="1" dirty="0" smtClean="0">
                <a:effectLst>
                  <a:outerShdw blurRad="38100" dist="38100" dir="2700000" algn="tl">
                    <a:srgbClr val="000000">
                      <a:alpha val="43137"/>
                    </a:srgbClr>
                  </a:outerShdw>
                </a:effectLst>
                <a:latin typeface="BMitra"/>
                <a:ea typeface="Times New Roman"/>
                <a:cs typeface="2  Lotus" pitchFamily="2" charset="-78"/>
              </a:rPr>
              <a:t> </a:t>
            </a:r>
            <a:r>
              <a:rPr lang="en-US" sz="5400" b="1" dirty="0" smtClean="0">
                <a:effectLst>
                  <a:outerShdw blurRad="38100" dist="38100" dir="2700000" algn="tl">
                    <a:srgbClr val="000000">
                      <a:alpha val="43137"/>
                    </a:srgbClr>
                  </a:outerShdw>
                </a:effectLst>
                <a:latin typeface="BMitra"/>
                <a:ea typeface="Times New Roman"/>
                <a:cs typeface="2  Lotus" pitchFamily="2" charset="-78"/>
              </a:rPr>
              <a:t>(</a:t>
            </a:r>
            <a:r>
              <a:rPr lang="ar-SA" sz="6000" b="1" dirty="0" smtClean="0">
                <a:effectLst>
                  <a:outerShdw blurRad="38100" dist="38100" dir="2700000" algn="tl">
                    <a:srgbClr val="000000">
                      <a:alpha val="43137"/>
                    </a:srgbClr>
                  </a:outerShdw>
                </a:effectLst>
                <a:latin typeface="BMitra"/>
                <a:ea typeface="Times New Roman"/>
                <a:cs typeface="2  Lotus" pitchFamily="2" charset="-78"/>
              </a:rPr>
              <a:t>با هدف مقايسه عملكرد افراد با يكديگر</a:t>
            </a:r>
            <a:r>
              <a:rPr lang="en-US" sz="6000" b="1" dirty="0" smtClean="0">
                <a:effectLst>
                  <a:outerShdw blurRad="38100" dist="38100" dir="2700000" algn="tl">
                    <a:srgbClr val="000000">
                      <a:alpha val="43137"/>
                    </a:srgbClr>
                  </a:outerShdw>
                </a:effectLst>
                <a:latin typeface="BMitra"/>
                <a:ea typeface="Times New Roman"/>
                <a:cs typeface="2  Lotus" pitchFamily="2" charset="-78"/>
              </a:rPr>
              <a:t> </a:t>
            </a:r>
            <a:r>
              <a:rPr lang="fa-IR" sz="6000" b="1" dirty="0" smtClean="0">
                <a:effectLst>
                  <a:outerShdw blurRad="38100" dist="38100" dir="2700000" algn="tl">
                    <a:srgbClr val="000000">
                      <a:alpha val="43137"/>
                    </a:srgbClr>
                  </a:outerShdw>
                </a:effectLst>
                <a:latin typeface="BMitra"/>
                <a:ea typeface="Times New Roman"/>
                <a:cs typeface="2  Lotus" pitchFamily="2" charset="-78"/>
              </a:rPr>
              <a:t>ا</a:t>
            </a:r>
            <a:r>
              <a:rPr lang="ar-SA" sz="6000" b="1" dirty="0" smtClean="0">
                <a:effectLst>
                  <a:outerShdw blurRad="38100" dist="38100" dir="2700000" algn="tl">
                    <a:srgbClr val="000000">
                      <a:alpha val="43137"/>
                    </a:srgbClr>
                  </a:outerShdw>
                </a:effectLst>
                <a:latin typeface="BMitra"/>
                <a:ea typeface="Times New Roman"/>
                <a:cs typeface="2  Lotus" pitchFamily="2" charset="-78"/>
              </a:rPr>
              <a:t>ستفاده مي شود</a:t>
            </a:r>
            <a:r>
              <a:rPr lang="en-US" sz="6000" b="1" dirty="0" smtClean="0">
                <a:effectLst>
                  <a:outerShdw blurRad="38100" dist="38100" dir="2700000" algn="tl">
                    <a:srgbClr val="000000">
                      <a:alpha val="43137"/>
                    </a:srgbClr>
                  </a:outerShdw>
                </a:effectLst>
                <a:latin typeface="BMitra"/>
                <a:ea typeface="Times New Roman"/>
                <a:cs typeface="2  Lotus" pitchFamily="2" charset="-78"/>
              </a:rPr>
              <a:t>.</a:t>
            </a:r>
            <a:endParaRPr lang="en-US" sz="6000" b="1" dirty="0" smtClean="0">
              <a:effectLst>
                <a:outerShdw blurRad="38100" dist="38100" dir="2700000" algn="tl">
                  <a:srgbClr val="000000">
                    <a:alpha val="43137"/>
                  </a:srgbClr>
                </a:outerShdw>
              </a:effectLst>
              <a:latin typeface="Times New Roman"/>
              <a:ea typeface="Times New Roman"/>
              <a:cs typeface="2  Lotus" pitchFamily="2" charset="-78"/>
            </a:endParaRPr>
          </a:p>
          <a:p>
            <a:pPr>
              <a:defRPr/>
            </a:pPr>
            <a:endParaRPr lang="en-US" dirty="0"/>
          </a:p>
        </p:txBody>
      </p:sp>
    </p:spTree>
  </p:cSld>
  <p:clrMapOvr>
    <a:masterClrMapping/>
  </p:clrMapOvr>
  <p:transition spd="slow">
    <p:cover dir="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7338"/>
            <a:ext cx="8229600" cy="5086350"/>
          </a:xfrm>
        </p:spPr>
        <p:txBody>
          <a:bodyPr rtlCol="1">
            <a:noAutofit/>
          </a:bodyPr>
          <a:lstStyle/>
          <a:p>
            <a:pPr marL="0" indent="0" algn="just" eaLnBrk="1" fontAlgn="auto" hangingPunct="1">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الف) </a:t>
            </a:r>
            <a:r>
              <a:rPr lang="fa-IR" sz="4800" b="1" dirty="0" smtClean="0">
                <a:effectLst>
                  <a:outerShdw blurRad="38100" dist="38100" dir="2700000" algn="tl">
                    <a:srgbClr val="000000">
                      <a:alpha val="43137"/>
                    </a:srgbClr>
                  </a:outerShdw>
                </a:effectLst>
                <a:cs typeface="2  Lotus" pitchFamily="2" charset="-78"/>
              </a:rPr>
              <a:t>میزان بهره گیری مناسب از انواع ارزش یابی </a:t>
            </a:r>
            <a:r>
              <a:rPr lang="fa-IR" sz="3600" b="1" dirty="0" smtClean="0">
                <a:solidFill>
                  <a:srgbClr val="FF0000"/>
                </a:solidFill>
                <a:effectLst>
                  <a:outerShdw blurRad="38100" dist="38100" dir="2700000" algn="tl">
                    <a:srgbClr val="000000">
                      <a:alpha val="43137"/>
                    </a:srgbClr>
                  </a:outerShdw>
                </a:effectLst>
                <a:cs typeface="2  Lotus" pitchFamily="2" charset="-78"/>
              </a:rPr>
              <a:t>(آغازین، تشخیصی، مستمر و پایانی)</a:t>
            </a:r>
            <a:endParaRPr lang="en-US" sz="4800" b="1" dirty="0" smtClean="0">
              <a:solidFill>
                <a:srgbClr val="FF0000"/>
              </a:solidFill>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ب) </a:t>
            </a:r>
            <a:r>
              <a:rPr lang="fa-IR" sz="4800" b="1" dirty="0" smtClean="0">
                <a:effectLst>
                  <a:outerShdw blurRad="38100" dist="38100" dir="2700000" algn="tl">
                    <a:srgbClr val="000000">
                      <a:alpha val="43137"/>
                    </a:srgbClr>
                  </a:outerShdw>
                </a:effectLst>
                <a:cs typeface="2  Lotus" pitchFamily="2" charset="-78"/>
              </a:rPr>
              <a:t>میزان بهره گیری معلّم از روش ها و ابزارهای متنوع ارزش یابی </a:t>
            </a:r>
            <a:r>
              <a:rPr lang="fa-IR" sz="4800" b="1" dirty="0" smtClean="0">
                <a:solidFill>
                  <a:schemeClr val="tx2">
                    <a:lumMod val="75000"/>
                  </a:schemeClr>
                </a:solidFill>
                <a:effectLst>
                  <a:outerShdw blurRad="38100" dist="38100" dir="2700000" algn="tl">
                    <a:srgbClr val="000000">
                      <a:alpha val="43137"/>
                    </a:srgbClr>
                  </a:outerShdw>
                </a:effectLst>
                <a:cs typeface="2  Lotus" pitchFamily="2" charset="-78"/>
              </a:rPr>
              <a:t>مستمر</a:t>
            </a:r>
            <a:r>
              <a:rPr lang="en-US" sz="4800" b="1" dirty="0" smtClean="0">
                <a:solidFill>
                  <a:schemeClr val="tx2">
                    <a:lumMod val="75000"/>
                  </a:schemeClr>
                </a:solidFill>
                <a:effectLst>
                  <a:outerShdw blurRad="38100" dist="38100" dir="2700000" algn="tl">
                    <a:srgbClr val="000000">
                      <a:alpha val="43137"/>
                    </a:srgbClr>
                  </a:outerShdw>
                </a:effectLst>
                <a:cs typeface="2  Lotus" pitchFamily="2" charset="-78"/>
              </a:rPr>
              <a:t> </a:t>
            </a:r>
            <a:r>
              <a:rPr lang="fa-IR" sz="3600" b="1" dirty="0" smtClean="0">
                <a:solidFill>
                  <a:srgbClr val="FF0000"/>
                </a:solidFill>
                <a:effectLst>
                  <a:outerShdw blurRad="38100" dist="38100" dir="2700000" algn="tl">
                    <a:srgbClr val="000000">
                      <a:alpha val="43137"/>
                    </a:srgbClr>
                  </a:outerShdw>
                </a:effectLst>
                <a:cs typeface="2  Lotus" pitchFamily="2" charset="-78"/>
              </a:rPr>
              <a:t>(آزمون عملکردی، مصاحبه، ابزارهای سنجش مشاهده ای، آزمون گروهی، آزمون باز و خود ارزیابی و ...)</a:t>
            </a:r>
            <a:endParaRPr lang="en-US" sz="4800" b="1" dirty="0" smtClean="0">
              <a:solidFill>
                <a:srgbClr val="FF0000"/>
              </a:solidFill>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3600" dirty="0" smtClean="0"/>
          </a:p>
        </p:txBody>
      </p:sp>
      <p:sp>
        <p:nvSpPr>
          <p:cNvPr id="2" name="Title 1"/>
          <p:cNvSpPr>
            <a:spLocks noGrp="1"/>
          </p:cNvSpPr>
          <p:nvPr>
            <p:ph type="title"/>
          </p:nvPr>
        </p:nvSpPr>
        <p:spPr>
          <a:xfrm>
            <a:off x="250825" y="274638"/>
            <a:ext cx="8713788" cy="1066800"/>
          </a:xfrm>
          <a:solidFill>
            <a:schemeClr val="tx1">
              <a:lumMod val="85000"/>
            </a:schemeClr>
          </a:solidFill>
        </p:spPr>
        <p:txBody>
          <a:bodyPr rtlCol="1">
            <a:noAutofit/>
          </a:bodyPr>
          <a:lstStyle/>
          <a:p>
            <a:pPr eaLnBrk="1" fontAlgn="auto" hangingPunct="1">
              <a:spcAft>
                <a:spcPts val="0"/>
              </a:spcAft>
              <a:defRPr/>
            </a:pPr>
            <a:r>
              <a:rPr lang="fa-IR" sz="3200" dirty="0" smtClean="0">
                <a:solidFill>
                  <a:srgbClr val="FF0000"/>
                </a:solidFill>
                <a:cs typeface="2  Titr" pitchFamily="2" charset="-78"/>
              </a:rPr>
              <a:t>نكاتي را كه بايد در اجراي ارزش يابي بايد مدّ نظر داشت.</a:t>
            </a:r>
            <a:endParaRPr lang="fa-IR" sz="32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260350"/>
            <a:ext cx="8569325" cy="6264275"/>
          </a:xfrm>
        </p:spPr>
        <p:txBody>
          <a:bodyPr/>
          <a:lstStyle/>
          <a:p>
            <a:pPr marL="0" indent="0" algn="just" eaLnBrk="1" fontAlgn="auto" hangingPunct="1">
              <a:spcAft>
                <a:spcPts val="0"/>
              </a:spcAft>
              <a:buFont typeface="Symbol" pitchFamily="18" charset="2"/>
              <a:buNone/>
              <a:defRPr/>
            </a:pPr>
            <a:r>
              <a:rPr lang="fa-IR" sz="6600" b="1" dirty="0">
                <a:solidFill>
                  <a:srgbClr val="FFFF00"/>
                </a:solidFill>
                <a:effectLst>
                  <a:outerShdw blurRad="38100" dist="38100" dir="2700000" algn="tl">
                    <a:srgbClr val="000000">
                      <a:alpha val="43137"/>
                    </a:srgbClr>
                  </a:outerShdw>
                </a:effectLst>
                <a:cs typeface="2  Lotus" pitchFamily="2" charset="-78"/>
              </a:rPr>
              <a:t>ج) </a:t>
            </a:r>
            <a:r>
              <a:rPr lang="fa-IR" sz="6000" b="1" dirty="0">
                <a:effectLst>
                  <a:outerShdw blurRad="38100" dist="38100" dir="2700000" algn="tl">
                    <a:srgbClr val="000000">
                      <a:alpha val="43137"/>
                    </a:srgbClr>
                  </a:outerShdw>
                </a:effectLst>
                <a:cs typeface="2  Lotus" pitchFamily="2" charset="-78"/>
              </a:rPr>
              <a:t>میزان بهره گیری از نتایج ارزش یابی در اصلاح فرایند آموزشی</a:t>
            </a:r>
            <a:endParaRPr lang="en-US" sz="6000" b="1" dirty="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6600" b="1" dirty="0">
                <a:solidFill>
                  <a:srgbClr val="FFFF00"/>
                </a:solidFill>
                <a:effectLst>
                  <a:outerShdw blurRad="38100" dist="38100" dir="2700000" algn="tl">
                    <a:srgbClr val="000000">
                      <a:alpha val="43137"/>
                    </a:srgbClr>
                  </a:outerShdw>
                </a:effectLst>
                <a:cs typeface="2  Lotus" pitchFamily="2" charset="-78"/>
              </a:rPr>
              <a:t>د) </a:t>
            </a:r>
            <a:r>
              <a:rPr lang="fa-IR" sz="6000" b="1" dirty="0">
                <a:effectLst>
                  <a:outerShdw blurRad="38100" dist="38100" dir="2700000" algn="tl">
                    <a:srgbClr val="000000">
                      <a:alpha val="43137"/>
                    </a:srgbClr>
                  </a:outerShdw>
                </a:effectLst>
                <a:cs typeface="2  Lotus" pitchFamily="2" charset="-78"/>
              </a:rPr>
              <a:t>هماهنگی سوالات با اهداف آموزشی (رفتاری) و محتوای درس</a:t>
            </a:r>
            <a:endParaRPr lang="en-US" sz="6000" b="1" dirty="0">
              <a:effectLst>
                <a:outerShdw blurRad="38100" dist="38100" dir="2700000" algn="tl">
                  <a:srgbClr val="000000">
                    <a:alpha val="43137"/>
                  </a:srgbClr>
                </a:outerShdw>
              </a:effectLst>
              <a:cs typeface="2  Lotus" pitchFamily="2" charset="-78"/>
            </a:endParaRPr>
          </a:p>
          <a:p>
            <a:pPr>
              <a:defRPr/>
            </a:pPr>
            <a:endParaRPr lang="fa-IR" sz="6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628775"/>
            <a:ext cx="8229600" cy="5014913"/>
          </a:xfrm>
        </p:spPr>
        <p:txBody>
          <a:bodyPr rtlCol="1">
            <a:normAutofit/>
          </a:bodyPr>
          <a:lstStyle/>
          <a:p>
            <a:pPr marL="0" indent="0" algn="just" eaLnBrk="1" fontAlgn="auto" hangingPunct="1">
              <a:spcAft>
                <a:spcPts val="0"/>
              </a:spcAft>
              <a:buFont typeface="Symbol" pitchFamily="18" charset="2"/>
              <a:buNone/>
              <a:defRPr/>
            </a:pPr>
            <a:r>
              <a:rPr lang="fa-IR" sz="6600" b="1" dirty="0" smtClean="0">
                <a:solidFill>
                  <a:srgbClr val="FF0000"/>
                </a:solidFill>
                <a:effectLst>
                  <a:outerShdw blurRad="38100" dist="38100" dir="2700000" algn="tl">
                    <a:srgbClr val="000000">
                      <a:alpha val="43137"/>
                    </a:srgbClr>
                  </a:outerShdw>
                </a:effectLst>
                <a:cs typeface="2  Lotus" pitchFamily="2" charset="-78"/>
              </a:rPr>
              <a:t>1) </a:t>
            </a:r>
            <a:r>
              <a:rPr lang="fa-IR" sz="6600" b="1" dirty="0" smtClean="0">
                <a:solidFill>
                  <a:schemeClr val="tx1"/>
                </a:solidFill>
                <a:effectLst>
                  <a:outerShdw blurRad="38100" dist="38100" dir="2700000" algn="tl">
                    <a:srgbClr val="000000">
                      <a:alpha val="43137"/>
                    </a:srgbClr>
                  </a:outerShdw>
                </a:effectLst>
                <a:cs typeface="2  Lotus" pitchFamily="2" charset="-78"/>
              </a:rPr>
              <a:t>موقعیت یادگیری</a:t>
            </a:r>
          </a:p>
          <a:p>
            <a:pPr marL="0" indent="0" algn="just" eaLnBrk="1" fontAlgn="auto" hangingPunct="1">
              <a:spcAft>
                <a:spcPts val="0"/>
              </a:spcAft>
              <a:buFont typeface="Symbol" pitchFamily="18" charset="2"/>
              <a:buNone/>
              <a:defRPr/>
            </a:pPr>
            <a:r>
              <a:rPr lang="fa-IR" sz="6600" b="1" dirty="0" smtClean="0">
                <a:solidFill>
                  <a:srgbClr val="FF0000"/>
                </a:solidFill>
                <a:effectLst>
                  <a:outerShdw blurRad="38100" dist="38100" dir="2700000" algn="tl">
                    <a:srgbClr val="000000">
                      <a:alpha val="43137"/>
                    </a:srgbClr>
                  </a:outerShdw>
                </a:effectLst>
                <a:cs typeface="2  Lotus" pitchFamily="2" charset="-78"/>
              </a:rPr>
              <a:t>2) </a:t>
            </a:r>
            <a:r>
              <a:rPr lang="fa-IR" sz="6600" b="1" dirty="0" smtClean="0">
                <a:solidFill>
                  <a:schemeClr val="tx1"/>
                </a:solidFill>
                <a:effectLst>
                  <a:outerShdw blurRad="38100" dist="38100" dir="2700000" algn="tl">
                    <a:srgbClr val="000000">
                      <a:alpha val="43137"/>
                    </a:srgbClr>
                  </a:outerShdw>
                </a:effectLst>
                <a:cs typeface="2  Lotus" pitchFamily="2" charset="-78"/>
              </a:rPr>
              <a:t>ویژگی های فیزیکی مواد</a:t>
            </a:r>
          </a:p>
          <a:p>
            <a:pPr marL="0" indent="0" algn="just" eaLnBrk="1" fontAlgn="auto" hangingPunct="1">
              <a:spcAft>
                <a:spcPts val="0"/>
              </a:spcAft>
              <a:buFont typeface="Symbol" pitchFamily="18" charset="2"/>
              <a:buNone/>
              <a:defRPr/>
            </a:pPr>
            <a:r>
              <a:rPr lang="fa-IR" sz="6600" b="1" dirty="0" smtClean="0">
                <a:solidFill>
                  <a:srgbClr val="FF0000"/>
                </a:solidFill>
                <a:effectLst>
                  <a:outerShdw blurRad="38100" dist="38100" dir="2700000" algn="tl">
                    <a:srgbClr val="000000">
                      <a:alpha val="43137"/>
                    </a:srgbClr>
                  </a:outerShdw>
                </a:effectLst>
                <a:cs typeface="2  Lotus" pitchFamily="2" charset="-78"/>
              </a:rPr>
              <a:t>3) </a:t>
            </a:r>
            <a:r>
              <a:rPr lang="fa-IR" sz="6600" b="1" dirty="0" smtClean="0">
                <a:solidFill>
                  <a:schemeClr val="tx1"/>
                </a:solidFill>
                <a:effectLst>
                  <a:outerShdw blurRad="38100" dist="38100" dir="2700000" algn="tl">
                    <a:srgbClr val="000000">
                      <a:alpha val="43137"/>
                    </a:srgbClr>
                  </a:outerShdw>
                </a:effectLst>
                <a:cs typeface="2  Lotus" pitchFamily="2" charset="-78"/>
              </a:rPr>
              <a:t>ویژگی های تکلیف</a:t>
            </a:r>
          </a:p>
          <a:p>
            <a:pPr marL="0" indent="0" algn="just" eaLnBrk="1" fontAlgn="auto" hangingPunct="1">
              <a:spcAft>
                <a:spcPts val="0"/>
              </a:spcAft>
              <a:buFont typeface="Symbol" pitchFamily="18" charset="2"/>
              <a:buNone/>
              <a:defRPr/>
            </a:pPr>
            <a:r>
              <a:rPr lang="fa-IR" sz="6600" b="1" dirty="0" smtClean="0">
                <a:solidFill>
                  <a:srgbClr val="FF0000"/>
                </a:solidFill>
                <a:effectLst>
                  <a:outerShdw blurRad="38100" dist="38100" dir="2700000" algn="tl">
                    <a:srgbClr val="000000">
                      <a:alpha val="43137"/>
                    </a:srgbClr>
                  </a:outerShdw>
                </a:effectLst>
                <a:cs typeface="2  Lotus" pitchFamily="2" charset="-78"/>
              </a:rPr>
              <a:t>4) </a:t>
            </a:r>
            <a:r>
              <a:rPr lang="fa-IR" sz="6600" b="1" dirty="0" smtClean="0">
                <a:solidFill>
                  <a:schemeClr val="tx1"/>
                </a:solidFill>
                <a:effectLst>
                  <a:outerShdw blurRad="38100" dist="38100" dir="2700000" algn="tl">
                    <a:srgbClr val="000000">
                      <a:alpha val="43137"/>
                    </a:srgbClr>
                  </a:outerShdw>
                </a:effectLst>
                <a:cs typeface="2  Lotus" pitchFamily="2" charset="-78"/>
              </a:rPr>
              <a:t>ویژگی های یادگیرندگان</a:t>
            </a:r>
            <a:endParaRPr lang="en-US" sz="6000" b="1" dirty="0" smtClean="0">
              <a:solidFill>
                <a:schemeClr val="tx1"/>
              </a:solidFill>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250825" y="188913"/>
            <a:ext cx="8651875" cy="1152525"/>
          </a:xfrm>
          <a:solidFill>
            <a:schemeClr val="tx1">
              <a:lumMod val="65000"/>
            </a:schemeClr>
          </a:solidFill>
        </p:spPr>
        <p:txBody>
          <a:bodyPr rtlCol="1">
            <a:noAutofit/>
          </a:bodyPr>
          <a:lstStyle/>
          <a:p>
            <a:pPr eaLnBrk="1" fontAlgn="auto" hangingPunct="1">
              <a:spcAft>
                <a:spcPts val="0"/>
              </a:spcAft>
              <a:defRPr/>
            </a:pPr>
            <a:r>
              <a:rPr lang="fa-IR" sz="3600" dirty="0" smtClean="0">
                <a:solidFill>
                  <a:srgbClr val="FF0000"/>
                </a:solidFill>
                <a:cs typeface="2  Titr" pitchFamily="2" charset="-78"/>
              </a:rPr>
              <a:t>5- عوامل موثر بر انتخاب مواد و وسایل آموزشی</a:t>
            </a:r>
            <a:endParaRPr lang="fa-IR" sz="36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628775"/>
            <a:ext cx="8569325" cy="5113338"/>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آموزش در یک موقعیت یادگیری تدارک دیده می شود. ویژگی های این موقعیت، وسایلی را که به طور سود بخش تری می توان به کار گرفت محدود می کند. </a:t>
            </a:r>
            <a:r>
              <a:rPr lang="fa-IR" sz="4400" b="1" dirty="0" smtClean="0">
                <a:solidFill>
                  <a:srgbClr val="FFC000"/>
                </a:solidFill>
                <a:effectLst>
                  <a:outerShdw blurRad="38100" dist="38100" dir="2700000" algn="tl">
                    <a:srgbClr val="000000">
                      <a:alpha val="43137"/>
                    </a:srgbClr>
                  </a:outerShdw>
                </a:effectLst>
                <a:cs typeface="2  Lotus" pitchFamily="2" charset="-78"/>
              </a:rPr>
              <a:t>مثلاً</a:t>
            </a:r>
            <a:r>
              <a:rPr lang="fa-IR" sz="4400" b="1" dirty="0" smtClean="0">
                <a:effectLst>
                  <a:outerShdw blurRad="38100" dist="38100" dir="2700000" algn="tl">
                    <a:srgbClr val="000000">
                      <a:alpha val="43137"/>
                    </a:srgbClr>
                  </a:outerShdw>
                </a:effectLst>
                <a:cs typeface="2  Lotus" pitchFamily="2" charset="-78"/>
              </a:rPr>
              <a:t> انواع وسایلی که در کلاس اول ابتدایی به کار گرفته می شوند در مقایسه با آن هایی که برای آموزش در یک کلاس دبیرستانی به کار می روند، محدودند.</a:t>
            </a:r>
          </a:p>
        </p:txBody>
      </p:sp>
      <p:sp>
        <p:nvSpPr>
          <p:cNvPr id="3" name="Title 2"/>
          <p:cNvSpPr>
            <a:spLocks noGrp="1"/>
          </p:cNvSpPr>
          <p:nvPr>
            <p:ph type="title"/>
          </p:nvPr>
        </p:nvSpPr>
        <p:spPr>
          <a:xfrm>
            <a:off x="457200" y="188913"/>
            <a:ext cx="8229600" cy="1079500"/>
          </a:xfrm>
          <a:solidFill>
            <a:schemeClr val="tx1"/>
          </a:solidFill>
        </p:spPr>
        <p:txBody>
          <a:bodyPr/>
          <a:lstStyle/>
          <a:p>
            <a:pPr>
              <a:defRPr/>
            </a:pPr>
            <a:r>
              <a:rPr lang="fa-IR" sz="6600" b="1" dirty="0" smtClean="0">
                <a:solidFill>
                  <a:srgbClr val="FF0000"/>
                </a:solidFill>
                <a:effectLst>
                  <a:outerShdw blurRad="38100" dist="38100" dir="2700000" algn="tl">
                    <a:srgbClr val="000000">
                      <a:alpha val="43137"/>
                    </a:srgbClr>
                  </a:outerShdw>
                </a:effectLst>
                <a:cs typeface="2  Titr" pitchFamily="2" charset="-78"/>
              </a:rPr>
              <a:t/>
            </a:r>
            <a:br>
              <a:rPr lang="fa-IR" sz="6600" b="1" dirty="0" smtClean="0">
                <a:solidFill>
                  <a:srgbClr val="FF0000"/>
                </a:solidFill>
                <a:effectLst>
                  <a:outerShdw blurRad="38100" dist="38100" dir="2700000" algn="tl">
                    <a:srgbClr val="000000">
                      <a:alpha val="43137"/>
                    </a:srgbClr>
                  </a:outerShdw>
                </a:effectLst>
                <a:cs typeface="2  Titr" pitchFamily="2" charset="-78"/>
              </a:rPr>
            </a:br>
            <a:r>
              <a:rPr lang="fa-IR" sz="6600" b="1" dirty="0" smtClean="0">
                <a:solidFill>
                  <a:srgbClr val="FF0000"/>
                </a:solidFill>
                <a:effectLst>
                  <a:outerShdw blurRad="38100" dist="38100" dir="2700000" algn="tl">
                    <a:srgbClr val="000000">
                      <a:alpha val="43137"/>
                    </a:srgbClr>
                  </a:outerShdw>
                </a:effectLst>
                <a:cs typeface="2  Titr" pitchFamily="2" charset="-78"/>
              </a:rPr>
              <a:t>1) موقعیت یادگیری</a:t>
            </a:r>
            <a:r>
              <a:rPr lang="fa-IR" sz="6600" b="1" dirty="0" smtClean="0">
                <a:solidFill>
                  <a:schemeClr val="tx1"/>
                </a:solidFill>
                <a:effectLst>
                  <a:outerShdw blurRad="38100" dist="38100" dir="2700000" algn="tl">
                    <a:srgbClr val="000000">
                      <a:alpha val="43137"/>
                    </a:srgbClr>
                  </a:outerShdw>
                </a:effectLst>
                <a:cs typeface="2  Titr" pitchFamily="2" charset="-78"/>
              </a:rPr>
              <a:t/>
            </a:r>
            <a:br>
              <a:rPr lang="fa-IR" sz="6600" b="1" dirty="0" smtClean="0">
                <a:solidFill>
                  <a:schemeClr val="tx1"/>
                </a:solidFill>
                <a:effectLst>
                  <a:outerShdw blurRad="38100" dist="38100" dir="2700000" algn="tl">
                    <a:srgbClr val="000000">
                      <a:alpha val="43137"/>
                    </a:srgbClr>
                  </a:outerShdw>
                </a:effectLst>
                <a:cs typeface="2  Titr" pitchFamily="2" charset="-78"/>
              </a:rPr>
            </a:br>
            <a:endParaRPr lang="fa-IR" sz="6600"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heel(1)">
                                      <p:cBhvr>
                                        <p:cTn id="14"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628775"/>
            <a:ext cx="8569325" cy="4968875"/>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خصوصیات ویژه ی مواد و وسایل آموزشی بر انتخاب آن ها تاثیر می گذارد. همه ی وسایل توانایی انتقال هر نوع پیامی را ندارند. </a:t>
            </a:r>
            <a:r>
              <a:rPr lang="fa-IR" sz="4400" b="1" dirty="0" smtClean="0">
                <a:solidFill>
                  <a:srgbClr val="FF0000"/>
                </a:solidFill>
                <a:effectLst>
                  <a:outerShdw blurRad="38100" dist="38100" dir="2700000" algn="tl">
                    <a:srgbClr val="000000">
                      <a:alpha val="43137"/>
                    </a:srgbClr>
                  </a:outerShdw>
                </a:effectLst>
                <a:cs typeface="2  Lotus" pitchFamily="2" charset="-78"/>
              </a:rPr>
              <a:t>مثلاً</a:t>
            </a:r>
            <a:r>
              <a:rPr lang="fa-IR" sz="4400" b="1" dirty="0" smtClean="0">
                <a:effectLst>
                  <a:outerShdw blurRad="38100" dist="38100" dir="2700000" algn="tl">
                    <a:srgbClr val="000000">
                      <a:alpha val="43137"/>
                    </a:srgbClr>
                  </a:outerShdw>
                </a:effectLst>
                <a:cs typeface="2  Lotus" pitchFamily="2" charset="-78"/>
              </a:rPr>
              <a:t> با استفاده ار تابلوی گچی اگر چه  می توان همه ی قسمت های یک گل را نشان داد، نمی توان جریان باز شدن گل را به نمایش گذاشت.</a:t>
            </a:r>
            <a:endParaRPr lang="fa-IR" sz="44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338138"/>
            <a:ext cx="8229600" cy="930275"/>
          </a:xfrm>
          <a:solidFill>
            <a:schemeClr val="tx1"/>
          </a:solidFill>
        </p:spPr>
        <p:txBody>
          <a:bodyPr/>
          <a:lstStyle/>
          <a:p>
            <a:pPr>
              <a:defRPr/>
            </a:pPr>
            <a:r>
              <a:rPr lang="fa-IR" sz="4800" b="1" dirty="0" smtClean="0">
                <a:solidFill>
                  <a:srgbClr val="FF0000"/>
                </a:solidFill>
                <a:effectLst>
                  <a:outerShdw blurRad="38100" dist="38100" dir="2700000" algn="tl">
                    <a:srgbClr val="000000">
                      <a:alpha val="43137"/>
                    </a:srgbClr>
                  </a:outerShdw>
                </a:effectLst>
                <a:cs typeface="2  Titr" pitchFamily="2" charset="-78"/>
              </a:rPr>
              <a:t/>
            </a:r>
            <a:br>
              <a:rPr lang="fa-IR" sz="4800" b="1" dirty="0" smtClean="0">
                <a:solidFill>
                  <a:srgbClr val="FF0000"/>
                </a:solidFill>
                <a:effectLst>
                  <a:outerShdw blurRad="38100" dist="38100" dir="2700000" algn="tl">
                    <a:srgbClr val="000000">
                      <a:alpha val="43137"/>
                    </a:srgbClr>
                  </a:outerShdw>
                </a:effectLst>
                <a:cs typeface="2  Titr" pitchFamily="2" charset="-78"/>
              </a:rPr>
            </a:br>
            <a:r>
              <a:rPr lang="fa-IR" sz="4800" b="1" dirty="0">
                <a:solidFill>
                  <a:srgbClr val="FF0000"/>
                </a:solidFill>
                <a:effectLst>
                  <a:outerShdw blurRad="38100" dist="38100" dir="2700000" algn="tl">
                    <a:srgbClr val="000000">
                      <a:alpha val="43137"/>
                    </a:srgbClr>
                  </a:outerShdw>
                </a:effectLst>
                <a:cs typeface="2  Titr" pitchFamily="2" charset="-78"/>
              </a:rPr>
              <a:t>2</a:t>
            </a:r>
            <a:r>
              <a:rPr lang="fa-IR" sz="4800" b="1" dirty="0" smtClean="0">
                <a:solidFill>
                  <a:srgbClr val="FF0000"/>
                </a:solidFill>
                <a:effectLst>
                  <a:outerShdw blurRad="38100" dist="38100" dir="2700000" algn="tl">
                    <a:srgbClr val="000000">
                      <a:alpha val="43137"/>
                    </a:srgbClr>
                  </a:outerShdw>
                </a:effectLst>
                <a:cs typeface="2  Titr" pitchFamily="2" charset="-78"/>
              </a:rPr>
              <a:t>) ویژگی های فیزیکی مواد</a:t>
            </a:r>
            <a:r>
              <a:rPr lang="fa-IR" sz="4800" b="1" dirty="0" smtClean="0">
                <a:solidFill>
                  <a:schemeClr val="tx1"/>
                </a:solidFill>
                <a:effectLst>
                  <a:outerShdw blurRad="38100" dist="38100" dir="2700000" algn="tl">
                    <a:srgbClr val="000000">
                      <a:alpha val="43137"/>
                    </a:srgbClr>
                  </a:outerShdw>
                </a:effectLst>
                <a:cs typeface="2  Lotus" pitchFamily="2" charset="-78"/>
              </a:rPr>
              <a:t/>
            </a:r>
            <a:br>
              <a:rPr lang="fa-IR" sz="4800" b="1" dirty="0" smtClean="0">
                <a:solidFill>
                  <a:schemeClr val="tx1"/>
                </a:solidFill>
                <a:effectLst>
                  <a:outerShdw blurRad="38100" dist="38100" dir="2700000" algn="tl">
                    <a:srgbClr val="000000">
                      <a:alpha val="43137"/>
                    </a:srgbClr>
                  </a:outerShdw>
                </a:effectLst>
                <a:cs typeface="2  Lotus" pitchFamily="2" charset="-78"/>
              </a:rPr>
            </a:br>
            <a:endParaRPr lang="fa-IR" sz="4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1"/>
          <p:cNvSpPr>
            <a:spLocks noGrp="1"/>
          </p:cNvSpPr>
          <p:nvPr>
            <p:ph idx="1"/>
          </p:nvPr>
        </p:nvSpPr>
        <p:spPr>
          <a:xfrm>
            <a:off x="395288" y="1412875"/>
            <a:ext cx="8280400" cy="5256213"/>
          </a:xfrm>
        </p:spPr>
        <p:txBody>
          <a:bodyPr/>
          <a:lstStyle/>
          <a:p>
            <a:pPr marL="0" indent="0">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الف) </a:t>
            </a:r>
            <a:r>
              <a:rPr lang="fa-IR" sz="5400" b="1" dirty="0" smtClean="0">
                <a:effectLst>
                  <a:outerShdw blurRad="38100" dist="38100" dir="2700000" algn="tl">
                    <a:srgbClr val="000000">
                      <a:alpha val="43137"/>
                    </a:srgbClr>
                  </a:outerShdw>
                </a:effectLst>
                <a:cs typeface="2  Lotus" pitchFamily="2" charset="-78"/>
              </a:rPr>
              <a:t>توانایی انتقال پیام مورد نظر</a:t>
            </a:r>
          </a:p>
          <a:p>
            <a:pPr marL="0" indent="0">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ب) </a:t>
            </a:r>
            <a:r>
              <a:rPr lang="fa-IR" sz="5400" b="1" dirty="0" smtClean="0">
                <a:effectLst>
                  <a:outerShdw blurRad="38100" dist="38100" dir="2700000" algn="tl">
                    <a:srgbClr val="000000">
                      <a:alpha val="43137"/>
                    </a:srgbClr>
                  </a:outerShdw>
                </a:effectLst>
                <a:cs typeface="2  Lotus" pitchFamily="2" charset="-78"/>
              </a:rPr>
              <a:t>قابلیت حمل و نقل</a:t>
            </a:r>
          </a:p>
          <a:p>
            <a:pPr marL="0" indent="0">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ج) </a:t>
            </a:r>
            <a:r>
              <a:rPr lang="fa-IR" sz="5400" b="1" dirty="0" smtClean="0">
                <a:effectLst>
                  <a:outerShdw blurRad="38100" dist="38100" dir="2700000" algn="tl">
                    <a:srgbClr val="000000">
                      <a:alpha val="43137"/>
                    </a:srgbClr>
                  </a:outerShdw>
                </a:effectLst>
                <a:cs typeface="2  Lotus" pitchFamily="2" charset="-78"/>
              </a:rPr>
              <a:t>سهولت کاربرد</a:t>
            </a:r>
          </a:p>
          <a:p>
            <a:pPr marL="0" indent="0">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د) </a:t>
            </a:r>
            <a:r>
              <a:rPr lang="fa-IR" sz="5400" b="1" dirty="0" smtClean="0">
                <a:effectLst>
                  <a:outerShdw blurRad="38100" dist="38100" dir="2700000" algn="tl">
                    <a:srgbClr val="000000">
                      <a:alpha val="43137"/>
                    </a:srgbClr>
                  </a:outerShdw>
                </a:effectLst>
                <a:cs typeface="2  Lotus" pitchFamily="2" charset="-78"/>
              </a:rPr>
              <a:t>سهولت دستکاری و تعمیر</a:t>
            </a:r>
          </a:p>
          <a:p>
            <a:pPr marL="0" indent="0">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ه) </a:t>
            </a:r>
            <a:r>
              <a:rPr lang="fa-IR" sz="5400" b="1" dirty="0" smtClean="0">
                <a:effectLst>
                  <a:outerShdw blurRad="38100" dist="38100" dir="2700000" algn="tl">
                    <a:srgbClr val="000000">
                      <a:alpha val="43137"/>
                    </a:srgbClr>
                  </a:outerShdw>
                </a:effectLst>
                <a:cs typeface="2  Lotus" pitchFamily="2" charset="-78"/>
              </a:rPr>
              <a:t>قابلیت رجوع</a:t>
            </a:r>
          </a:p>
          <a:p>
            <a:pPr>
              <a:defRPr/>
            </a:pPr>
            <a:endParaRPr lang="fa-IR" sz="5400" b="1" dirty="0" smtClean="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338138"/>
            <a:ext cx="8229600" cy="930275"/>
          </a:xfrm>
          <a:solidFill>
            <a:schemeClr val="tx1"/>
          </a:solidFill>
        </p:spPr>
        <p:txBody>
          <a:bodyPr/>
          <a:lstStyle/>
          <a:p>
            <a:pPr>
              <a:defRPr/>
            </a:pPr>
            <a:r>
              <a:rPr lang="fa-IR" sz="3200" dirty="0" smtClean="0">
                <a:solidFill>
                  <a:srgbClr val="FF0000"/>
                </a:solidFill>
                <a:effectLst>
                  <a:outerShdw blurRad="38100" dist="38100" dir="2700000" algn="tl">
                    <a:srgbClr val="000000">
                      <a:alpha val="43137"/>
                    </a:srgbClr>
                  </a:outerShdw>
                </a:effectLst>
                <a:cs typeface="2  Titr" pitchFamily="2" charset="-78"/>
              </a:rPr>
              <a:t>مهم ترین ویژگی های فیزیکی یک وسیله ی آموزشی</a:t>
            </a:r>
            <a:endParaRPr lang="fa-IR" sz="3200" dirty="0">
              <a:solidFill>
                <a:srgbClr val="FF0000"/>
              </a:solidFill>
              <a:effectLst>
                <a:outerShdw blurRad="38100" dist="38100" dir="2700000" algn="tl">
                  <a:srgbClr val="000000">
                    <a:alpha val="43137"/>
                  </a:srgbClr>
                </a:outerShdw>
              </a:effectLst>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nodeType="clickEffect">
                                  <p:stCondLst>
                                    <p:cond delay="0"/>
                                  </p:stCondLst>
                                  <p:childTnLst>
                                    <p:set>
                                      <p:cBhvr>
                                        <p:cTn id="12" dur="1" fill="hold">
                                          <p:stCondLst>
                                            <p:cond delay="0"/>
                                          </p:stCondLst>
                                        </p:cTn>
                                        <p:tgtEl>
                                          <p:spTgt spid="105474">
                                            <p:txEl>
                                              <p:pRg st="0" end="0"/>
                                            </p:txEl>
                                          </p:spTgt>
                                        </p:tgtEl>
                                        <p:attrNameLst>
                                          <p:attrName>style.visibility</p:attrName>
                                        </p:attrNameLst>
                                      </p:cBhvr>
                                      <p:to>
                                        <p:strVal val="visible"/>
                                      </p:to>
                                    </p:set>
                                    <p:animEffect transition="in" filter="randombar(horizontal)">
                                      <p:cBhvr>
                                        <p:cTn id="13" dur="500"/>
                                        <p:tgtEl>
                                          <p:spTgt spid="105474">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105474">
                                            <p:txEl>
                                              <p:pRg st="1" end="1"/>
                                            </p:txEl>
                                          </p:spTgt>
                                        </p:tgtEl>
                                        <p:attrNameLst>
                                          <p:attrName>style.visibility</p:attrName>
                                        </p:attrNameLst>
                                      </p:cBhvr>
                                      <p:to>
                                        <p:strVal val="visible"/>
                                      </p:to>
                                    </p:set>
                                    <p:animEffect transition="in" filter="randombar(horizontal)">
                                      <p:cBhvr>
                                        <p:cTn id="16" dur="500"/>
                                        <p:tgtEl>
                                          <p:spTgt spid="105474">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16" fill="hold" nodeType="clickEffect">
                                  <p:stCondLst>
                                    <p:cond delay="0"/>
                                  </p:stCondLst>
                                  <p:childTnLst>
                                    <p:set>
                                      <p:cBhvr>
                                        <p:cTn id="20" dur="1" fill="hold">
                                          <p:stCondLst>
                                            <p:cond delay="0"/>
                                          </p:stCondLst>
                                        </p:cTn>
                                        <p:tgtEl>
                                          <p:spTgt spid="105474">
                                            <p:txEl>
                                              <p:pRg st="2" end="2"/>
                                            </p:txEl>
                                          </p:spTgt>
                                        </p:tgtEl>
                                        <p:attrNameLst>
                                          <p:attrName>style.visibility</p:attrName>
                                        </p:attrNameLst>
                                      </p:cBhvr>
                                      <p:to>
                                        <p:strVal val="visible"/>
                                      </p:to>
                                    </p:set>
                                    <p:animEffect transition="in" filter="circle(in)">
                                      <p:cBhvr>
                                        <p:cTn id="21" dur="2000"/>
                                        <p:tgtEl>
                                          <p:spTgt spid="105474">
                                            <p:txEl>
                                              <p:pRg st="2" end="2"/>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105474">
                                            <p:txEl>
                                              <p:pRg st="3" end="3"/>
                                            </p:txEl>
                                          </p:spTgt>
                                        </p:tgtEl>
                                        <p:attrNameLst>
                                          <p:attrName>style.visibility</p:attrName>
                                        </p:attrNameLst>
                                      </p:cBhvr>
                                      <p:to>
                                        <p:strVal val="visible"/>
                                      </p:to>
                                    </p:set>
                                    <p:animEffect transition="in" filter="circle(in)">
                                      <p:cBhvr>
                                        <p:cTn id="24" dur="2000"/>
                                        <p:tgtEl>
                                          <p:spTgt spid="105474">
                                            <p:txEl>
                                              <p:pRg st="3" end="3"/>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105474">
                                            <p:txEl>
                                              <p:pRg st="4" end="4"/>
                                            </p:txEl>
                                          </p:spTgt>
                                        </p:tgtEl>
                                        <p:attrNameLst>
                                          <p:attrName>style.visibility</p:attrName>
                                        </p:attrNameLst>
                                      </p:cBhvr>
                                      <p:to>
                                        <p:strVal val="visible"/>
                                      </p:to>
                                    </p:set>
                                    <p:animEffect transition="in" filter="circle(in)">
                                      <p:cBhvr>
                                        <p:cTn id="27" dur="2000"/>
                                        <p:tgtEl>
                                          <p:spTgt spid="1054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484313"/>
            <a:ext cx="8424862" cy="5113337"/>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در انتخاب وسایل آموزشی، نوع عملکردی که در نتیجه ی آموزش از یادگیرندگان انتظار می رود باید به دقت مطالعه شود.</a:t>
            </a:r>
          </a:p>
          <a:p>
            <a:pPr marL="0" indent="0" algn="just">
              <a:buFont typeface="Symbol" pitchFamily="18" charset="2"/>
              <a:buNone/>
              <a:defRPr/>
            </a:pPr>
            <a:r>
              <a:rPr lang="fa-IR" sz="4400" b="1" dirty="0" smtClean="0">
                <a:solidFill>
                  <a:srgbClr val="FF0000"/>
                </a:solidFill>
                <a:effectLst>
                  <a:outerShdw blurRad="38100" dist="38100" dir="2700000" algn="tl">
                    <a:srgbClr val="000000">
                      <a:alpha val="43137"/>
                    </a:srgbClr>
                  </a:outerShdw>
                </a:effectLst>
                <a:cs typeface="2  Lotus" pitchFamily="2" charset="-78"/>
              </a:rPr>
              <a:t>برای مثال </a:t>
            </a:r>
            <a:r>
              <a:rPr lang="fa-IR" sz="4400" b="1" dirty="0" smtClean="0">
                <a:effectLst>
                  <a:outerShdw blurRad="38100" dist="38100" dir="2700000" algn="tl">
                    <a:srgbClr val="000000">
                      <a:alpha val="43137"/>
                    </a:srgbClr>
                  </a:outerShdw>
                </a:effectLst>
                <a:cs typeface="2  Lotus" pitchFamily="2" charset="-78"/>
              </a:rPr>
              <a:t>هنگامی که قرار است اطلاعات کلامی یاد گرفته شوند، وسیله ای که انتخاب می شود باید قابلیت ارائه ی مطالب کلامی را داشته باشد.</a:t>
            </a:r>
            <a:endParaRPr lang="fa-IR" sz="44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188913"/>
            <a:ext cx="8229600" cy="1152525"/>
          </a:xfrm>
          <a:solidFill>
            <a:schemeClr val="tx1"/>
          </a:solidFill>
        </p:spPr>
        <p:txBody>
          <a:bodyPr/>
          <a:lstStyle/>
          <a:p>
            <a:pPr>
              <a:defRPr/>
            </a:pPr>
            <a:r>
              <a:rPr lang="fa-IR" sz="5400" b="1" dirty="0" smtClean="0">
                <a:solidFill>
                  <a:srgbClr val="FF0000"/>
                </a:solidFill>
                <a:effectLst>
                  <a:outerShdw blurRad="38100" dist="38100" dir="2700000" algn="tl">
                    <a:srgbClr val="000000">
                      <a:alpha val="43137"/>
                    </a:srgbClr>
                  </a:outerShdw>
                </a:effectLst>
                <a:cs typeface="2  Titr" pitchFamily="2" charset="-78"/>
              </a:rPr>
              <a:t/>
            </a:r>
            <a:br>
              <a:rPr lang="fa-IR" sz="5400" b="1" dirty="0" smtClean="0">
                <a:solidFill>
                  <a:srgbClr val="FF0000"/>
                </a:solidFill>
                <a:effectLst>
                  <a:outerShdw blurRad="38100" dist="38100" dir="2700000" algn="tl">
                    <a:srgbClr val="000000">
                      <a:alpha val="43137"/>
                    </a:srgbClr>
                  </a:outerShdw>
                </a:effectLst>
                <a:cs typeface="2  Titr" pitchFamily="2" charset="-78"/>
              </a:rPr>
            </a:br>
            <a:r>
              <a:rPr lang="fa-IR" sz="5400" b="1" dirty="0" smtClean="0">
                <a:solidFill>
                  <a:srgbClr val="FF0000"/>
                </a:solidFill>
                <a:effectLst>
                  <a:outerShdw blurRad="38100" dist="38100" dir="2700000" algn="tl">
                    <a:srgbClr val="000000">
                      <a:alpha val="43137"/>
                    </a:srgbClr>
                  </a:outerShdw>
                </a:effectLst>
                <a:cs typeface="2  Titr" pitchFamily="2" charset="-78"/>
              </a:rPr>
              <a:t>3) ویژگی های تکلیف</a:t>
            </a:r>
            <a:br>
              <a:rPr lang="fa-IR" sz="5400" b="1" dirty="0" smtClean="0">
                <a:solidFill>
                  <a:srgbClr val="FF0000"/>
                </a:solidFill>
                <a:effectLst>
                  <a:outerShdw blurRad="38100" dist="38100" dir="2700000" algn="tl">
                    <a:srgbClr val="000000">
                      <a:alpha val="43137"/>
                    </a:srgbClr>
                  </a:outerShdw>
                </a:effectLst>
                <a:cs typeface="2  Titr" pitchFamily="2" charset="-78"/>
              </a:rPr>
            </a:br>
            <a:endParaRPr lang="fa-IR" sz="54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5"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2000"/>
                                        <p:tgtEl>
                                          <p:spTgt spid="2">
                                            <p:txEl>
                                              <p:pRg st="1" end="1"/>
                                            </p:txEl>
                                          </p:spTgt>
                                        </p:tgtEl>
                                      </p:cBhvr>
                                    </p:animEffect>
                                    <p:anim calcmode="lin" valueType="num">
                                      <p:cBhvr>
                                        <p:cTn id="20"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412875"/>
            <a:ext cx="8207375" cy="5184775"/>
          </a:xfrm>
        </p:spPr>
        <p:txBody>
          <a:bodyPr/>
          <a:lstStyle/>
          <a:p>
            <a:pPr marL="0" indent="0" algn="just">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خصوصیات ویژه ی یادگیرنده، نوع خاصی از وسیله ی آموزشی را طلب می کند. از طرف دیگر، هر کدام از یادگیرندگان به روش های مختلف یاد می گیرند و سبک های یادگیری متفاوتی دارند. </a:t>
            </a:r>
            <a:endParaRPr lang="fa-IR" sz="54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338138"/>
            <a:ext cx="8229600" cy="930275"/>
          </a:xfrm>
          <a:solidFill>
            <a:schemeClr val="tx1"/>
          </a:solidFill>
        </p:spPr>
        <p:txBody>
          <a:bodyPr/>
          <a:lstStyle/>
          <a:p>
            <a:pPr>
              <a:defRPr/>
            </a:pPr>
            <a:r>
              <a:rPr lang="fa-IR" sz="4800" b="1" dirty="0" smtClean="0">
                <a:solidFill>
                  <a:srgbClr val="FF0000"/>
                </a:solidFill>
                <a:effectLst>
                  <a:outerShdw blurRad="38100" dist="38100" dir="2700000" algn="tl">
                    <a:srgbClr val="000000">
                      <a:alpha val="43137"/>
                    </a:srgbClr>
                  </a:outerShdw>
                </a:effectLst>
                <a:cs typeface="2  Titr" pitchFamily="2" charset="-78"/>
              </a:rPr>
              <a:t/>
            </a:r>
            <a:br>
              <a:rPr lang="fa-IR" sz="4800" b="1" dirty="0" smtClean="0">
                <a:solidFill>
                  <a:srgbClr val="FF0000"/>
                </a:solidFill>
                <a:effectLst>
                  <a:outerShdw blurRad="38100" dist="38100" dir="2700000" algn="tl">
                    <a:srgbClr val="000000">
                      <a:alpha val="43137"/>
                    </a:srgbClr>
                  </a:outerShdw>
                </a:effectLst>
                <a:cs typeface="2  Titr" pitchFamily="2" charset="-78"/>
              </a:rPr>
            </a:br>
            <a:r>
              <a:rPr lang="fa-IR" sz="4800" b="1" dirty="0" smtClean="0">
                <a:solidFill>
                  <a:srgbClr val="FF0000"/>
                </a:solidFill>
                <a:effectLst>
                  <a:outerShdw blurRad="38100" dist="38100" dir="2700000" algn="tl">
                    <a:srgbClr val="000000">
                      <a:alpha val="43137"/>
                    </a:srgbClr>
                  </a:outerShdw>
                </a:effectLst>
                <a:cs typeface="2  Titr" pitchFamily="2" charset="-78"/>
              </a:rPr>
              <a:t>4) ویژگی های یادگیرندگان</a:t>
            </a:r>
            <a:r>
              <a:rPr lang="en-US" b="1" dirty="0" smtClean="0">
                <a:solidFill>
                  <a:srgbClr val="FF0000"/>
                </a:solidFill>
                <a:effectLst>
                  <a:outerShdw blurRad="38100" dist="38100" dir="2700000" algn="tl">
                    <a:srgbClr val="000000">
                      <a:alpha val="43137"/>
                    </a:srgbClr>
                  </a:outerShdw>
                </a:effectLst>
                <a:cs typeface="2  Titr" pitchFamily="2" charset="-78"/>
              </a:rPr>
              <a:t/>
            </a:r>
            <a:br>
              <a:rPr lang="en-US" b="1" dirty="0" smtClean="0">
                <a:solidFill>
                  <a:srgbClr val="FF0000"/>
                </a:solidFill>
                <a:effectLst>
                  <a:outerShdw blurRad="38100" dist="38100" dir="2700000" algn="tl">
                    <a:srgbClr val="000000">
                      <a:alpha val="43137"/>
                    </a:srgbClr>
                  </a:outerShdw>
                </a:effectLst>
                <a:cs typeface="2  Titr" pitchFamily="2" charset="-78"/>
              </a:rPr>
            </a:br>
            <a:endParaRPr lang="fa-IR" sz="48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773238"/>
            <a:ext cx="8642350" cy="4870450"/>
          </a:xfrm>
        </p:spPr>
        <p:txBody>
          <a:bodyPr rtlCol="1">
            <a:noAutofit/>
          </a:bodyPr>
          <a:lstStyle/>
          <a:p>
            <a:pPr marL="0" indent="0" algn="just" eaLnBrk="1" fontAlgn="auto" hangingPunct="1">
              <a:spcBef>
                <a:spcPct val="0"/>
              </a:spcBef>
              <a:spcAft>
                <a:spcPts val="0"/>
              </a:spcAft>
              <a:buFont typeface="Symbol" pitchFamily="18" charset="2"/>
              <a:buNone/>
              <a:defRPr/>
            </a:pPr>
            <a:r>
              <a:rPr lang="fa-IR" sz="4400" dirty="0" smtClean="0">
                <a:solidFill>
                  <a:srgbClr val="FFFF00"/>
                </a:solidFill>
                <a:cs typeface="2  Lotus" pitchFamily="2" charset="-78"/>
              </a:rPr>
              <a:t>1</a:t>
            </a:r>
            <a:r>
              <a:rPr lang="fa-IR" sz="4400" b="1" dirty="0" smtClean="0">
                <a:solidFill>
                  <a:srgbClr val="FFFF00"/>
                </a:solidFill>
                <a:effectLst>
                  <a:outerShdw blurRad="38100" dist="38100" dir="2700000" algn="tl">
                    <a:srgbClr val="000000">
                      <a:alpha val="43137"/>
                    </a:srgbClr>
                  </a:outerShdw>
                </a:effectLst>
                <a:cs typeface="2  Lotus" pitchFamily="2" charset="-78"/>
              </a:rPr>
              <a:t>)</a:t>
            </a:r>
            <a:r>
              <a:rPr lang="fa-IR" sz="4400" b="1" dirty="0" smtClean="0">
                <a:effectLst>
                  <a:outerShdw blurRad="38100" dist="38100" dir="2700000" algn="tl">
                    <a:srgbClr val="000000">
                      <a:alpha val="43137"/>
                    </a:srgbClr>
                  </a:outerShdw>
                </a:effectLst>
                <a:cs typeface="2  Lotus" pitchFamily="2" charset="-78"/>
              </a:rPr>
              <a:t>میزان استفاده از وسایل آموزشی در کلاس درس</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4800" b="1" dirty="0" smtClean="0">
                <a:solidFill>
                  <a:srgbClr val="FFFF00"/>
                </a:solidFill>
                <a:effectLst>
                  <a:outerShdw blurRad="38100" dist="38100" dir="2700000" algn="tl">
                    <a:srgbClr val="000000">
                      <a:alpha val="43137"/>
                    </a:srgbClr>
                  </a:outerShdw>
                </a:effectLst>
                <a:cs typeface="2  Lotus" pitchFamily="2" charset="-78"/>
              </a:rPr>
              <a:t>2)</a:t>
            </a:r>
            <a:r>
              <a:rPr lang="fa-IR" sz="4400" b="1" dirty="0" smtClean="0">
                <a:effectLst>
                  <a:outerShdw blurRad="38100" dist="38100" dir="2700000" algn="tl">
                    <a:srgbClr val="000000">
                      <a:alpha val="43137"/>
                    </a:srgbClr>
                  </a:outerShdw>
                </a:effectLst>
                <a:cs typeface="2  Lotus" pitchFamily="2" charset="-78"/>
              </a:rPr>
              <a:t>تناسب وسایل بکارگیری شده با موضوع و هدف درس</a:t>
            </a:r>
            <a:endParaRPr lang="en-US" sz="4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4800" b="1" dirty="0" smtClean="0">
                <a:solidFill>
                  <a:srgbClr val="FFFF00"/>
                </a:solidFill>
                <a:effectLst>
                  <a:outerShdw blurRad="38100" dist="38100" dir="2700000" algn="tl">
                    <a:srgbClr val="000000">
                      <a:alpha val="43137"/>
                    </a:srgbClr>
                  </a:outerShdw>
                </a:effectLst>
                <a:cs typeface="2  Lotus" pitchFamily="2" charset="-78"/>
              </a:rPr>
              <a:t>3)</a:t>
            </a:r>
            <a:r>
              <a:rPr lang="fa-IR" sz="4400" b="1" dirty="0" smtClean="0">
                <a:effectLst>
                  <a:outerShdw blurRad="38100" dist="38100" dir="2700000" algn="tl">
                    <a:srgbClr val="000000">
                      <a:alpha val="43137"/>
                    </a:srgbClr>
                  </a:outerShdw>
                </a:effectLst>
                <a:cs typeface="2  Lotus" pitchFamily="2" charset="-78"/>
              </a:rPr>
              <a:t>میزان تسلّط معلّم در بکارگیری وسایل آموزشی</a:t>
            </a:r>
            <a:endParaRPr lang="en-US" sz="44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4400" dirty="0" smtClean="0"/>
          </a:p>
        </p:txBody>
      </p:sp>
      <p:sp>
        <p:nvSpPr>
          <p:cNvPr id="2" name="Title 1"/>
          <p:cNvSpPr>
            <a:spLocks noGrp="1"/>
          </p:cNvSpPr>
          <p:nvPr>
            <p:ph type="title"/>
          </p:nvPr>
        </p:nvSpPr>
        <p:spPr>
          <a:xfrm>
            <a:off x="250825" y="142875"/>
            <a:ext cx="8642350" cy="1414463"/>
          </a:xfrm>
          <a:solidFill>
            <a:schemeClr val="tx1">
              <a:lumMod val="85000"/>
            </a:schemeClr>
          </a:solidFill>
        </p:spPr>
        <p:txBody>
          <a:bodyPr rtlCol="1">
            <a:noAutofit/>
          </a:bodyPr>
          <a:lstStyle/>
          <a:p>
            <a:pPr eaLnBrk="1" fontAlgn="auto" hangingPunct="1">
              <a:spcAft>
                <a:spcPts val="0"/>
              </a:spcAft>
              <a:defRPr/>
            </a:pPr>
            <a:r>
              <a:rPr lang="fa-IR" sz="3200" dirty="0" smtClean="0">
                <a:solidFill>
                  <a:srgbClr val="FF0000"/>
                </a:solidFill>
                <a:cs typeface="2  Titr" pitchFamily="2" charset="-78"/>
              </a:rPr>
              <a:t>مواردي را كه هنگام استفاده از رسانه بايد توجّه داشت.</a:t>
            </a:r>
            <a:endParaRPr lang="fa-IR" sz="32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341438"/>
            <a:ext cx="8642350" cy="5373687"/>
          </a:xfrm>
        </p:spPr>
        <p:txBody>
          <a:bodyPr/>
          <a:lstStyle/>
          <a:p>
            <a:pPr marL="0" indent="0" algn="just" eaLnBrk="1" hangingPunct="1">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برای استفاده بهینه از طرح درس، بهره برداری از یک روش علمی به وسیله ی معلّمان ضروری است. در همین زمینه استفاده از الگوها و فنون متنوع طراحی آموزشی، می تواند زیربنای علمی طرح درس معلمان را پی ریزی کند. </a:t>
            </a:r>
          </a:p>
        </p:txBody>
      </p:sp>
      <p:sp>
        <p:nvSpPr>
          <p:cNvPr id="2" name="Title 1"/>
          <p:cNvSpPr>
            <a:spLocks noGrp="1"/>
          </p:cNvSpPr>
          <p:nvPr>
            <p:ph type="title"/>
          </p:nvPr>
        </p:nvSpPr>
        <p:spPr>
          <a:xfrm>
            <a:off x="323850" y="115888"/>
            <a:ext cx="8569325" cy="1081087"/>
          </a:xfrm>
          <a:solidFill>
            <a:schemeClr val="tx1">
              <a:lumMod val="95000"/>
            </a:schemeClr>
          </a:solidFill>
        </p:spPr>
        <p:txBody>
          <a:bodyPr rtlCol="1">
            <a:normAutofit/>
          </a:bodyPr>
          <a:lstStyle/>
          <a:p>
            <a:pPr eaLnBrk="1" fontAlgn="auto" hangingPunct="1">
              <a:spcAft>
                <a:spcPts val="0"/>
              </a:spcAft>
              <a:defRPr/>
            </a:pPr>
            <a:r>
              <a:rPr lang="fa-IR" sz="4800" dirty="0" smtClean="0">
                <a:solidFill>
                  <a:srgbClr val="FF0000"/>
                </a:solidFill>
                <a:cs typeface="2  Titr" pitchFamily="2" charset="-78"/>
              </a:rPr>
              <a:t>الگوهاي طراحي آموزشي</a:t>
            </a:r>
            <a:endParaRPr lang="fa-IR" sz="48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333375"/>
            <a:ext cx="8705850" cy="6264275"/>
          </a:xfrm>
        </p:spPr>
        <p:txBody>
          <a:bodyPr/>
          <a:lstStyle/>
          <a:p>
            <a:pPr marL="0" indent="0" algn="just" eaLnBrk="1" fontAlgn="auto" hangingPunct="1">
              <a:spcBef>
                <a:spcPct val="0"/>
              </a:spcBef>
              <a:spcAft>
                <a:spcPts val="0"/>
              </a:spcAft>
              <a:buFont typeface="Symbol" pitchFamily="18" charset="2"/>
              <a:buNone/>
              <a:defRPr/>
            </a:pPr>
            <a:r>
              <a:rPr lang="fa-IR" sz="7200" b="1" dirty="0">
                <a:solidFill>
                  <a:srgbClr val="FFFF00"/>
                </a:solidFill>
                <a:effectLst>
                  <a:outerShdw blurRad="38100" dist="38100" dir="2700000" algn="tl">
                    <a:srgbClr val="000000">
                      <a:alpha val="43137"/>
                    </a:srgbClr>
                  </a:outerShdw>
                </a:effectLst>
                <a:cs typeface="2  Lotus" pitchFamily="2" charset="-78"/>
              </a:rPr>
              <a:t>4)</a:t>
            </a:r>
            <a:r>
              <a:rPr lang="fa-IR" sz="6600" b="1" dirty="0">
                <a:effectLst>
                  <a:outerShdw blurRad="38100" dist="38100" dir="2700000" algn="tl">
                    <a:srgbClr val="000000">
                      <a:alpha val="43137"/>
                    </a:srgbClr>
                  </a:outerShdw>
                </a:effectLst>
                <a:cs typeface="2  Lotus" pitchFamily="2" charset="-78"/>
              </a:rPr>
              <a:t>میزان تنوّع در </a:t>
            </a:r>
            <a:r>
              <a:rPr lang="fa-IR" sz="6600" b="1" dirty="0" smtClean="0">
                <a:effectLst>
                  <a:outerShdw blurRad="38100" dist="38100" dir="2700000" algn="tl">
                    <a:srgbClr val="000000">
                      <a:alpha val="43137"/>
                    </a:srgbClr>
                  </a:outerShdw>
                </a:effectLst>
                <a:cs typeface="2  Lotus" pitchFamily="2" charset="-78"/>
              </a:rPr>
              <a:t>بکارگیری </a:t>
            </a:r>
            <a:r>
              <a:rPr lang="fa-IR" sz="6600" b="1" dirty="0">
                <a:effectLst>
                  <a:outerShdw blurRad="38100" dist="38100" dir="2700000" algn="tl">
                    <a:srgbClr val="000000">
                      <a:alpha val="43137"/>
                    </a:srgbClr>
                  </a:outerShdw>
                </a:effectLst>
                <a:cs typeface="2  Lotus" pitchFamily="2" charset="-78"/>
              </a:rPr>
              <a:t>وسایل آموزشی</a:t>
            </a:r>
            <a:endParaRPr lang="en-US" sz="6600" b="1" dirty="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7200" b="1" dirty="0">
                <a:solidFill>
                  <a:srgbClr val="FFFF00"/>
                </a:solidFill>
                <a:effectLst>
                  <a:outerShdw blurRad="38100" dist="38100" dir="2700000" algn="tl">
                    <a:srgbClr val="000000">
                      <a:alpha val="43137"/>
                    </a:srgbClr>
                  </a:outerShdw>
                </a:effectLst>
                <a:cs typeface="2  Lotus" pitchFamily="2" charset="-78"/>
              </a:rPr>
              <a:t>5)</a:t>
            </a:r>
            <a:r>
              <a:rPr lang="fa-IR" sz="6600" b="1" dirty="0">
                <a:effectLst>
                  <a:outerShdw blurRad="38100" dist="38100" dir="2700000" algn="tl">
                    <a:srgbClr val="000000">
                      <a:alpha val="43137"/>
                    </a:srgbClr>
                  </a:outerShdw>
                </a:effectLst>
                <a:cs typeface="2  Lotus" pitchFamily="2" charset="-78"/>
              </a:rPr>
              <a:t>استفاده ی به </a:t>
            </a:r>
            <a:r>
              <a:rPr lang="fa-IR" sz="6600" b="1" dirty="0" smtClean="0">
                <a:effectLst>
                  <a:outerShdw blurRad="38100" dist="38100" dir="2700000" algn="tl">
                    <a:srgbClr val="000000">
                      <a:alpha val="43137"/>
                    </a:srgbClr>
                  </a:outerShdw>
                </a:effectLst>
                <a:cs typeface="2  Lotus" pitchFamily="2" charset="-78"/>
              </a:rPr>
              <a:t>موقع و </a:t>
            </a:r>
            <a:r>
              <a:rPr lang="fa-IR" sz="6600" b="1" dirty="0">
                <a:effectLst>
                  <a:outerShdw blurRad="38100" dist="38100" dir="2700000" algn="tl">
                    <a:srgbClr val="000000">
                      <a:alpha val="43137"/>
                    </a:srgbClr>
                  </a:outerShdw>
                </a:effectLst>
                <a:cs typeface="2  Lotus" pitchFamily="2" charset="-78"/>
              </a:rPr>
              <a:t>لازم از وسایل هنگام تدریس</a:t>
            </a:r>
          </a:p>
          <a:p>
            <a:pPr marL="0" indent="0" algn="just">
              <a:buFont typeface="Symbol" pitchFamily="18" charset="2"/>
              <a:buNone/>
              <a:defRPr/>
            </a:pPr>
            <a:r>
              <a:rPr lang="fa-IR" sz="6600" dirty="0" smtClean="0">
                <a:solidFill>
                  <a:srgbClr val="FFFF00"/>
                </a:solidFill>
                <a:cs typeface="2  Lotus" pitchFamily="2" charset="-78"/>
              </a:rPr>
              <a:t>6</a:t>
            </a:r>
            <a:r>
              <a:rPr lang="fa-IR" sz="6600" b="1" dirty="0" smtClean="0">
                <a:solidFill>
                  <a:srgbClr val="FFFF00"/>
                </a:solidFill>
                <a:effectLst>
                  <a:outerShdw blurRad="38100" dist="38100" dir="2700000" algn="tl">
                    <a:srgbClr val="000000">
                      <a:alpha val="43137"/>
                    </a:srgbClr>
                  </a:outerShdw>
                </a:effectLst>
                <a:cs typeface="2  Lotus" pitchFamily="2" charset="-78"/>
              </a:rPr>
              <a:t>) </a:t>
            </a:r>
            <a:r>
              <a:rPr lang="fa-IR" sz="6600" b="1" dirty="0" smtClean="0">
                <a:effectLst>
                  <a:outerShdw blurRad="38100" dist="38100" dir="2700000" algn="tl">
                    <a:srgbClr val="000000">
                      <a:alpha val="43137"/>
                    </a:srgbClr>
                  </a:outerShdw>
                </a:effectLst>
                <a:cs typeface="2  Lotus" pitchFamily="2" charset="-78"/>
              </a:rPr>
              <a:t>ميزان توجّه به گرايش علاقه شاگردان</a:t>
            </a:r>
          </a:p>
          <a:p>
            <a:pPr marL="0" indent="0" algn="just">
              <a:buFont typeface="Symbol" pitchFamily="18" charset="2"/>
              <a:buNone/>
              <a:defRPr/>
            </a:pPr>
            <a:endParaRPr lang="en-US" sz="6600" dirty="0"/>
          </a:p>
        </p:txBody>
      </p:sp>
    </p:spTree>
  </p:cSld>
  <p:clrMapOvr>
    <a:masterClrMapping/>
  </p:clrMapOvr>
  <p:transition spd="slow">
    <p:checke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8229600" cy="6143625"/>
          </a:xfrm>
        </p:spPr>
        <p:txBody>
          <a:bodyPr rtlCol="1">
            <a:normAutofit/>
          </a:bodyPr>
          <a:lstStyle/>
          <a:p>
            <a:pPr marL="0" indent="0" algn="just" eaLnBrk="1" fontAlgn="auto" hangingPunct="1">
              <a:spcBef>
                <a:spcPct val="0"/>
              </a:spcBef>
              <a:spcAft>
                <a:spcPts val="0"/>
              </a:spcAft>
              <a:buFont typeface="Symbol" pitchFamily="18" charset="2"/>
              <a:buNone/>
              <a:defRPr/>
            </a:pPr>
            <a:r>
              <a:rPr lang="fa-IR" sz="4800" b="1" dirty="0" smtClean="0">
                <a:solidFill>
                  <a:srgbClr val="FFFF00"/>
                </a:solidFill>
                <a:effectLst>
                  <a:outerShdw blurRad="38100" dist="38100" dir="2700000" algn="tl">
                    <a:srgbClr val="000000">
                      <a:alpha val="43137"/>
                    </a:srgbClr>
                  </a:outerShdw>
                </a:effectLst>
                <a:cs typeface="2  Lotus" pitchFamily="2" charset="-78"/>
              </a:rPr>
              <a:t>7) </a:t>
            </a:r>
            <a:r>
              <a:rPr lang="fa-IR" sz="4800" b="1" dirty="0" smtClean="0">
                <a:effectLst>
                  <a:outerShdw blurRad="38100" dist="38100" dir="2700000" algn="tl">
                    <a:srgbClr val="000000">
                      <a:alpha val="43137"/>
                    </a:srgbClr>
                  </a:outerShdw>
                </a:effectLst>
                <a:cs typeface="2  Lotus" pitchFamily="2" charset="-78"/>
              </a:rPr>
              <a:t>متناسب بودن رسانه با رفتاري كه قرار است بعد از آموزش از مخاطبان يا دانش آموزان انتظار داشته باشيم.</a:t>
            </a:r>
            <a:endParaRPr lang="fa-IR" sz="6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مثال: </a:t>
            </a:r>
          </a:p>
          <a:p>
            <a:pPr marL="0" indent="0" algn="just" eaLnBrk="1" fontAlgn="auto" hangingPunct="1">
              <a:spcBef>
                <a:spcPct val="0"/>
              </a:spcBef>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اگر مفاهيم محسوس مورد نظرهستند، ارائه ي</a:t>
            </a:r>
            <a:r>
              <a:rPr lang="fa-IR" sz="3600" b="1" dirty="0" smtClean="0">
                <a:solidFill>
                  <a:srgbClr val="FF0000"/>
                </a:solidFill>
                <a:effectLst>
                  <a:outerShdw blurRad="38100" dist="38100" dir="2700000" algn="tl">
                    <a:srgbClr val="000000">
                      <a:alpha val="43137"/>
                    </a:srgbClr>
                  </a:outerShdw>
                </a:effectLst>
                <a:cs typeface="2  Lotus" pitchFamily="2" charset="-78"/>
              </a:rPr>
              <a:t> تصاوير </a:t>
            </a:r>
            <a:r>
              <a:rPr lang="fa-IR" sz="3600" b="1" dirty="0" smtClean="0">
                <a:effectLst>
                  <a:outerShdw blurRad="38100" dist="38100" dir="2700000" algn="tl">
                    <a:srgbClr val="000000">
                      <a:alpha val="43137"/>
                    </a:srgbClr>
                  </a:outerShdw>
                </a:effectLst>
                <a:cs typeface="2  Lotus" pitchFamily="2" charset="-78"/>
              </a:rPr>
              <a:t>مناسب هستند.</a:t>
            </a:r>
          </a:p>
          <a:p>
            <a:pPr marL="0" indent="0" algn="just" eaLnBrk="1" fontAlgn="auto" hangingPunct="1">
              <a:spcBef>
                <a:spcPct val="0"/>
              </a:spcBef>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اگر اطّلاعات كلامي در نظر است، استفاده از رسانه اي كه قابليت ارائه ي مطالب كلامي را كه به صورت كتبي يا شينداري دارند مناسب است</a:t>
            </a:r>
            <a:r>
              <a:rPr lang="fa-IR" sz="3200" b="1" dirty="0" smtClean="0">
                <a:effectLst>
                  <a:outerShdw blurRad="38100" dist="38100" dir="2700000" algn="tl">
                    <a:srgbClr val="000000">
                      <a:alpha val="43137"/>
                    </a:srgbClr>
                  </a:outerShdw>
                </a:effectLst>
                <a:cs typeface="2  Lotus" pitchFamily="2" charset="-78"/>
              </a:rPr>
              <a:t>. </a:t>
            </a:r>
            <a:endParaRPr lang="en-US" sz="32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36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amond(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484313"/>
            <a:ext cx="8569325" cy="5113337"/>
          </a:xfrm>
        </p:spPr>
        <p:txBody>
          <a:bodyPr/>
          <a:lstStyle/>
          <a:p>
            <a:pPr marL="0" indent="0" algn="just">
              <a:buFont typeface="Symbol" pitchFamily="18" charset="2"/>
              <a:buNone/>
              <a:defRPr/>
            </a:pPr>
            <a:r>
              <a:rPr lang="fa-IR" sz="3600" b="1" dirty="0" smtClean="0">
                <a:solidFill>
                  <a:srgbClr val="FF0000"/>
                </a:solidFill>
                <a:effectLst>
                  <a:outerShdw blurRad="38100" dist="38100" dir="2700000" algn="tl">
                    <a:srgbClr val="000000">
                      <a:alpha val="43137"/>
                    </a:srgbClr>
                  </a:outerShdw>
                </a:effectLst>
                <a:cs typeface="2  Lotus" pitchFamily="2" charset="-78"/>
              </a:rPr>
              <a:t>1) </a:t>
            </a:r>
            <a:r>
              <a:rPr lang="fa-IR" sz="3600" b="1" dirty="0" smtClean="0">
                <a:effectLst>
                  <a:outerShdw blurRad="38100" dist="38100" dir="2700000" algn="tl">
                    <a:srgbClr val="000000">
                      <a:alpha val="43137"/>
                    </a:srgbClr>
                  </a:outerShdw>
                </a:effectLst>
                <a:cs typeface="2  Lotus" pitchFamily="2" charset="-78"/>
              </a:rPr>
              <a:t>هدف های آموزشی</a:t>
            </a:r>
          </a:p>
          <a:p>
            <a:pPr marL="0" indent="0" algn="just">
              <a:buFont typeface="Symbol" pitchFamily="18" charset="2"/>
              <a:buNone/>
              <a:defRPr/>
            </a:pPr>
            <a:r>
              <a:rPr lang="fa-IR" sz="3600" b="1" dirty="0" smtClean="0">
                <a:solidFill>
                  <a:srgbClr val="FF0000"/>
                </a:solidFill>
                <a:effectLst>
                  <a:outerShdw blurRad="38100" dist="38100" dir="2700000" algn="tl">
                    <a:srgbClr val="000000">
                      <a:alpha val="43137"/>
                    </a:srgbClr>
                  </a:outerShdw>
                </a:effectLst>
                <a:cs typeface="2  Lotus" pitchFamily="2" charset="-78"/>
              </a:rPr>
              <a:t>2) </a:t>
            </a:r>
            <a:r>
              <a:rPr lang="fa-IR" sz="3600" b="1" dirty="0" smtClean="0">
                <a:effectLst>
                  <a:outerShdw blurRad="38100" dist="38100" dir="2700000" algn="tl">
                    <a:srgbClr val="000000">
                      <a:alpha val="43137"/>
                    </a:srgbClr>
                  </a:outerShdw>
                </a:effectLst>
                <a:cs typeface="2  Lotus" pitchFamily="2" charset="-78"/>
              </a:rPr>
              <a:t>تجربیات یادگیری لازم برای تحقق هدف ها (مثلاً برای تحقق هدف آموزش شنا، مطالعه ی چند کتاب کفایت نمی کند.) </a:t>
            </a:r>
          </a:p>
          <a:p>
            <a:pPr marL="0" indent="0" algn="just">
              <a:buFont typeface="Symbol" pitchFamily="18" charset="2"/>
              <a:buNone/>
              <a:defRPr/>
            </a:pPr>
            <a:r>
              <a:rPr lang="fa-IR" sz="3600" b="1" dirty="0" smtClean="0">
                <a:solidFill>
                  <a:srgbClr val="FF0000"/>
                </a:solidFill>
                <a:effectLst>
                  <a:outerShdw blurRad="38100" dist="38100" dir="2700000" algn="tl">
                    <a:srgbClr val="000000">
                      <a:alpha val="43137"/>
                    </a:srgbClr>
                  </a:outerShdw>
                </a:effectLst>
                <a:cs typeface="2  Lotus" pitchFamily="2" charset="-78"/>
              </a:rPr>
              <a:t>3) </a:t>
            </a:r>
            <a:r>
              <a:rPr lang="fa-IR" sz="3600" b="1" dirty="0" smtClean="0">
                <a:effectLst>
                  <a:outerShdw blurRad="38100" dist="38100" dir="2700000" algn="tl">
                    <a:srgbClr val="000000">
                      <a:alpha val="43137"/>
                    </a:srgbClr>
                  </a:outerShdw>
                </a:effectLst>
                <a:cs typeface="2  Lotus" pitchFamily="2" charset="-78"/>
              </a:rPr>
              <a:t>علاقه ی دانش آموزان</a:t>
            </a:r>
          </a:p>
          <a:p>
            <a:pPr marL="0" indent="0" algn="just">
              <a:buFont typeface="Symbol" pitchFamily="18" charset="2"/>
              <a:buNone/>
              <a:defRPr/>
            </a:pPr>
            <a:r>
              <a:rPr lang="fa-IR" sz="3600" b="1" dirty="0" smtClean="0">
                <a:solidFill>
                  <a:srgbClr val="FF0000"/>
                </a:solidFill>
                <a:effectLst>
                  <a:outerShdw blurRad="38100" dist="38100" dir="2700000" algn="tl">
                    <a:srgbClr val="000000">
                      <a:alpha val="43137"/>
                    </a:srgbClr>
                  </a:outerShdw>
                </a:effectLst>
                <a:cs typeface="2  Lotus" pitchFamily="2" charset="-78"/>
              </a:rPr>
              <a:t>4) </a:t>
            </a:r>
            <a:r>
              <a:rPr lang="fa-IR" sz="3600" b="1" dirty="0" smtClean="0">
                <a:effectLst>
                  <a:outerShdw blurRad="38100" dist="38100" dir="2700000" algn="tl">
                    <a:srgbClr val="000000">
                      <a:alpha val="43137"/>
                    </a:srgbClr>
                  </a:outerShdw>
                </a:effectLst>
                <a:cs typeface="2  Lotus" pitchFamily="2" charset="-78"/>
              </a:rPr>
              <a:t>اصول یادگیری (نباید به اصول یادگیری در نظریه ی خاصی تاکید کرد.) </a:t>
            </a:r>
          </a:p>
          <a:p>
            <a:pPr marL="0" indent="0" algn="just">
              <a:buFont typeface="Symbol" pitchFamily="18" charset="2"/>
              <a:buNone/>
              <a:defRPr/>
            </a:pPr>
            <a:r>
              <a:rPr lang="fa-IR" sz="3600" b="1" dirty="0" smtClean="0">
                <a:solidFill>
                  <a:srgbClr val="FF0000"/>
                </a:solidFill>
                <a:effectLst>
                  <a:outerShdw blurRad="38100" dist="38100" dir="2700000" algn="tl">
                    <a:srgbClr val="000000">
                      <a:alpha val="43137"/>
                    </a:srgbClr>
                  </a:outerShdw>
                </a:effectLst>
                <a:cs typeface="2  Lotus" pitchFamily="2" charset="-78"/>
              </a:rPr>
              <a:t>5) </a:t>
            </a:r>
            <a:r>
              <a:rPr lang="fa-IR" sz="3600" b="1" dirty="0" smtClean="0">
                <a:effectLst>
                  <a:outerShdw blurRad="38100" dist="38100" dir="2700000" algn="tl">
                    <a:srgbClr val="000000">
                      <a:alpha val="43137"/>
                    </a:srgbClr>
                  </a:outerShdw>
                </a:effectLst>
                <a:cs typeface="2  Lotus" pitchFamily="2" charset="-78"/>
              </a:rPr>
              <a:t>امکانات، تجهیزات و منابع</a:t>
            </a:r>
            <a:endParaRPr lang="fa-IR" sz="36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338138"/>
            <a:ext cx="8229600" cy="1003300"/>
          </a:xfrm>
          <a:solidFill>
            <a:schemeClr val="tx1"/>
          </a:solidFill>
        </p:spPr>
        <p:txBody>
          <a:bodyPr/>
          <a:lstStyle/>
          <a:p>
            <a:r>
              <a:rPr lang="fa-IR" sz="4800" smtClean="0">
                <a:solidFill>
                  <a:srgbClr val="FF0000"/>
                </a:solidFill>
                <a:cs typeface="2  Titr" pitchFamily="2" charset="-78"/>
              </a:rPr>
              <a:t>6- معیارهای انتخاب روش تدریس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5"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anim calcmode="lin" valueType="num">
                                      <p:cBhvr>
                                        <p:cTn id="13"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2">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anim calcmode="lin" valueType="num">
                                      <p:cBhvr>
                                        <p:cTn id="18"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9"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1"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p:cTn id="24"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2">
                                            <p:txEl>
                                              <p:pRg st="2" end="2"/>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p:cTn id="30"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2">
                                            <p:txEl>
                                              <p:pRg st="3" end="3"/>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p:cTn id="36"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341438"/>
            <a:ext cx="8642350" cy="5230812"/>
          </a:xfrm>
        </p:spPr>
        <p:txBody>
          <a:bodyPr rtlCol="1">
            <a:normAutofit lnSpcReduction="10000"/>
          </a:bodyPr>
          <a:lstStyle/>
          <a:p>
            <a:pPr marL="0" indent="0" algn="just" eaLnBrk="1" fontAlgn="auto" hangingPunct="1">
              <a:spcBef>
                <a:spcPct val="0"/>
              </a:spcBef>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1. </a:t>
            </a:r>
            <a:r>
              <a:rPr lang="ar-SA" sz="5400" b="1" dirty="0" smtClean="0">
                <a:effectLst>
                  <a:outerShdw blurRad="38100" dist="38100" dir="2700000" algn="tl">
                    <a:srgbClr val="000000">
                      <a:alpha val="43137"/>
                    </a:srgbClr>
                  </a:outerShdw>
                </a:effectLst>
                <a:cs typeface="2  Lotus" pitchFamily="2" charset="-78"/>
              </a:rPr>
              <a:t>از روش های تدریس فع</a:t>
            </a:r>
            <a:r>
              <a:rPr lang="fa-IR" sz="5400" b="1" dirty="0" smtClean="0">
                <a:effectLst>
                  <a:outerShdw blurRad="38100" dist="38100" dir="2700000" algn="tl">
                    <a:srgbClr val="000000">
                      <a:alpha val="43137"/>
                    </a:srgbClr>
                  </a:outerShdw>
                </a:effectLst>
                <a:cs typeface="2  Lotus" pitchFamily="2" charset="-78"/>
              </a:rPr>
              <a:t>ّ</a:t>
            </a:r>
            <a:r>
              <a:rPr lang="ar-SA" sz="5400" b="1" dirty="0" smtClean="0">
                <a:effectLst>
                  <a:outerShdw blurRad="38100" dist="38100" dir="2700000" algn="tl">
                    <a:srgbClr val="000000">
                      <a:alpha val="43137"/>
                    </a:srgbClr>
                  </a:outerShdw>
                </a:effectLst>
                <a:cs typeface="2  Lotus" pitchFamily="2" charset="-78"/>
              </a:rPr>
              <a:t>ال، استفاده </a:t>
            </a:r>
            <a:r>
              <a:rPr lang="fa-IR" sz="5400" b="1" dirty="0" smtClean="0">
                <a:effectLst>
                  <a:outerShdw blurRad="38100" dist="38100" dir="2700000" algn="tl">
                    <a:srgbClr val="000000">
                      <a:alpha val="43137"/>
                    </a:srgbClr>
                  </a:outerShdw>
                </a:effectLst>
                <a:cs typeface="2  Lotus" pitchFamily="2" charset="-78"/>
              </a:rPr>
              <a:t>ش</a:t>
            </a:r>
            <a:r>
              <a:rPr lang="ar-SA" sz="5400" b="1" dirty="0" smtClean="0">
                <a:effectLst>
                  <a:outerShdw blurRad="38100" dist="38100" dir="2700000" algn="tl">
                    <a:srgbClr val="000000">
                      <a:alpha val="43137"/>
                    </a:srgbClr>
                  </a:outerShdw>
                </a:effectLst>
                <a:cs typeface="2  Lotus" pitchFamily="2" charset="-78"/>
              </a:rPr>
              <a:t>ده است</a:t>
            </a:r>
            <a:r>
              <a:rPr lang="fa-IR" sz="5400" b="1" dirty="0" smtClean="0">
                <a:effectLst>
                  <a:outerShdw blurRad="38100" dist="38100" dir="2700000" algn="tl">
                    <a:srgbClr val="000000">
                      <a:alpha val="43137"/>
                    </a:srgbClr>
                  </a:outerShdw>
                </a:effectLst>
                <a:cs typeface="2  Lotus" pitchFamily="2" charset="-78"/>
              </a:rPr>
              <a:t>.</a:t>
            </a:r>
            <a:endParaRPr lang="en-US" sz="5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2. </a:t>
            </a:r>
            <a:r>
              <a:rPr lang="ar-SA" sz="5400" b="1" dirty="0" smtClean="0">
                <a:effectLst>
                  <a:outerShdw blurRad="38100" dist="38100" dir="2700000" algn="tl">
                    <a:srgbClr val="000000">
                      <a:alpha val="43137"/>
                    </a:srgbClr>
                  </a:outerShdw>
                </a:effectLst>
                <a:cs typeface="2  Lotus" pitchFamily="2" charset="-78"/>
              </a:rPr>
              <a:t>روش</a:t>
            </a:r>
            <a:r>
              <a:rPr lang="fa-IR" sz="5400" b="1" dirty="0" smtClean="0">
                <a:effectLst>
                  <a:outerShdw blurRad="38100" dist="38100" dir="2700000" algn="tl">
                    <a:srgbClr val="000000">
                      <a:alpha val="43137"/>
                    </a:srgbClr>
                  </a:outerShdw>
                </a:effectLst>
                <a:cs typeface="2  Lotus" pitchFamily="2" charset="-78"/>
              </a:rPr>
              <a:t> </a:t>
            </a:r>
            <a:r>
              <a:rPr lang="ar-SA" sz="5400" b="1" dirty="0" smtClean="0">
                <a:effectLst>
                  <a:outerShdw blurRad="38100" dist="38100" dir="2700000" algn="tl">
                    <a:srgbClr val="000000">
                      <a:alpha val="43137"/>
                    </a:srgbClr>
                  </a:outerShdw>
                </a:effectLst>
                <a:cs typeface="2  Lotus" pitchFamily="2" charset="-78"/>
              </a:rPr>
              <a:t>های انتخابی</a:t>
            </a:r>
            <a:r>
              <a:rPr lang="fa-IR" sz="5400" b="1" dirty="0" smtClean="0">
                <a:effectLst>
                  <a:outerShdw blurRad="38100" dist="38100" dir="2700000" algn="tl">
                    <a:srgbClr val="000000">
                      <a:alpha val="43137"/>
                    </a:srgbClr>
                  </a:outerShdw>
                </a:effectLst>
                <a:cs typeface="2  Lotus" pitchFamily="2" charset="-78"/>
              </a:rPr>
              <a:t> </a:t>
            </a:r>
            <a:r>
              <a:rPr lang="ar-SA" sz="5400" b="1" dirty="0" smtClean="0">
                <a:effectLst>
                  <a:outerShdw blurRad="38100" dist="38100" dir="2700000" algn="tl">
                    <a:srgbClr val="000000">
                      <a:alpha val="43137"/>
                    </a:srgbClr>
                  </a:outerShdw>
                </a:effectLst>
                <a:cs typeface="2  Lotus" pitchFamily="2" charset="-78"/>
              </a:rPr>
              <a:t>توانسته است در ایجاد</a:t>
            </a:r>
            <a:r>
              <a:rPr lang="fa-IR" sz="5400" b="1" dirty="0" smtClean="0">
                <a:effectLst>
                  <a:outerShdw blurRad="38100" dist="38100" dir="2700000" algn="tl">
                    <a:srgbClr val="000000">
                      <a:alpha val="43137"/>
                    </a:srgbClr>
                  </a:outerShdw>
                </a:effectLst>
                <a:cs typeface="2  Lotus" pitchFamily="2" charset="-78"/>
              </a:rPr>
              <a:t> </a:t>
            </a:r>
            <a:r>
              <a:rPr lang="ar-SA" sz="5400" b="1" dirty="0" smtClean="0">
                <a:effectLst>
                  <a:outerShdw blurRad="38100" dist="38100" dir="2700000" algn="tl">
                    <a:srgbClr val="000000">
                      <a:alpha val="43137"/>
                    </a:srgbClr>
                  </a:outerShdw>
                </a:effectLst>
                <a:cs typeface="2  Lotus" pitchFamily="2" charset="-78"/>
              </a:rPr>
              <a:t>خل</a:t>
            </a:r>
            <a:r>
              <a:rPr lang="fa-IR" sz="5400" b="1" dirty="0" smtClean="0">
                <a:effectLst>
                  <a:outerShdw blurRad="38100" dist="38100" dir="2700000" algn="tl">
                    <a:srgbClr val="000000">
                      <a:alpha val="43137"/>
                    </a:srgbClr>
                  </a:outerShdw>
                </a:effectLst>
                <a:cs typeface="2  Lotus" pitchFamily="2" charset="-78"/>
              </a:rPr>
              <a:t>ّ</a:t>
            </a:r>
            <a:r>
              <a:rPr lang="ar-SA" sz="5400" b="1" dirty="0" smtClean="0">
                <a:effectLst>
                  <a:outerShdw blurRad="38100" dist="38100" dir="2700000" algn="tl">
                    <a:srgbClr val="000000">
                      <a:alpha val="43137"/>
                    </a:srgbClr>
                  </a:outerShdw>
                </a:effectLst>
                <a:cs typeface="2  Lotus" pitchFamily="2" charset="-78"/>
              </a:rPr>
              <a:t>اقیت دانش آموزان تاثیر بگذارد</a:t>
            </a:r>
            <a:r>
              <a:rPr lang="fa-IR" sz="5400" b="1" dirty="0" smtClean="0">
                <a:effectLst>
                  <a:outerShdw blurRad="38100" dist="38100" dir="2700000" algn="tl">
                    <a:srgbClr val="000000">
                      <a:alpha val="43137"/>
                    </a:srgbClr>
                  </a:outerShdw>
                </a:effectLst>
                <a:cs typeface="2  Lotus" pitchFamily="2" charset="-78"/>
              </a:rPr>
              <a:t>.</a:t>
            </a:r>
            <a:endParaRPr lang="en-US" sz="5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3.</a:t>
            </a:r>
            <a:r>
              <a:rPr lang="en-US" sz="5400" b="1" dirty="0" smtClean="0">
                <a:solidFill>
                  <a:srgbClr val="FFFF00"/>
                </a:solidFill>
                <a:effectLst>
                  <a:outerShdw blurRad="38100" dist="38100" dir="2700000" algn="tl">
                    <a:srgbClr val="000000">
                      <a:alpha val="43137"/>
                    </a:srgbClr>
                  </a:outerShdw>
                </a:effectLst>
                <a:cs typeface="2  Lotus" pitchFamily="2" charset="-78"/>
              </a:rPr>
              <a:t> </a:t>
            </a:r>
            <a:r>
              <a:rPr lang="fa-IR" sz="4400" b="1" dirty="0" smtClean="0">
                <a:effectLst>
                  <a:outerShdw blurRad="38100" dist="38100" dir="2700000" algn="tl">
                    <a:srgbClr val="000000">
                      <a:alpha val="43137"/>
                    </a:srgbClr>
                  </a:outerShdw>
                </a:effectLst>
                <a:cs typeface="2  Lotus" pitchFamily="2" charset="-78"/>
              </a:rPr>
              <a:t>ا</a:t>
            </a:r>
            <a:r>
              <a:rPr lang="ar-SA" sz="4400" b="1" dirty="0" smtClean="0">
                <a:effectLst>
                  <a:outerShdw blurRad="38100" dist="38100" dir="2700000" algn="tl">
                    <a:srgbClr val="000000">
                      <a:alpha val="43137"/>
                    </a:srgbClr>
                  </a:outerShdw>
                </a:effectLst>
                <a:cs typeface="2  Lotus" pitchFamily="2" charset="-78"/>
              </a:rPr>
              <a:t>ز الگوهای یادگیری متفاوت در روش های تدریس استفاده </a:t>
            </a:r>
            <a:r>
              <a:rPr lang="fa-IR" sz="4400" b="1" dirty="0" smtClean="0">
                <a:effectLst>
                  <a:outerShdw blurRad="38100" dist="38100" dir="2700000" algn="tl">
                    <a:srgbClr val="000000">
                      <a:alpha val="43137"/>
                    </a:srgbClr>
                  </a:outerShdw>
                </a:effectLst>
                <a:cs typeface="2  Lotus" pitchFamily="2" charset="-78"/>
              </a:rPr>
              <a:t>ش</a:t>
            </a:r>
            <a:r>
              <a:rPr lang="ar-SA" sz="4400" b="1" dirty="0" smtClean="0">
                <a:effectLst>
                  <a:outerShdw blurRad="38100" dist="38100" dir="2700000" algn="tl">
                    <a:srgbClr val="000000">
                      <a:alpha val="43137"/>
                    </a:srgbClr>
                  </a:outerShdw>
                </a:effectLst>
                <a:cs typeface="2  Lotus" pitchFamily="2" charset="-78"/>
              </a:rPr>
              <a:t>ده است</a:t>
            </a:r>
            <a:r>
              <a:rPr lang="fa-IR" sz="4400" b="1" dirty="0" smtClean="0">
                <a:effectLst>
                  <a:outerShdw blurRad="38100" dist="38100" dir="2700000" algn="tl">
                    <a:srgbClr val="000000">
                      <a:alpha val="43137"/>
                    </a:srgbClr>
                  </a:outerShdw>
                </a:effectLst>
                <a:cs typeface="2  Lotus" pitchFamily="2" charset="-78"/>
              </a:rPr>
              <a:t>.</a:t>
            </a:r>
            <a:endParaRPr lang="en-US" sz="5400" b="1" dirty="0" smtClean="0">
              <a:effectLst>
                <a:outerShdw blurRad="38100" dist="38100" dir="2700000" algn="tl">
                  <a:srgbClr val="000000">
                    <a:alpha val="43137"/>
                  </a:srgbClr>
                </a:outerShdw>
              </a:effectLst>
              <a:cs typeface="2  Lotus" pitchFamily="2" charset="-78"/>
            </a:endParaRPr>
          </a:p>
          <a:p>
            <a:pPr marL="0" indent="0" eaLnBrk="1" fontAlgn="auto" hangingPunct="1">
              <a:spcAft>
                <a:spcPts val="0"/>
              </a:spcAft>
              <a:buFont typeface="Symbol" pitchFamily="18" charset="2"/>
              <a:buNone/>
              <a:defRPr/>
            </a:pPr>
            <a:endParaRPr lang="fa-IR" sz="3200" b="1" dirty="0" smtClean="0">
              <a:cs typeface="2  Lotus" pitchFamily="2" charset="-78"/>
            </a:endParaRPr>
          </a:p>
        </p:txBody>
      </p:sp>
      <p:sp>
        <p:nvSpPr>
          <p:cNvPr id="2" name="Title 1"/>
          <p:cNvSpPr>
            <a:spLocks noGrp="1"/>
          </p:cNvSpPr>
          <p:nvPr>
            <p:ph type="title"/>
          </p:nvPr>
        </p:nvSpPr>
        <p:spPr>
          <a:xfrm>
            <a:off x="250825" y="115888"/>
            <a:ext cx="8642350" cy="1127125"/>
          </a:xfrm>
          <a:solidFill>
            <a:schemeClr val="tx1">
              <a:lumMod val="85000"/>
            </a:schemeClr>
          </a:solidFill>
        </p:spPr>
        <p:txBody>
          <a:bodyPr rtlCol="1">
            <a:noAutofit/>
          </a:bodyPr>
          <a:lstStyle/>
          <a:p>
            <a:pPr eaLnBrk="1" fontAlgn="auto" hangingPunct="1">
              <a:spcAft>
                <a:spcPts val="0"/>
              </a:spcAft>
              <a:defRPr/>
            </a:pPr>
            <a:r>
              <a:rPr lang="fa-IR" sz="3200" dirty="0" smtClean="0">
                <a:solidFill>
                  <a:srgbClr val="FF0000"/>
                </a:solidFill>
                <a:cs typeface="2  Titr" pitchFamily="2" charset="-78"/>
              </a:rPr>
              <a:t>نكاتي را كه بايد در انتخاب روش تدريس بايد رعايت نمود.</a:t>
            </a:r>
            <a:endParaRPr lang="fa-IR" sz="32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642350" cy="6408738"/>
          </a:xfrm>
        </p:spPr>
        <p:txBody>
          <a:bodyPr/>
          <a:lstStyle/>
          <a:p>
            <a:pPr marL="0" indent="0" algn="jus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4. </a:t>
            </a:r>
            <a:r>
              <a:rPr lang="ar-SA" sz="5400" b="1" dirty="0" smtClean="0">
                <a:effectLst>
                  <a:outerShdw blurRad="38100" dist="38100" dir="2700000" algn="tl">
                    <a:srgbClr val="000000">
                      <a:alpha val="43137"/>
                    </a:srgbClr>
                  </a:outerShdw>
                </a:effectLst>
                <a:cs typeface="2  Lotus" pitchFamily="2" charset="-78"/>
              </a:rPr>
              <a:t>روش های انتخابی، علاقه ی دانش آموزان را مورد توج</a:t>
            </a:r>
            <a:r>
              <a:rPr lang="fa-IR" sz="5400" b="1" dirty="0" smtClean="0">
                <a:effectLst>
                  <a:outerShdw blurRad="38100" dist="38100" dir="2700000" algn="tl">
                    <a:srgbClr val="000000">
                      <a:alpha val="43137"/>
                    </a:srgbClr>
                  </a:outerShdw>
                </a:effectLst>
                <a:cs typeface="2  Lotus" pitchFamily="2" charset="-78"/>
              </a:rPr>
              <a:t>ّ</a:t>
            </a:r>
            <a:r>
              <a:rPr lang="ar-SA" sz="5400" b="1" dirty="0" smtClean="0">
                <a:effectLst>
                  <a:outerShdw blurRad="38100" dist="38100" dir="2700000" algn="tl">
                    <a:srgbClr val="000000">
                      <a:alpha val="43137"/>
                    </a:srgbClr>
                  </a:outerShdw>
                </a:effectLst>
                <a:cs typeface="2  Lotus" pitchFamily="2" charset="-78"/>
              </a:rPr>
              <a:t>ه قرار داده است</a:t>
            </a:r>
            <a:r>
              <a:rPr lang="fa-IR" sz="5400" b="1" dirty="0" smtClean="0">
                <a:effectLst>
                  <a:outerShdw blurRad="38100" dist="38100" dir="2700000" algn="tl">
                    <a:srgbClr val="000000">
                      <a:alpha val="43137"/>
                    </a:srgbClr>
                  </a:outerShdw>
                </a:effectLst>
                <a:cs typeface="2  Lotus" pitchFamily="2" charset="-78"/>
              </a:rPr>
              <a:t>.</a:t>
            </a:r>
            <a:endParaRPr lang="en-US" sz="5400" b="1" dirty="0" smtClean="0">
              <a:effectLst>
                <a:outerShdw blurRad="38100" dist="38100" dir="2700000" algn="tl">
                  <a:srgbClr val="000000">
                    <a:alpha val="43137"/>
                  </a:srgbClr>
                </a:outerShdw>
              </a:effectLst>
              <a:cs typeface="2  Lotus" pitchFamily="2" charset="-78"/>
            </a:endParaRPr>
          </a:p>
          <a:p>
            <a:pPr marL="0" indent="0" algn="jus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5. </a:t>
            </a:r>
            <a:r>
              <a:rPr lang="ar-SA" sz="5400" b="1" dirty="0" smtClean="0">
                <a:effectLst>
                  <a:outerShdw blurRad="38100" dist="38100" dir="2700000" algn="tl">
                    <a:srgbClr val="000000">
                      <a:alpha val="43137"/>
                    </a:srgbClr>
                  </a:outerShdw>
                </a:effectLst>
                <a:cs typeface="2  Lotus" pitchFamily="2" charset="-78"/>
              </a:rPr>
              <a:t>روش انتخابی، موجب مشارکت دانش آموزان در حل</a:t>
            </a:r>
            <a:r>
              <a:rPr lang="fa-IR" sz="5400" b="1" dirty="0" smtClean="0">
                <a:effectLst>
                  <a:outerShdw blurRad="38100" dist="38100" dir="2700000" algn="tl">
                    <a:srgbClr val="000000">
                      <a:alpha val="43137"/>
                    </a:srgbClr>
                  </a:outerShdw>
                </a:effectLst>
                <a:cs typeface="2  Lotus" pitchFamily="2" charset="-78"/>
              </a:rPr>
              <a:t>ّ</a:t>
            </a:r>
            <a:r>
              <a:rPr lang="ar-SA" sz="5400" b="1" dirty="0" smtClean="0">
                <a:effectLst>
                  <a:outerShdw blurRad="38100" dist="38100" dir="2700000" algn="tl">
                    <a:srgbClr val="000000">
                      <a:alpha val="43137"/>
                    </a:srgbClr>
                  </a:outerShdw>
                </a:effectLst>
                <a:cs typeface="2  Lotus" pitchFamily="2" charset="-78"/>
              </a:rPr>
              <a:t> مسائل زندگی در مدرسه و خارج از مدرسه را فراهم کرده است</a:t>
            </a:r>
            <a:r>
              <a:rPr lang="fa-IR" sz="5400" b="1" dirty="0" smtClean="0">
                <a:effectLst>
                  <a:outerShdw blurRad="38100" dist="38100" dir="2700000" algn="tl">
                    <a:srgbClr val="000000">
                      <a:alpha val="43137"/>
                    </a:srgbClr>
                  </a:outerShdw>
                </a:effectLst>
                <a:cs typeface="2  Lotus" pitchFamily="2" charset="-78"/>
              </a:rPr>
              <a:t>.</a:t>
            </a:r>
            <a:endParaRPr lang="en-US" sz="5400" b="1" dirty="0" smtClean="0">
              <a:effectLst>
                <a:outerShdw blurRad="38100" dist="38100" dir="2700000" algn="tl">
                  <a:srgbClr val="000000">
                    <a:alpha val="43137"/>
                  </a:srgbClr>
                </a:outerShdw>
              </a:effectLst>
              <a:cs typeface="2  Lotus" pitchFamily="2" charset="-78"/>
            </a:endParaRPr>
          </a:p>
          <a:p>
            <a:pPr algn="just">
              <a:defRPr/>
            </a:pPr>
            <a:endParaRPr lang="en-US" sz="5400" dirty="0"/>
          </a:p>
        </p:txBody>
      </p:sp>
    </p:spTree>
  </p:cSld>
  <p:clrMapOvr>
    <a:masterClrMapping/>
  </p:clrMapOvr>
  <p:transition spd="slow">
    <p:wheel spokes="1"/>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25"/>
            <a:ext cx="8229600" cy="6000750"/>
          </a:xfrm>
        </p:spPr>
        <p:txBody>
          <a:bodyPr rtlCol="1">
            <a:normAutofit/>
          </a:bodyPr>
          <a:lstStyle/>
          <a:p>
            <a:pPr marL="0" indent="0" algn="just" eaLnBrk="1" fontAlgn="auto" hangingPunct="1">
              <a:spcBef>
                <a:spcPct val="0"/>
              </a:spcBef>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6. </a:t>
            </a:r>
            <a:r>
              <a:rPr lang="ar-SA" sz="5400" b="1" dirty="0" smtClean="0">
                <a:effectLst>
                  <a:outerShdw blurRad="38100" dist="38100" dir="2700000" algn="tl">
                    <a:srgbClr val="000000">
                      <a:alpha val="43137"/>
                    </a:srgbClr>
                  </a:outerShdw>
                </a:effectLst>
                <a:cs typeface="2  Lotus" pitchFamily="2" charset="-78"/>
              </a:rPr>
              <a:t>روش انتخابی متناسب با اهداف و موضوع درس بوده است</a:t>
            </a:r>
            <a:r>
              <a:rPr lang="fa-IR" sz="5400" b="1" dirty="0" smtClean="0">
                <a:effectLst>
                  <a:outerShdw blurRad="38100" dist="38100" dir="2700000" algn="tl">
                    <a:srgbClr val="000000">
                      <a:alpha val="43137"/>
                    </a:srgbClr>
                  </a:outerShdw>
                </a:effectLst>
                <a:cs typeface="2  Lotus" pitchFamily="2" charset="-78"/>
              </a:rPr>
              <a:t>.</a:t>
            </a:r>
            <a:endParaRPr lang="en-US" sz="5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7. </a:t>
            </a:r>
            <a:r>
              <a:rPr lang="ar-SA" sz="5400" b="1" dirty="0" smtClean="0">
                <a:effectLst>
                  <a:outerShdw blurRad="38100" dist="38100" dir="2700000" algn="tl">
                    <a:srgbClr val="000000">
                      <a:alpha val="43137"/>
                    </a:srgbClr>
                  </a:outerShdw>
                </a:effectLst>
                <a:cs typeface="2  Lotus" pitchFamily="2" charset="-78"/>
              </a:rPr>
              <a:t>روش انتخابی متناسب با رشد جسمی، عاطفی، اجتماعی و ... دانش آموزان بوده است</a:t>
            </a:r>
            <a:r>
              <a:rPr lang="fa-IR" sz="5400" b="1" dirty="0" smtClean="0">
                <a:effectLst>
                  <a:outerShdw blurRad="38100" dist="38100" dir="2700000" algn="tl">
                    <a:srgbClr val="000000">
                      <a:alpha val="43137"/>
                    </a:srgbClr>
                  </a:outerShdw>
                </a:effectLst>
                <a:cs typeface="2  Lotus" pitchFamily="2" charset="-78"/>
              </a:rPr>
              <a:t>.</a:t>
            </a:r>
            <a:endParaRPr lang="en-US" sz="5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5400" b="1" dirty="0" smtClean="0">
                <a:solidFill>
                  <a:srgbClr val="FFFF00"/>
                </a:solidFill>
                <a:effectLst>
                  <a:outerShdw blurRad="38100" dist="38100" dir="2700000" algn="tl">
                    <a:srgbClr val="000000">
                      <a:alpha val="43137"/>
                    </a:srgbClr>
                  </a:outerShdw>
                </a:effectLst>
                <a:cs typeface="2  Lotus" pitchFamily="2" charset="-78"/>
              </a:rPr>
              <a:t>8. </a:t>
            </a:r>
            <a:r>
              <a:rPr lang="ar-SA" sz="5400" b="1" dirty="0" smtClean="0">
                <a:effectLst>
                  <a:outerShdw blurRad="38100" dist="38100" dir="2700000" algn="tl">
                    <a:srgbClr val="000000">
                      <a:alpha val="43137"/>
                    </a:srgbClr>
                  </a:outerShdw>
                </a:effectLst>
                <a:cs typeface="2  Lotus" pitchFamily="2" charset="-78"/>
              </a:rPr>
              <a:t>روش انتخابی متناسب با زمان و مکان تدریس بوده است</a:t>
            </a:r>
            <a:r>
              <a:rPr lang="fa-IR" sz="5400" b="1" dirty="0" smtClean="0">
                <a:effectLst>
                  <a:outerShdw blurRad="38100" dist="38100" dir="2700000" algn="tl">
                    <a:srgbClr val="000000">
                      <a:alpha val="43137"/>
                    </a:srgbClr>
                  </a:outerShdw>
                </a:effectLst>
                <a:cs typeface="2  Lotus" pitchFamily="2" charset="-78"/>
              </a:rPr>
              <a:t>.</a:t>
            </a:r>
            <a:endParaRPr lang="en-US" sz="5400" b="1" dirty="0" smtClean="0">
              <a:effectLst>
                <a:outerShdw blurRad="38100" dist="38100" dir="2700000" algn="tl">
                  <a:srgbClr val="000000">
                    <a:alpha val="43137"/>
                  </a:srgbClr>
                </a:outerShdw>
              </a:effectLst>
              <a:cs typeface="2  Lotus" pitchFamily="2" charset="-78"/>
            </a:endParaRPr>
          </a:p>
          <a:p>
            <a:pPr marL="0" indent="0" eaLnBrk="1" fontAlgn="auto" hangingPunct="1">
              <a:spcAft>
                <a:spcPts val="0"/>
              </a:spcAft>
              <a:buFont typeface="Symbol" pitchFamily="18" charset="2"/>
              <a:buNone/>
              <a:defRPr/>
            </a:pPr>
            <a:endParaRPr lang="fa-IR" sz="4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7338"/>
            <a:ext cx="8229600" cy="5086350"/>
          </a:xfrm>
        </p:spPr>
        <p:txBody>
          <a:bodyPr rtlCol="1">
            <a:noAutofit/>
          </a:bodyPr>
          <a:lstStyle/>
          <a:p>
            <a:pPr marL="0" indent="0" algn="just" eaLnBrk="1" fontAlgn="auto" hangingPunct="1">
              <a:spcAft>
                <a:spcPts val="0"/>
              </a:spcAf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معلّم نمی تواند </a:t>
            </a:r>
            <a:r>
              <a:rPr lang="fa-IR" sz="4400" b="1" dirty="0" smtClean="0">
                <a:solidFill>
                  <a:srgbClr val="FF0000"/>
                </a:solidFill>
                <a:effectLst>
                  <a:outerShdw blurRad="38100" dist="38100" dir="2700000" algn="tl">
                    <a:srgbClr val="000000">
                      <a:alpha val="43137"/>
                    </a:srgbClr>
                  </a:outerShdw>
                </a:effectLst>
                <a:cs typeface="2  Lotus" pitchFamily="2" charset="-78"/>
              </a:rPr>
              <a:t>بدون توجه به انگیزه و علاقه </a:t>
            </a:r>
            <a:r>
              <a:rPr lang="fa-IR" sz="4400" b="1" dirty="0" smtClean="0">
                <a:effectLst>
                  <a:outerShdw blurRad="38100" dist="38100" dir="2700000" algn="tl">
                    <a:srgbClr val="000000">
                      <a:alpha val="43137"/>
                    </a:srgbClr>
                  </a:outerShdw>
                </a:effectLst>
                <a:cs typeface="2  Lotus" pitchFamily="2" charset="-78"/>
              </a:rPr>
              <a:t>دانش آموزان، تدریس را شروع کند. زيرا تدریس، تزریق نیست. لذا، </a:t>
            </a:r>
            <a:r>
              <a:rPr lang="fa-IR" sz="4400" b="1" dirty="0" smtClean="0">
                <a:solidFill>
                  <a:srgbClr val="FF0000"/>
                </a:solidFill>
                <a:effectLst>
                  <a:outerShdw blurRad="38100" dist="38100" dir="2700000" algn="tl">
                    <a:srgbClr val="000000">
                      <a:alpha val="43137"/>
                    </a:srgbClr>
                  </a:outerShdw>
                </a:effectLst>
                <a:cs typeface="2  Lotus" pitchFamily="2" charset="-78"/>
              </a:rPr>
              <a:t>مهارت داشتن معلّم </a:t>
            </a:r>
            <a:r>
              <a:rPr lang="fa-IR" sz="4400" b="1" dirty="0" smtClean="0">
                <a:effectLst>
                  <a:outerShdw blurRad="38100" dist="38100" dir="2700000" algn="tl">
                    <a:srgbClr val="000000">
                      <a:alpha val="43137"/>
                    </a:srgbClr>
                  </a:outerShdw>
                </a:effectLst>
                <a:cs typeface="2  Lotus" pitchFamily="2" charset="-78"/>
              </a:rPr>
              <a:t>در این مرحله، بسیار مهم است و نقطه ی شروع تدریس به </a:t>
            </a:r>
            <a:r>
              <a:rPr lang="fa-IR" sz="4400" b="1" dirty="0" smtClean="0">
                <a:solidFill>
                  <a:srgbClr val="FF0000"/>
                </a:solidFill>
                <a:effectLst>
                  <a:outerShdw blurRad="38100" dist="38100" dir="2700000" algn="tl">
                    <a:srgbClr val="000000">
                      <a:alpha val="43137"/>
                    </a:srgbClr>
                  </a:outerShdw>
                </a:effectLst>
                <a:cs typeface="2  Lotus" pitchFamily="2" charset="-78"/>
              </a:rPr>
              <a:t>هنرمندی خاصی </a:t>
            </a:r>
            <a:r>
              <a:rPr lang="fa-IR" sz="4400" b="1" dirty="0" smtClean="0">
                <a:effectLst>
                  <a:outerShdw blurRad="38100" dist="38100" dir="2700000" algn="tl">
                    <a:srgbClr val="000000">
                      <a:alpha val="43137"/>
                    </a:srgbClr>
                  </a:outerShdw>
                </a:effectLst>
                <a:cs typeface="2  Lotus" pitchFamily="2" charset="-78"/>
              </a:rPr>
              <a:t>نیاز دارد تا انگیزه ی توام با هدفمندی و نشاط در دانش آموزان به وجود آورد.</a:t>
            </a:r>
          </a:p>
        </p:txBody>
      </p:sp>
      <p:sp>
        <p:nvSpPr>
          <p:cNvPr id="2" name="Title 1"/>
          <p:cNvSpPr>
            <a:spLocks noGrp="1"/>
          </p:cNvSpPr>
          <p:nvPr>
            <p:ph type="title"/>
          </p:nvPr>
        </p:nvSpPr>
        <p:spPr>
          <a:xfrm>
            <a:off x="457200" y="274638"/>
            <a:ext cx="8229600" cy="1066800"/>
          </a:xfrm>
          <a:solidFill>
            <a:schemeClr val="tx1">
              <a:lumMod val="85000"/>
            </a:schemeClr>
          </a:solidFill>
        </p:spPr>
        <p:txBody>
          <a:bodyPr rtlCol="1">
            <a:normAutofit/>
          </a:bodyPr>
          <a:lstStyle/>
          <a:p>
            <a:pPr eaLnBrk="1" fontAlgn="auto" hangingPunct="1">
              <a:spcAft>
                <a:spcPts val="0"/>
              </a:spcAft>
              <a:defRPr/>
            </a:pPr>
            <a:r>
              <a:rPr lang="fa-IR" sz="4000" dirty="0" smtClean="0">
                <a:solidFill>
                  <a:srgbClr val="FF0000"/>
                </a:solidFill>
                <a:cs typeface="2  Titr" pitchFamily="2" charset="-78"/>
              </a:rPr>
              <a:t>7-آمادگي و ايجاد انگيزه</a:t>
            </a:r>
            <a:endParaRPr lang="fa-IR" sz="40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43488"/>
          </a:xfrm>
        </p:spPr>
        <p:txBody>
          <a:bodyPr rtlCol="1">
            <a:normAutofit/>
          </a:bodyPr>
          <a:lstStyle/>
          <a:p>
            <a:pPr marL="0" indent="0" algn="just" eaLnBrk="1" fontAlgn="auto" hangingPunct="1">
              <a:spcAft>
                <a:spcPts val="0"/>
              </a:spcAft>
              <a:buFont typeface="Symbol" pitchFamily="18" charset="2"/>
              <a:buNone/>
              <a:defRPr/>
            </a:pPr>
            <a:r>
              <a:rPr lang="ar-SA" sz="3600" b="1" dirty="0" smtClean="0">
                <a:solidFill>
                  <a:srgbClr val="FF0000"/>
                </a:solidFill>
                <a:effectLst>
                  <a:outerShdw blurRad="38100" dist="38100" dir="2700000" algn="tl">
                    <a:srgbClr val="000000">
                      <a:alpha val="43137"/>
                    </a:srgbClr>
                  </a:outerShdw>
                </a:effectLst>
                <a:cs typeface="2  Lotus" pitchFamily="2" charset="-78"/>
              </a:rPr>
              <a:t>اين كار دو مرحله دارد.</a:t>
            </a:r>
            <a:endParaRPr lang="en-US" sz="3600" b="1" dirty="0" smtClean="0">
              <a:solidFill>
                <a:srgbClr val="FF0000"/>
              </a:solidFill>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ar-SA" sz="3600" b="1" dirty="0" smtClean="0">
                <a:solidFill>
                  <a:srgbClr val="FFFF00"/>
                </a:solidFill>
                <a:effectLst>
                  <a:outerShdw blurRad="38100" dist="38100" dir="2700000" algn="tl">
                    <a:srgbClr val="000000">
                      <a:alpha val="43137"/>
                    </a:srgbClr>
                  </a:outerShdw>
                </a:effectLst>
                <a:cs typeface="2  Lotus" pitchFamily="2" charset="-78"/>
              </a:rPr>
              <a:t>الف) </a:t>
            </a:r>
            <a:r>
              <a:rPr lang="ar-SA" sz="3600" b="1" dirty="0" smtClean="0">
                <a:effectLst>
                  <a:outerShdw blurRad="38100" dist="38100" dir="2700000" algn="tl">
                    <a:srgbClr val="000000">
                      <a:alpha val="43137"/>
                    </a:srgbClr>
                  </a:outerShdw>
                </a:effectLst>
                <a:cs typeface="2  Lotus" pitchFamily="2" charset="-78"/>
              </a:rPr>
              <a:t>مرحله ي نخست، </a:t>
            </a:r>
            <a:r>
              <a:rPr lang="ar-SA" sz="3600" b="1" dirty="0" smtClean="0">
                <a:solidFill>
                  <a:srgbClr val="FF0000"/>
                </a:solidFill>
                <a:effectLst>
                  <a:outerShdw blurRad="38100" dist="38100" dir="2700000" algn="tl">
                    <a:srgbClr val="000000">
                      <a:alpha val="43137"/>
                    </a:srgbClr>
                  </a:outerShdw>
                </a:effectLst>
                <a:cs typeface="2  Lotus" pitchFamily="2" charset="-78"/>
              </a:rPr>
              <a:t>جلب توج</a:t>
            </a:r>
            <a:r>
              <a:rPr lang="fa-IR" sz="3600" b="1" dirty="0" smtClean="0">
                <a:solidFill>
                  <a:srgbClr val="FF0000"/>
                </a:solidFill>
                <a:effectLst>
                  <a:outerShdw blurRad="38100" dist="38100" dir="2700000" algn="tl">
                    <a:srgbClr val="000000">
                      <a:alpha val="43137"/>
                    </a:srgbClr>
                  </a:outerShdw>
                </a:effectLst>
                <a:cs typeface="2  Lotus" pitchFamily="2" charset="-78"/>
              </a:rPr>
              <a:t>ّ</a:t>
            </a:r>
            <a:r>
              <a:rPr lang="ar-SA" sz="3600" b="1" dirty="0" smtClean="0">
                <a:solidFill>
                  <a:srgbClr val="FF0000"/>
                </a:solidFill>
                <a:effectLst>
                  <a:outerShdw blurRad="38100" dist="38100" dir="2700000" algn="tl">
                    <a:srgbClr val="000000">
                      <a:alpha val="43137"/>
                    </a:srgbClr>
                  </a:outerShdw>
                </a:effectLst>
                <a:cs typeface="2  Lotus" pitchFamily="2" charset="-78"/>
              </a:rPr>
              <a:t>ه مقد</a:t>
            </a:r>
            <a:r>
              <a:rPr lang="fa-IR" sz="3600" b="1" dirty="0" smtClean="0">
                <a:solidFill>
                  <a:srgbClr val="FF0000"/>
                </a:solidFill>
                <a:effectLst>
                  <a:outerShdw blurRad="38100" dist="38100" dir="2700000" algn="tl">
                    <a:srgbClr val="000000">
                      <a:alpha val="43137"/>
                    </a:srgbClr>
                  </a:outerShdw>
                </a:effectLst>
                <a:cs typeface="2  Lotus" pitchFamily="2" charset="-78"/>
              </a:rPr>
              <a:t>ّ</a:t>
            </a:r>
            <a:r>
              <a:rPr lang="ar-SA" sz="3600" b="1" dirty="0" smtClean="0">
                <a:solidFill>
                  <a:srgbClr val="FF0000"/>
                </a:solidFill>
                <a:effectLst>
                  <a:outerShdw blurRad="38100" dist="38100" dir="2700000" algn="tl">
                    <a:srgbClr val="000000">
                      <a:alpha val="43137"/>
                    </a:srgbClr>
                  </a:outerShdw>
                </a:effectLst>
                <a:cs typeface="2  Lotus" pitchFamily="2" charset="-78"/>
              </a:rPr>
              <a:t>ماتي </a:t>
            </a:r>
            <a:r>
              <a:rPr lang="ar-SA" sz="3600" b="1" dirty="0" smtClean="0">
                <a:effectLst>
                  <a:outerShdw blurRad="38100" dist="38100" dir="2700000" algn="tl">
                    <a:srgbClr val="000000">
                      <a:alpha val="43137"/>
                    </a:srgbClr>
                  </a:outerShdw>
                </a:effectLst>
                <a:cs typeface="2  Lotus" pitchFamily="2" charset="-78"/>
              </a:rPr>
              <a:t>است. بهترين راه جلب توج</a:t>
            </a:r>
            <a:r>
              <a:rPr lang="fa-IR" sz="3600" b="1" dirty="0" smtClean="0">
                <a:effectLst>
                  <a:outerShdw blurRad="38100" dist="38100" dir="2700000" algn="tl">
                    <a:srgbClr val="000000">
                      <a:alpha val="43137"/>
                    </a:srgbClr>
                  </a:outerShdw>
                </a:effectLst>
                <a:cs typeface="2  Lotus" pitchFamily="2" charset="-78"/>
              </a:rPr>
              <a:t>ّ</a:t>
            </a:r>
            <a:r>
              <a:rPr lang="ar-SA" sz="3600" b="1" dirty="0" smtClean="0">
                <a:effectLst>
                  <a:outerShdw blurRad="38100" dist="38100" dir="2700000" algn="tl">
                    <a:srgbClr val="000000">
                      <a:alpha val="43137"/>
                    </a:srgbClr>
                  </a:outerShdw>
                </a:effectLst>
                <a:cs typeface="2  Lotus" pitchFamily="2" charset="-78"/>
              </a:rPr>
              <a:t>ه دانش آموزان، اين است كه مكث كنيد، نگاهي به اطراف كلاس بياندازيد، صبر كنيد تا كلاس آمادگي پيدا كند.</a:t>
            </a:r>
            <a:endParaRPr lang="en-US" sz="36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ar-SA" sz="3600" b="1" dirty="0" smtClean="0">
                <a:solidFill>
                  <a:srgbClr val="FFFF00"/>
                </a:solidFill>
                <a:effectLst>
                  <a:outerShdw blurRad="38100" dist="38100" dir="2700000" algn="tl">
                    <a:srgbClr val="000000">
                      <a:alpha val="43137"/>
                    </a:srgbClr>
                  </a:outerShdw>
                </a:effectLst>
                <a:cs typeface="2  Lotus" pitchFamily="2" charset="-78"/>
              </a:rPr>
              <a:t>ب) </a:t>
            </a:r>
            <a:r>
              <a:rPr lang="ar-SA" sz="3600" b="1" dirty="0" smtClean="0">
                <a:effectLst>
                  <a:outerShdw blurRad="38100" dist="38100" dir="2700000" algn="tl">
                    <a:srgbClr val="000000">
                      <a:alpha val="43137"/>
                    </a:srgbClr>
                  </a:outerShdw>
                </a:effectLst>
                <a:cs typeface="2  Lotus" pitchFamily="2" charset="-78"/>
              </a:rPr>
              <a:t>مرحله ي دوم، </a:t>
            </a:r>
            <a:r>
              <a:rPr lang="ar-SA" sz="3600" b="1" dirty="0" smtClean="0">
                <a:solidFill>
                  <a:srgbClr val="FF0000"/>
                </a:solidFill>
                <a:effectLst>
                  <a:outerShdw blurRad="38100" dist="38100" dir="2700000" algn="tl">
                    <a:srgbClr val="000000">
                      <a:alpha val="43137"/>
                    </a:srgbClr>
                  </a:outerShdw>
                </a:effectLst>
                <a:cs typeface="2  Lotus" pitchFamily="2" charset="-78"/>
              </a:rPr>
              <a:t>توجیه</a:t>
            </a:r>
            <a:r>
              <a:rPr lang="ar-SA" sz="3600" b="1" dirty="0" smtClean="0">
                <a:effectLst>
                  <a:outerShdw blurRad="38100" dist="38100" dir="2700000" algn="tl">
                    <a:srgbClr val="000000">
                      <a:alpha val="43137"/>
                    </a:srgbClr>
                  </a:outerShdw>
                </a:effectLst>
                <a:cs typeface="2  Lotus" pitchFamily="2" charset="-78"/>
              </a:rPr>
              <a:t> است. حادثه، شيئي، فرايند يا ابزاري انتخاب </a:t>
            </a:r>
            <a:r>
              <a:rPr lang="fa-IR" sz="3600" b="1" dirty="0" smtClean="0">
                <a:effectLst>
                  <a:outerShdw blurRad="38100" dist="38100" dir="2700000" algn="tl">
                    <a:srgbClr val="000000">
                      <a:alpha val="43137"/>
                    </a:srgbClr>
                  </a:outerShdw>
                </a:effectLst>
                <a:cs typeface="2  Lotus" pitchFamily="2" charset="-78"/>
              </a:rPr>
              <a:t>شود</a:t>
            </a:r>
            <a:r>
              <a:rPr lang="ar-SA" sz="3600" b="1" dirty="0" smtClean="0">
                <a:effectLst>
                  <a:outerShdw blurRad="38100" dist="38100" dir="2700000" algn="tl">
                    <a:srgbClr val="000000">
                      <a:alpha val="43137"/>
                    </a:srgbClr>
                  </a:outerShdw>
                </a:effectLst>
                <a:cs typeface="2  Lotus" pitchFamily="2" charset="-78"/>
              </a:rPr>
              <a:t> كه مورد توج</a:t>
            </a:r>
            <a:r>
              <a:rPr lang="fa-IR" sz="3600" b="1" dirty="0" smtClean="0">
                <a:effectLst>
                  <a:outerShdw blurRad="38100" dist="38100" dir="2700000" algn="tl">
                    <a:srgbClr val="000000">
                      <a:alpha val="43137"/>
                    </a:srgbClr>
                  </a:outerShdw>
                </a:effectLst>
                <a:cs typeface="2  Lotus" pitchFamily="2" charset="-78"/>
              </a:rPr>
              <a:t>ّ</a:t>
            </a:r>
            <a:r>
              <a:rPr lang="ar-SA" sz="3600" b="1" dirty="0" smtClean="0">
                <a:effectLst>
                  <a:outerShdw blurRad="38100" dist="38100" dir="2700000" algn="tl">
                    <a:srgbClr val="000000">
                      <a:alpha val="43137"/>
                    </a:srgbClr>
                  </a:outerShdw>
                </a:effectLst>
                <a:cs typeface="2  Lotus" pitchFamily="2" charset="-78"/>
              </a:rPr>
              <a:t>ه دانش آموزان قرارگيرد و هدف هاي درس</a:t>
            </a:r>
            <a:r>
              <a:rPr lang="fa-IR" sz="3600" b="1" dirty="0" smtClean="0">
                <a:effectLst>
                  <a:outerShdw blurRad="38100" dist="38100" dir="2700000" algn="tl">
                    <a:srgbClr val="000000">
                      <a:alpha val="43137"/>
                    </a:srgbClr>
                  </a:outerShdw>
                </a:effectLst>
                <a:cs typeface="2  Lotus" pitchFamily="2" charset="-78"/>
              </a:rPr>
              <a:t>م</a:t>
            </a:r>
            <a:r>
              <a:rPr lang="ar-SA" sz="3600" b="1" dirty="0" smtClean="0">
                <a:effectLst>
                  <a:outerShdw blurRad="38100" dist="38100" dir="2700000" algn="tl">
                    <a:srgbClr val="000000">
                      <a:alpha val="43137"/>
                    </a:srgbClr>
                  </a:outerShdw>
                </a:effectLst>
                <a:cs typeface="2  Lotus" pitchFamily="2" charset="-78"/>
              </a:rPr>
              <a:t>ان با آن همساز </a:t>
            </a:r>
            <a:r>
              <a:rPr lang="fa-IR" sz="3600" b="1" dirty="0" smtClean="0">
                <a:effectLst>
                  <a:outerShdw blurRad="38100" dist="38100" dir="2700000" algn="tl">
                    <a:srgbClr val="000000">
                      <a:alpha val="43137"/>
                    </a:srgbClr>
                  </a:outerShdw>
                </a:effectLst>
                <a:cs typeface="2  Lotus" pitchFamily="2" charset="-78"/>
              </a:rPr>
              <a:t>شو</a:t>
            </a:r>
            <a:r>
              <a:rPr lang="ar-SA" sz="3600" b="1" dirty="0" smtClean="0">
                <a:effectLst>
                  <a:outerShdw blurRad="38100" dist="38100" dir="2700000" algn="tl">
                    <a:srgbClr val="000000">
                      <a:alpha val="43137"/>
                    </a:srgbClr>
                  </a:outerShdw>
                </a:effectLst>
                <a:cs typeface="2  Lotus" pitchFamily="2" charset="-78"/>
              </a:rPr>
              <a:t>د.</a:t>
            </a:r>
            <a:endParaRPr lang="en-US" sz="36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dirty="0" smtClean="0"/>
          </a:p>
        </p:txBody>
      </p:sp>
      <p:sp>
        <p:nvSpPr>
          <p:cNvPr id="2" name="Title 1"/>
          <p:cNvSpPr>
            <a:spLocks noGrp="1"/>
          </p:cNvSpPr>
          <p:nvPr>
            <p:ph type="title"/>
          </p:nvPr>
        </p:nvSpPr>
        <p:spPr>
          <a:solidFill>
            <a:schemeClr val="tx1">
              <a:lumMod val="85000"/>
            </a:schemeClr>
          </a:solidFill>
        </p:spPr>
        <p:txBody>
          <a:bodyPr rtlCol="1">
            <a:normAutofit/>
          </a:bodyPr>
          <a:lstStyle/>
          <a:p>
            <a:pPr eaLnBrk="1" fontAlgn="auto" hangingPunct="1">
              <a:spcAft>
                <a:spcPts val="0"/>
              </a:spcAft>
              <a:defRPr/>
            </a:pPr>
            <a:r>
              <a:rPr lang="fa-IR" sz="4000" dirty="0" smtClean="0">
                <a:solidFill>
                  <a:srgbClr val="FF0000"/>
                </a:solidFill>
                <a:cs typeface="2  Titr" pitchFamily="2" charset="-78"/>
              </a:rPr>
              <a:t>مراحل ايجاد انگيزه</a:t>
            </a:r>
            <a:endParaRPr lang="fa-IR" sz="40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773238"/>
            <a:ext cx="8569325" cy="4751387"/>
          </a:xfrm>
        </p:spPr>
        <p:txBody>
          <a:bodyPr rtlCol="1">
            <a:normAutofit/>
          </a:bodyPr>
          <a:lstStyle/>
          <a:p>
            <a:pPr marL="0" indent="0" algn="just" eaLnBrk="1" fontAlgn="auto" hangingPunct="1">
              <a:spcBef>
                <a:spcPts val="0"/>
              </a:spcBef>
              <a:spcAft>
                <a:spcPts val="0"/>
              </a:spcAft>
              <a:buFont typeface="Symbol" pitchFamily="18" charset="2"/>
              <a:buNone/>
              <a:defRPr/>
            </a:pPr>
            <a:r>
              <a:rPr lang="fa-IR" sz="4000" dirty="0" smtClean="0">
                <a:solidFill>
                  <a:srgbClr val="FFFF00"/>
                </a:solidFill>
                <a:cs typeface="2  Lotus" pitchFamily="2" charset="-78"/>
              </a:rPr>
              <a:t>1</a:t>
            </a:r>
            <a:r>
              <a:rPr lang="fa-IR" sz="4000" b="1" dirty="0" smtClean="0">
                <a:solidFill>
                  <a:srgbClr val="FFFF00"/>
                </a:solidFill>
                <a:effectLst>
                  <a:outerShdw blurRad="38100" dist="38100" dir="2700000" algn="tl">
                    <a:srgbClr val="000000">
                      <a:alpha val="43137"/>
                    </a:srgbClr>
                  </a:outerShdw>
                </a:effectLst>
                <a:cs typeface="2  Lotus" pitchFamily="2" charset="-78"/>
              </a:rPr>
              <a:t>. </a:t>
            </a:r>
            <a:r>
              <a:rPr lang="ar-SA" sz="4000" b="1" dirty="0" smtClean="0">
                <a:effectLst>
                  <a:outerShdw blurRad="38100" dist="38100" dir="2700000" algn="tl">
                    <a:srgbClr val="000000">
                      <a:alpha val="43137"/>
                    </a:srgbClr>
                  </a:outerShdw>
                </a:effectLst>
                <a:cs typeface="2  Lotus" pitchFamily="2" charset="-78"/>
              </a:rPr>
              <a:t>درآغاز درس</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ts val="0"/>
              </a:spcBef>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2. </a:t>
            </a:r>
            <a:r>
              <a:rPr lang="ar-SA" sz="4000" b="1" dirty="0" smtClean="0">
                <a:effectLst>
                  <a:outerShdw blurRad="38100" dist="38100" dir="2700000" algn="tl">
                    <a:srgbClr val="000000">
                      <a:alpha val="43137"/>
                    </a:srgbClr>
                  </a:outerShdw>
                </a:effectLst>
                <a:cs typeface="2  Lotus" pitchFamily="2" charset="-78"/>
              </a:rPr>
              <a:t>وقتي موضوع درس عوض مي شود.</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ts val="0"/>
              </a:spcBef>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3. </a:t>
            </a:r>
            <a:r>
              <a:rPr lang="ar-SA" sz="4000" b="1" dirty="0" smtClean="0">
                <a:effectLst>
                  <a:outerShdw blurRad="38100" dist="38100" dir="2700000" algn="tl">
                    <a:srgbClr val="000000">
                      <a:alpha val="43137"/>
                    </a:srgbClr>
                  </a:outerShdw>
                </a:effectLst>
                <a:cs typeface="2  Lotus" pitchFamily="2" charset="-78"/>
              </a:rPr>
              <a:t>قبل از مرحله ي پرسش و پاسخ</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ts val="0"/>
              </a:spcBef>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4. </a:t>
            </a:r>
            <a:r>
              <a:rPr lang="ar-SA" sz="4000" b="1" dirty="0" smtClean="0">
                <a:effectLst>
                  <a:outerShdw blurRad="38100" dist="38100" dir="2700000" algn="tl">
                    <a:srgbClr val="000000">
                      <a:alpha val="43137"/>
                    </a:srgbClr>
                  </a:outerShdw>
                </a:effectLst>
                <a:cs typeface="2  Lotus" pitchFamily="2" charset="-78"/>
              </a:rPr>
              <a:t>قبل از بحث و گفت و گوهاي جمعي،</a:t>
            </a:r>
            <a:r>
              <a:rPr lang="fa-IR" sz="4000" b="1" dirty="0" smtClean="0">
                <a:effectLst>
                  <a:outerShdw blurRad="38100" dist="38100" dir="2700000" algn="tl">
                    <a:srgbClr val="000000">
                      <a:alpha val="43137"/>
                    </a:srgbClr>
                  </a:outerShdw>
                </a:effectLst>
                <a:cs typeface="2  Lotus" pitchFamily="2" charset="-78"/>
              </a:rPr>
              <a:t> </a:t>
            </a:r>
            <a:r>
              <a:rPr lang="ar-SA" sz="4000" b="1" dirty="0" smtClean="0">
                <a:effectLst>
                  <a:outerShdw blurRad="38100" dist="38100" dir="2700000" algn="tl">
                    <a:srgbClr val="000000">
                      <a:alpha val="43137"/>
                    </a:srgbClr>
                  </a:outerShdw>
                </a:effectLst>
                <a:cs typeface="2  Lotus" pitchFamily="2" charset="-78"/>
              </a:rPr>
              <a:t>كارگروهي و برپايي جلسات آزاد انديشي</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ts val="0"/>
              </a:spcBef>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5.</a:t>
            </a:r>
            <a:r>
              <a:rPr lang="fa-IR" sz="4000" b="1" dirty="0" smtClean="0">
                <a:effectLst>
                  <a:outerShdw blurRad="38100" dist="38100" dir="2700000" algn="tl">
                    <a:srgbClr val="000000">
                      <a:alpha val="43137"/>
                    </a:srgbClr>
                  </a:outerShdw>
                </a:effectLst>
                <a:cs typeface="2  Lotus" pitchFamily="2" charset="-78"/>
              </a:rPr>
              <a:t> </a:t>
            </a:r>
            <a:r>
              <a:rPr lang="ar-SA" sz="4000" b="1" dirty="0" smtClean="0">
                <a:effectLst>
                  <a:outerShdw blurRad="38100" dist="38100" dir="2700000" algn="tl">
                    <a:srgbClr val="000000">
                      <a:alpha val="43137"/>
                    </a:srgbClr>
                  </a:outerShdw>
                </a:effectLst>
                <a:cs typeface="2  Lotus" pitchFamily="2" charset="-78"/>
              </a:rPr>
              <a:t>قبل از نمايش فيلم، اسلايد و ارائه ي هر نوع برنامه ي صوتي يا تصويري</a:t>
            </a:r>
            <a:endParaRPr lang="fa-IR" sz="4000" b="1" dirty="0" smtClean="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solidFill>
            <a:schemeClr val="tx1">
              <a:lumMod val="85000"/>
            </a:schemeClr>
          </a:solidFill>
        </p:spPr>
        <p:txBody>
          <a:bodyPr rtlCol="1">
            <a:noAutofit/>
          </a:bodyPr>
          <a:lstStyle/>
          <a:p>
            <a:pPr eaLnBrk="1" fontAlgn="auto" hangingPunct="1">
              <a:spcAft>
                <a:spcPts val="0"/>
              </a:spcAft>
              <a:defRPr/>
            </a:pPr>
            <a:r>
              <a:rPr lang="ar-SA" sz="3600" dirty="0" smtClean="0">
                <a:solidFill>
                  <a:srgbClr val="FF0000"/>
                </a:solidFill>
                <a:cs typeface="2  Titr" pitchFamily="2" charset="-78"/>
              </a:rPr>
              <a:t>زمان هاي مناسب كاربست مهارت</a:t>
            </a:r>
            <a:r>
              <a:rPr lang="fa-IR" sz="3600" dirty="0" smtClean="0">
                <a:solidFill>
                  <a:srgbClr val="FF0000"/>
                </a:solidFill>
                <a:cs typeface="2  Titr" pitchFamily="2" charset="-78"/>
              </a:rPr>
              <a:t> هاي </a:t>
            </a:r>
            <a:r>
              <a:rPr lang="ar-SA" sz="3600" dirty="0" smtClean="0">
                <a:solidFill>
                  <a:srgbClr val="FF0000"/>
                </a:solidFill>
                <a:cs typeface="2  Titr" pitchFamily="2" charset="-78"/>
              </a:rPr>
              <a:t> آغازين</a:t>
            </a:r>
            <a:endParaRPr lang="fa-IR" sz="36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63"/>
            <a:ext cx="8229600" cy="5453062"/>
          </a:xfrm>
        </p:spPr>
        <p:txBody>
          <a:bodyPr/>
          <a:lstStyle/>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1. </a:t>
            </a:r>
            <a:r>
              <a:rPr lang="fa-IR" sz="2800" b="1" dirty="0" smtClean="0">
                <a:effectLst>
                  <a:outerShdw blurRad="38100" dist="38100" dir="2700000" algn="tl">
                    <a:srgbClr val="000000">
                      <a:alpha val="43137"/>
                    </a:srgbClr>
                  </a:outerShdw>
                </a:effectLst>
                <a:cs typeface="2  Lotus" pitchFamily="2" charset="-78"/>
              </a:rPr>
              <a:t>نمايش دادن يك فيلم</a:t>
            </a:r>
          </a:p>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2. </a:t>
            </a:r>
            <a:r>
              <a:rPr lang="fa-IR" sz="2800" b="1" dirty="0" smtClean="0">
                <a:effectLst>
                  <a:outerShdw blurRad="38100" dist="38100" dir="2700000" algn="tl">
                    <a:srgbClr val="000000">
                      <a:alpha val="43137"/>
                    </a:srgbClr>
                  </a:outerShdw>
                </a:effectLst>
                <a:cs typeface="2  Lotus" pitchFamily="2" charset="-78"/>
              </a:rPr>
              <a:t>نشان دادن چيزي جالب و جذاب</a:t>
            </a:r>
          </a:p>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3. </a:t>
            </a:r>
            <a:r>
              <a:rPr lang="fa-IR" sz="2800" b="1" dirty="0" smtClean="0">
                <a:effectLst>
                  <a:outerShdw blurRad="38100" dist="38100" dir="2700000" algn="tl">
                    <a:srgbClr val="000000">
                      <a:alpha val="43137"/>
                    </a:srgbClr>
                  </a:outerShdw>
                </a:effectLst>
                <a:cs typeface="2  Lotus" pitchFamily="2" charset="-78"/>
              </a:rPr>
              <a:t>نقل داستان كوتاه</a:t>
            </a:r>
          </a:p>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4. </a:t>
            </a:r>
            <a:r>
              <a:rPr lang="fa-IR" sz="2800" b="1" dirty="0" smtClean="0">
                <a:effectLst>
                  <a:outerShdw blurRad="38100" dist="38100" dir="2700000" algn="tl">
                    <a:srgbClr val="000000">
                      <a:alpha val="43137"/>
                    </a:srgbClr>
                  </a:outerShdw>
                </a:effectLst>
                <a:cs typeface="2  Lotus" pitchFamily="2" charset="-78"/>
              </a:rPr>
              <a:t>يك اقدام غير عادي</a:t>
            </a:r>
          </a:p>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5. </a:t>
            </a:r>
            <a:r>
              <a:rPr lang="fa-IR" sz="2800" b="1" dirty="0" smtClean="0">
                <a:effectLst>
                  <a:outerShdw blurRad="38100" dist="38100" dir="2700000" algn="tl">
                    <a:srgbClr val="000000">
                      <a:alpha val="43137"/>
                    </a:srgbClr>
                  </a:outerShdw>
                </a:effectLst>
                <a:cs typeface="2  Lotus" pitchFamily="2" charset="-78"/>
              </a:rPr>
              <a:t>بهره گيري از افراد خارج از كلاس</a:t>
            </a:r>
          </a:p>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6. </a:t>
            </a:r>
            <a:r>
              <a:rPr lang="fa-IR" sz="2800" b="1" dirty="0" smtClean="0">
                <a:effectLst>
                  <a:outerShdw blurRad="38100" dist="38100" dir="2700000" algn="tl">
                    <a:srgbClr val="000000">
                      <a:alpha val="43137"/>
                    </a:srgbClr>
                  </a:outerShdw>
                </a:effectLst>
                <a:cs typeface="2  Lotus" pitchFamily="2" charset="-78"/>
              </a:rPr>
              <a:t>اجراي يك نمايش كوتاه</a:t>
            </a:r>
          </a:p>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7. </a:t>
            </a:r>
            <a:r>
              <a:rPr lang="fa-IR" sz="2800" b="1" dirty="0" smtClean="0">
                <a:effectLst>
                  <a:outerShdw blurRad="38100" dist="38100" dir="2700000" algn="tl">
                    <a:srgbClr val="000000">
                      <a:alpha val="43137"/>
                    </a:srgbClr>
                  </a:outerShdw>
                </a:effectLst>
                <a:cs typeface="2  Lotus" pitchFamily="2" charset="-78"/>
              </a:rPr>
              <a:t>استفاده از شعر و تمثيل</a:t>
            </a:r>
          </a:p>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8. </a:t>
            </a:r>
            <a:r>
              <a:rPr lang="fa-IR" sz="2800" b="1" dirty="0" smtClean="0">
                <a:effectLst>
                  <a:outerShdw blurRad="38100" dist="38100" dir="2700000" algn="tl">
                    <a:srgbClr val="000000">
                      <a:alpha val="43137"/>
                    </a:srgbClr>
                  </a:outerShdw>
                </a:effectLst>
                <a:cs typeface="2  Lotus" pitchFamily="2" charset="-78"/>
              </a:rPr>
              <a:t>ارائه ي خاطره</a:t>
            </a:r>
          </a:p>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9. </a:t>
            </a:r>
            <a:r>
              <a:rPr lang="fa-IR" sz="2800" b="1" dirty="0" smtClean="0">
                <a:effectLst>
                  <a:outerShdw blurRad="38100" dist="38100" dir="2700000" algn="tl">
                    <a:srgbClr val="000000">
                      <a:alpha val="43137"/>
                    </a:srgbClr>
                  </a:outerShdw>
                </a:effectLst>
                <a:cs typeface="2  Lotus" pitchFamily="2" charset="-78"/>
              </a:rPr>
              <a:t>طرح يك معمّا</a:t>
            </a:r>
          </a:p>
          <a:p>
            <a:pPr marL="0" indent="0" eaLnBrk="1" hangingPunct="1">
              <a:buFont typeface="Symbol" pitchFamily="18" charset="2"/>
              <a:buNone/>
              <a:defRPr/>
            </a:pPr>
            <a:r>
              <a:rPr lang="fa-IR" sz="2800" b="1" dirty="0" smtClean="0">
                <a:solidFill>
                  <a:srgbClr val="FFFF00"/>
                </a:solidFill>
                <a:effectLst>
                  <a:outerShdw blurRad="38100" dist="38100" dir="2700000" algn="tl">
                    <a:srgbClr val="000000">
                      <a:alpha val="43137"/>
                    </a:srgbClr>
                  </a:outerShdw>
                </a:effectLst>
                <a:cs typeface="2  Lotus" pitchFamily="2" charset="-78"/>
              </a:rPr>
              <a:t>10. </a:t>
            </a:r>
            <a:r>
              <a:rPr lang="fa-IR" sz="2800" b="1" dirty="0" smtClean="0">
                <a:effectLst>
                  <a:outerShdw blurRad="38100" dist="38100" dir="2700000" algn="tl">
                    <a:srgbClr val="000000">
                      <a:alpha val="43137"/>
                    </a:srgbClr>
                  </a:outerShdw>
                </a:effectLst>
                <a:cs typeface="2  Lotus" pitchFamily="2" charset="-78"/>
              </a:rPr>
              <a:t>ارائه ي يك گزارش كوتاه</a:t>
            </a:r>
          </a:p>
        </p:txBody>
      </p:sp>
      <p:sp>
        <p:nvSpPr>
          <p:cNvPr id="2" name="Title 1"/>
          <p:cNvSpPr>
            <a:spLocks noGrp="1"/>
          </p:cNvSpPr>
          <p:nvPr>
            <p:ph type="title"/>
          </p:nvPr>
        </p:nvSpPr>
        <p:spPr>
          <a:xfrm>
            <a:off x="457200" y="142875"/>
            <a:ext cx="8229600" cy="785813"/>
          </a:xfrm>
          <a:solidFill>
            <a:schemeClr val="tx1">
              <a:lumMod val="85000"/>
            </a:schemeClr>
          </a:solidFill>
        </p:spPr>
        <p:txBody>
          <a:bodyPr rtlCol="1">
            <a:normAutofit/>
          </a:bodyPr>
          <a:lstStyle/>
          <a:p>
            <a:pPr eaLnBrk="1" fontAlgn="auto" hangingPunct="1">
              <a:spcAft>
                <a:spcPts val="0"/>
              </a:spcAft>
              <a:defRPr/>
            </a:pPr>
            <a:r>
              <a:rPr lang="fa-IR" dirty="0" smtClean="0">
                <a:solidFill>
                  <a:srgbClr val="FF0000"/>
                </a:solidFill>
                <a:cs typeface="2  Titr" pitchFamily="2" charset="-78"/>
              </a:rPr>
              <a:t>انواع مهارت هاي آغازين</a:t>
            </a:r>
            <a:endParaRPr lang="fa-IR"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260350"/>
            <a:ext cx="8353425" cy="6481763"/>
          </a:xfrm>
        </p:spPr>
        <p:txBody>
          <a:bodyPr/>
          <a:lstStyle/>
          <a:p>
            <a:pPr marL="0" indent="0" algn="just">
              <a:buFont typeface="Symbol" pitchFamily="18" charset="2"/>
              <a:buNone/>
              <a:defRPr/>
            </a:pPr>
            <a:r>
              <a:rPr lang="fa-IR" sz="6000" b="1" dirty="0" smtClean="0">
                <a:effectLst>
                  <a:outerShdw blurRad="38100" dist="38100" dir="2700000" algn="tl">
                    <a:srgbClr val="000000">
                      <a:alpha val="43137"/>
                    </a:srgbClr>
                  </a:outerShdw>
                </a:effectLst>
                <a:cs typeface="2  Lotus" pitchFamily="2" charset="-78"/>
              </a:rPr>
              <a:t>در میان الگوهای طراحی آموزشی، الگوهای </a:t>
            </a:r>
            <a:r>
              <a:rPr lang="fa-IR" sz="6000" b="1" dirty="0" smtClean="0">
                <a:solidFill>
                  <a:srgbClr val="FF0000"/>
                </a:solidFill>
                <a:effectLst>
                  <a:outerShdw blurRad="38100" dist="38100" dir="2700000" algn="tl">
                    <a:srgbClr val="000000">
                      <a:alpha val="43137"/>
                    </a:srgbClr>
                  </a:outerShdw>
                </a:effectLst>
                <a:cs typeface="2  Lotus" pitchFamily="2" charset="-78"/>
              </a:rPr>
              <a:t>چهار مرحله ای</a:t>
            </a:r>
            <a:r>
              <a:rPr lang="fa-IR" sz="6000" b="1" dirty="0" smtClean="0">
                <a:solidFill>
                  <a:schemeClr val="tx1"/>
                </a:solidFill>
                <a:effectLst>
                  <a:outerShdw blurRad="38100" dist="38100" dir="2700000" algn="tl">
                    <a:srgbClr val="000000">
                      <a:alpha val="43137"/>
                    </a:srgbClr>
                  </a:outerShdw>
                </a:effectLst>
                <a:cs typeface="2  Lotus" pitchFamily="2" charset="-78"/>
              </a:rPr>
              <a:t>، </a:t>
            </a:r>
            <a:r>
              <a:rPr lang="fa-IR" sz="6000" b="1" dirty="0" smtClean="0">
                <a:solidFill>
                  <a:srgbClr val="FF0000"/>
                </a:solidFill>
                <a:effectLst>
                  <a:outerShdw blurRad="38100" dist="38100" dir="2700000" algn="tl">
                    <a:srgbClr val="000000">
                      <a:alpha val="43137"/>
                    </a:srgbClr>
                  </a:outerShdw>
                </a:effectLst>
                <a:cs typeface="2  Lotus" pitchFamily="2" charset="-78"/>
              </a:rPr>
              <a:t>ده مرحله ای</a:t>
            </a:r>
            <a:r>
              <a:rPr lang="fa-IR" sz="6000" b="1" dirty="0" smtClean="0">
                <a:solidFill>
                  <a:schemeClr val="tx1"/>
                </a:solidFill>
                <a:effectLst>
                  <a:outerShdw blurRad="38100" dist="38100" dir="2700000" algn="tl">
                    <a:srgbClr val="000000">
                      <a:alpha val="43137"/>
                    </a:srgbClr>
                  </a:outerShdw>
                </a:effectLst>
                <a:cs typeface="2  Lotus" pitchFamily="2" charset="-78"/>
              </a:rPr>
              <a:t>،</a:t>
            </a:r>
            <a:r>
              <a:rPr lang="fa-IR" sz="6000" b="1" dirty="0" smtClean="0">
                <a:solidFill>
                  <a:srgbClr val="FF0000"/>
                </a:solidFill>
                <a:effectLst>
                  <a:outerShdw blurRad="38100" dist="38100" dir="2700000" algn="tl">
                    <a:srgbClr val="000000">
                      <a:alpha val="43137"/>
                    </a:srgbClr>
                  </a:outerShdw>
                </a:effectLst>
                <a:cs typeface="2  Lotus" pitchFamily="2" charset="-78"/>
              </a:rPr>
              <a:t> ام .ام . اس</a:t>
            </a:r>
            <a:r>
              <a:rPr lang="fa-IR" sz="6000" b="1" dirty="0" smtClean="0">
                <a:solidFill>
                  <a:schemeClr val="tx1"/>
                </a:solidFill>
                <a:effectLst>
                  <a:outerShdw blurRad="38100" dist="38100" dir="2700000" algn="tl">
                    <a:srgbClr val="000000">
                      <a:alpha val="43137"/>
                    </a:srgbClr>
                  </a:outerShdw>
                </a:effectLst>
                <a:cs typeface="2  Lotus" pitchFamily="2" charset="-78"/>
              </a:rPr>
              <a:t>،</a:t>
            </a:r>
            <a:r>
              <a:rPr lang="fa-IR" sz="6000" b="1" dirty="0" smtClean="0">
                <a:solidFill>
                  <a:srgbClr val="FF0000"/>
                </a:solidFill>
                <a:effectLst>
                  <a:outerShdw blurRad="38100" dist="38100" dir="2700000" algn="tl">
                    <a:srgbClr val="000000">
                      <a:alpha val="43137"/>
                    </a:srgbClr>
                  </a:outerShdw>
                </a:effectLst>
                <a:cs typeface="2  Lotus" pitchFamily="2" charset="-78"/>
              </a:rPr>
              <a:t> اشور</a:t>
            </a:r>
            <a:r>
              <a:rPr lang="fa-IR" sz="6000" b="1" dirty="0" smtClean="0">
                <a:solidFill>
                  <a:schemeClr val="tx1"/>
                </a:solidFill>
                <a:effectLst>
                  <a:outerShdw blurRad="38100" dist="38100" dir="2700000" algn="tl">
                    <a:srgbClr val="000000">
                      <a:alpha val="43137"/>
                    </a:srgbClr>
                  </a:outerShdw>
                </a:effectLst>
                <a:cs typeface="2  Lotus" pitchFamily="2" charset="-78"/>
              </a:rPr>
              <a:t>،</a:t>
            </a:r>
            <a:r>
              <a:rPr lang="fa-IR" sz="6000" b="1" dirty="0" smtClean="0">
                <a:solidFill>
                  <a:srgbClr val="FF0000"/>
                </a:solidFill>
                <a:effectLst>
                  <a:outerShdw blurRad="38100" dist="38100" dir="2700000" algn="tl">
                    <a:srgbClr val="000000">
                      <a:alpha val="43137"/>
                    </a:srgbClr>
                  </a:outerShdw>
                </a:effectLst>
                <a:cs typeface="2  Lotus" pitchFamily="2" charset="-78"/>
              </a:rPr>
              <a:t> الگوی عمومی و الگوی مبتنی بر فناوری اطلاعات و ارتباطات</a:t>
            </a:r>
            <a:r>
              <a:rPr lang="fa-IR" sz="6000" b="1" dirty="0" smtClean="0">
                <a:effectLst>
                  <a:outerShdw blurRad="38100" dist="38100" dir="2700000" algn="tl">
                    <a:srgbClr val="000000">
                      <a:alpha val="43137"/>
                    </a:srgbClr>
                  </a:outerShdw>
                </a:effectLst>
                <a:cs typeface="2  Lotus" pitchFamily="2" charset="-78"/>
              </a:rPr>
              <a:t> معروف ترین الگوها به شمار می روند.</a:t>
            </a:r>
          </a:p>
          <a:p>
            <a:pPr algn="just">
              <a:defRPr/>
            </a:pPr>
            <a:endParaRPr lang="en-US" sz="6000" dirty="0"/>
          </a:p>
        </p:txBody>
      </p:sp>
    </p:spTree>
  </p:cSld>
  <p:clrMapOvr>
    <a:masterClrMapping/>
  </p:clrMapOvr>
  <p:transition spd="slow">
    <p:split orient="vert"/>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557338"/>
            <a:ext cx="8569325" cy="5014912"/>
          </a:xfrm>
        </p:spPr>
        <p:txBody>
          <a:bodyPr rtlCol="1">
            <a:normAutofit lnSpcReduction="10000"/>
          </a:bodyPr>
          <a:lstStyle/>
          <a:p>
            <a:pPr marL="0" indent="0" algn="just" eaLnBrk="1" fontAlgn="auto" hangingPunct="1">
              <a:lnSpc>
                <a:spcPct val="110000"/>
              </a:lnSpc>
              <a:spcBef>
                <a:spcPct val="0"/>
              </a:spcBef>
              <a:spcAft>
                <a:spcPts val="0"/>
              </a:spcAft>
              <a:buFont typeface="Symbol" pitchFamily="18" charset="2"/>
              <a:buNone/>
              <a:defRPr/>
            </a:pPr>
            <a:r>
              <a:rPr lang="fa-IR" sz="3600" b="1" dirty="0" smtClean="0">
                <a:solidFill>
                  <a:srgbClr val="FFFF00"/>
                </a:solidFill>
                <a:effectLst>
                  <a:outerShdw blurRad="38100" dist="38100" dir="2700000" algn="tl">
                    <a:srgbClr val="000000">
                      <a:alpha val="43137"/>
                    </a:srgbClr>
                  </a:outerShdw>
                </a:effectLst>
                <a:cs typeface="2  Lotus" pitchFamily="2" charset="-78"/>
              </a:rPr>
              <a:t>1. </a:t>
            </a:r>
            <a:r>
              <a:rPr lang="fa-IR" sz="4000" b="1" dirty="0" smtClean="0">
                <a:effectLst>
                  <a:outerShdw blurRad="38100" dist="38100" dir="2700000" algn="tl">
                    <a:srgbClr val="000000">
                      <a:alpha val="43137"/>
                    </a:srgbClr>
                  </a:outerShdw>
                </a:effectLst>
                <a:cs typeface="2  Lotus" pitchFamily="2" charset="-78"/>
              </a:rPr>
              <a:t>توجّه به وضع فیزیکی کلاس، وضعیت روحی و روانی فراگیران</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lnSpc>
                <a:spcPct val="110000"/>
              </a:lnSpc>
              <a:spcBef>
                <a:spcPct val="0"/>
              </a:spcBef>
              <a:spcAft>
                <a:spcPts val="0"/>
              </a:spcAft>
              <a:buFont typeface="Symbol" pitchFamily="18" charset="2"/>
              <a:buNone/>
              <a:defRPr/>
            </a:pPr>
            <a:r>
              <a:rPr lang="fa-IR" sz="4000" b="1" dirty="0" smtClean="0">
                <a:solidFill>
                  <a:srgbClr val="FFFF00"/>
                </a:solidFill>
                <a:effectLst>
                  <a:outerShdw blurRad="38100" dist="38100" dir="2700000" algn="tl">
                    <a:srgbClr val="000000">
                      <a:alpha val="43137"/>
                    </a:srgbClr>
                  </a:outerShdw>
                </a:effectLst>
                <a:cs typeface="2  Lotus" pitchFamily="2" charset="-78"/>
              </a:rPr>
              <a:t>2. </a:t>
            </a:r>
            <a:r>
              <a:rPr lang="fa-IR" sz="4000" b="1" dirty="0" smtClean="0">
                <a:effectLst>
                  <a:outerShdw blurRad="38100" dist="38100" dir="2700000" algn="tl">
                    <a:srgbClr val="000000">
                      <a:alpha val="43137"/>
                    </a:srgbClr>
                  </a:outerShdw>
                </a:effectLst>
                <a:cs typeface="2  Lotus" pitchFamily="2" charset="-78"/>
              </a:rPr>
              <a:t>استمرار ايجاد انگیزه در تمام مراحل تدریس </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lnSpc>
                <a:spcPct val="110000"/>
              </a:lnSpc>
              <a:spcBef>
                <a:spcPct val="0"/>
              </a:spcBef>
              <a:spcAft>
                <a:spcPts val="0"/>
              </a:spcAft>
              <a:buFont typeface="Symbol" pitchFamily="18" charset="2"/>
              <a:buNone/>
              <a:defRPr/>
            </a:pPr>
            <a:r>
              <a:rPr lang="fa-IR" sz="4000" b="1" dirty="0" smtClean="0">
                <a:solidFill>
                  <a:srgbClr val="FFFF00"/>
                </a:solidFill>
                <a:effectLst>
                  <a:outerShdw blurRad="38100" dist="38100" dir="2700000" algn="tl">
                    <a:srgbClr val="000000">
                      <a:alpha val="43137"/>
                    </a:srgbClr>
                  </a:outerShdw>
                </a:effectLst>
                <a:cs typeface="2  Lotus" pitchFamily="2" charset="-78"/>
              </a:rPr>
              <a:t>3. </a:t>
            </a:r>
            <a:r>
              <a:rPr lang="fa-IR" sz="4000" b="1" dirty="0" smtClean="0">
                <a:effectLst>
                  <a:outerShdw blurRad="38100" dist="38100" dir="2700000" algn="tl">
                    <a:srgbClr val="000000">
                      <a:alpha val="43137"/>
                    </a:srgbClr>
                  </a:outerShdw>
                </a:effectLst>
                <a:cs typeface="2  Lotus" pitchFamily="2" charset="-78"/>
              </a:rPr>
              <a:t>متوجّه كردن افکار دانش آموزان  به طور جدّی به موضوع درس با انگيزه ي ارائه شده</a:t>
            </a:r>
            <a:endParaRPr lang="en-US" sz="4000" b="1" dirty="0" smtClean="0">
              <a:effectLst>
                <a:outerShdw blurRad="38100" dist="38100" dir="2700000" algn="tl">
                  <a:srgbClr val="000000">
                    <a:alpha val="43137"/>
                  </a:srgbClr>
                </a:outerShdw>
              </a:effectLst>
              <a:cs typeface="2  Lotus" pitchFamily="2" charset="-78"/>
            </a:endParaRPr>
          </a:p>
          <a:p>
            <a:pPr marL="0" indent="0" algn="just" eaLnBrk="1" fontAlgn="auto" hangingPunct="1">
              <a:lnSpc>
                <a:spcPct val="110000"/>
              </a:lnSpc>
              <a:spcBef>
                <a:spcPct val="0"/>
              </a:spcBef>
              <a:spcAft>
                <a:spcPts val="0"/>
              </a:spcAft>
              <a:buFont typeface="Symbol" pitchFamily="18" charset="2"/>
              <a:buNone/>
              <a:defRPr/>
            </a:pPr>
            <a:r>
              <a:rPr lang="fa-IR" sz="4400" b="1" dirty="0" smtClean="0">
                <a:solidFill>
                  <a:srgbClr val="FFFF00"/>
                </a:solidFill>
                <a:effectLst>
                  <a:outerShdw blurRad="38100" dist="38100" dir="2700000" algn="tl">
                    <a:srgbClr val="000000">
                      <a:alpha val="43137"/>
                    </a:srgbClr>
                  </a:outerShdw>
                </a:effectLst>
                <a:cs typeface="2  Lotus" pitchFamily="2" charset="-78"/>
              </a:rPr>
              <a:t>4.</a:t>
            </a:r>
            <a:r>
              <a:rPr lang="fa-IR" sz="3600" b="1" dirty="0" smtClean="0">
                <a:effectLst>
                  <a:outerShdw blurRad="38100" dist="38100" dir="2700000" algn="tl">
                    <a:srgbClr val="000000">
                      <a:alpha val="43137"/>
                    </a:srgbClr>
                  </a:outerShdw>
                </a:effectLst>
                <a:cs typeface="2  Lotus" pitchFamily="2" charset="-78"/>
              </a:rPr>
              <a:t> متناسب بودن انگیزه، با ویژگی های جسمی، عاطفی، شناختی</a:t>
            </a:r>
            <a:endParaRPr lang="en-US" sz="3600" b="1" dirty="0" smtClean="0">
              <a:effectLst>
                <a:outerShdw blurRad="38100" dist="38100" dir="2700000" algn="tl">
                  <a:srgbClr val="000000">
                    <a:alpha val="43137"/>
                  </a:srgbClr>
                </a:outerShdw>
              </a:effectLst>
              <a:cs typeface="2  Lotus" pitchFamily="2" charset="-78"/>
            </a:endParaRPr>
          </a:p>
          <a:p>
            <a:pPr marL="0" indent="0" algn="just" eaLnBrk="1" fontAlgn="auto" hangingPunct="1">
              <a:lnSpc>
                <a:spcPct val="110000"/>
              </a:lnSpc>
              <a:spcBef>
                <a:spcPct val="0"/>
              </a:spcBef>
              <a:spcAft>
                <a:spcPts val="0"/>
              </a:spcAft>
              <a:buFont typeface="Symbol" pitchFamily="18" charset="2"/>
              <a:buNone/>
              <a:defRPr/>
            </a:pPr>
            <a:r>
              <a:rPr lang="fa-IR" sz="4000" b="1" dirty="0" smtClean="0">
                <a:solidFill>
                  <a:srgbClr val="FFFF00"/>
                </a:solidFill>
                <a:effectLst>
                  <a:outerShdw blurRad="38100" dist="38100" dir="2700000" algn="tl">
                    <a:srgbClr val="000000">
                      <a:alpha val="43137"/>
                    </a:srgbClr>
                  </a:outerShdw>
                </a:effectLst>
                <a:cs typeface="2  Lotus" pitchFamily="2" charset="-78"/>
              </a:rPr>
              <a:t>5. </a:t>
            </a:r>
            <a:r>
              <a:rPr lang="fa-IR" sz="4000" b="1" dirty="0" smtClean="0">
                <a:effectLst>
                  <a:outerShdw blurRad="38100" dist="38100" dir="2700000" algn="tl">
                    <a:srgbClr val="000000">
                      <a:alpha val="43137"/>
                    </a:srgbClr>
                  </a:outerShdw>
                </a:effectLst>
                <a:cs typeface="2  Lotus" pitchFamily="2" charset="-78"/>
              </a:rPr>
              <a:t>ارائه ي انگیزه به موقع و در زمان </a:t>
            </a:r>
            <a:endParaRPr lang="fa-IR" sz="4000" dirty="0" smtClean="0">
              <a:effectLst>
                <a:outerShdw blurRad="38100" dist="38100" dir="2700000" algn="tl">
                  <a:srgbClr val="000000">
                    <a:alpha val="43137"/>
                  </a:srgbClr>
                </a:outerShdw>
              </a:effectLst>
            </a:endParaRPr>
          </a:p>
        </p:txBody>
      </p:sp>
      <p:sp>
        <p:nvSpPr>
          <p:cNvPr id="2" name="Title 1"/>
          <p:cNvSpPr>
            <a:spLocks noGrp="1"/>
          </p:cNvSpPr>
          <p:nvPr>
            <p:ph type="title"/>
          </p:nvPr>
        </p:nvSpPr>
        <p:spPr>
          <a:xfrm>
            <a:off x="250825" y="274638"/>
            <a:ext cx="8642350" cy="1082675"/>
          </a:xfrm>
          <a:solidFill>
            <a:schemeClr val="tx1">
              <a:lumMod val="85000"/>
            </a:schemeClr>
          </a:solidFill>
        </p:spPr>
        <p:txBody>
          <a:bodyPr rtlCol="1">
            <a:noAutofit/>
          </a:bodyPr>
          <a:lstStyle/>
          <a:p>
            <a:pPr eaLnBrk="1" fontAlgn="auto" hangingPunct="1">
              <a:spcAft>
                <a:spcPts val="0"/>
              </a:spcAft>
              <a:defRPr/>
            </a:pPr>
            <a:r>
              <a:rPr lang="fa-IR" sz="3200" dirty="0" smtClean="0">
                <a:solidFill>
                  <a:srgbClr val="FF0000"/>
                </a:solidFill>
                <a:cs typeface="2  Titr" pitchFamily="2" charset="-78"/>
              </a:rPr>
              <a:t/>
            </a:r>
            <a:br>
              <a:rPr lang="fa-IR" sz="3200" dirty="0" smtClean="0">
                <a:solidFill>
                  <a:srgbClr val="FF0000"/>
                </a:solidFill>
                <a:cs typeface="2  Titr" pitchFamily="2" charset="-78"/>
              </a:rPr>
            </a:br>
            <a:r>
              <a:rPr lang="fa-IR" sz="3200" dirty="0" smtClean="0">
                <a:solidFill>
                  <a:srgbClr val="FF0000"/>
                </a:solidFill>
                <a:cs typeface="2  Titr" pitchFamily="2" charset="-78"/>
              </a:rPr>
              <a:t>نكاتي را كه بايد در ارائه ي مهارت های ارتباطی و انگیزه سازی، مدّ نظر داشت.</a:t>
            </a:r>
            <a:r>
              <a:rPr lang="en-US" sz="2800" dirty="0" smtClean="0">
                <a:cs typeface="2  Titr" pitchFamily="2" charset="-78"/>
              </a:rPr>
              <a:t/>
            </a:r>
            <a:br>
              <a:rPr lang="en-US" sz="2800" dirty="0" smtClean="0">
                <a:cs typeface="2  Titr" pitchFamily="2" charset="-78"/>
              </a:rPr>
            </a:br>
            <a:endParaRPr lang="fa-IR" sz="2800"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700213"/>
            <a:ext cx="8497888" cy="4786312"/>
          </a:xfrm>
        </p:spPr>
        <p:txBody>
          <a:bodyPr rtlCol="1">
            <a:noAutofit/>
          </a:bodyPr>
          <a:lstStyle/>
          <a:p>
            <a:pPr marL="0" indent="0" eaLnBrk="1" fontAlgn="auto" hangingPunct="1">
              <a:spcAft>
                <a:spcPts val="0"/>
              </a:spcAft>
              <a:buFont typeface="Symbol" pitchFamily="18" charset="2"/>
              <a:buNone/>
              <a:defRPr/>
            </a:pPr>
            <a:r>
              <a:rPr lang="fa-IR" sz="3200" dirty="0" smtClean="0">
                <a:solidFill>
                  <a:srgbClr val="C00000"/>
                </a:solidFill>
                <a:effectLst>
                  <a:outerShdw blurRad="38100" dist="38100" dir="2700000" algn="tl">
                    <a:srgbClr val="000000">
                      <a:alpha val="43137"/>
                    </a:srgbClr>
                  </a:outerShdw>
                </a:effectLst>
                <a:cs typeface="2  Titr" pitchFamily="2" charset="-78"/>
              </a:rPr>
              <a:t>1-9) مرحله معرفي و بيان هدف هاي صريح آموزشي</a:t>
            </a:r>
            <a:endParaRPr lang="en-US" sz="3200" dirty="0" smtClean="0">
              <a:solidFill>
                <a:srgbClr val="C00000"/>
              </a:solidFill>
              <a:effectLst>
                <a:outerShdw blurRad="38100" dist="38100" dir="2700000" algn="tl">
                  <a:srgbClr val="000000">
                    <a:alpha val="43137"/>
                  </a:srgbClr>
                </a:outerShdw>
              </a:effectLst>
              <a:cs typeface="2  Titr" pitchFamily="2" charset="-78"/>
            </a:endParaRP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معلّم پس از جلب توجّه دانش آموزان، بايد موضوع درس و اهداف آن ها را به دانش آموزان معرّفي کند. معرّفي درس و اهداف آن بايد به گونه اي صورت گيرد که متناسب با ساختار شناختي دانش آموزان باشد.</a:t>
            </a:r>
          </a:p>
          <a:p>
            <a:pPr marL="0" indent="0" algn="just" eaLnBrk="1" fontAlgn="auto" hangingPunct="1">
              <a:spcAft>
                <a:spcPts val="0"/>
              </a:spcAft>
              <a:buFont typeface="Symbol" pitchFamily="18" charset="2"/>
              <a:buNone/>
              <a:defRPr/>
            </a:pPr>
            <a:r>
              <a:rPr lang="fa-IR" sz="3200" b="1" dirty="0" smtClean="0">
                <a:effectLst>
                  <a:outerShdw blurRad="38100" dist="38100" dir="2700000" algn="tl">
                    <a:srgbClr val="000000">
                      <a:alpha val="43137"/>
                    </a:srgbClr>
                  </a:outerShdw>
                </a:effectLst>
                <a:cs typeface="2  Lotus" pitchFamily="2" charset="-78"/>
              </a:rPr>
              <a:t>معلّم بايد انتظارات خود را از دانش آموزان، بسيار ساده، روشن و مشخّص بيان کند. زمان اختصاص داده شده براي معرّفي درس نبايد </a:t>
            </a:r>
            <a:r>
              <a:rPr lang="fa-IR" sz="3200" b="1" i="1" dirty="0" smtClean="0">
                <a:solidFill>
                  <a:srgbClr val="C00000"/>
                </a:solidFill>
                <a:effectLst>
                  <a:outerShdw blurRad="38100" dist="38100" dir="2700000" algn="tl">
                    <a:srgbClr val="000000">
                      <a:alpha val="43137"/>
                    </a:srgbClr>
                  </a:outerShdw>
                </a:effectLst>
                <a:cs typeface="2  Lotus" pitchFamily="2" charset="-78"/>
              </a:rPr>
              <a:t>بيش از 3 تا 5 دقيقه </a:t>
            </a:r>
            <a:r>
              <a:rPr lang="fa-IR" sz="3200" b="1" dirty="0" smtClean="0">
                <a:effectLst>
                  <a:outerShdw blurRad="38100" dist="38100" dir="2700000" algn="tl">
                    <a:srgbClr val="000000">
                      <a:alpha val="43137"/>
                    </a:srgbClr>
                  </a:outerShdw>
                </a:effectLst>
                <a:cs typeface="2  Lotus" pitchFamily="2" charset="-78"/>
              </a:rPr>
              <a:t>وقت کلاس را بگيرد.</a:t>
            </a:r>
            <a:endParaRPr lang="en-US" sz="3200" b="1" dirty="0" smtClean="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solidFill>
            <a:schemeClr val="tx1">
              <a:lumMod val="85000"/>
            </a:schemeClr>
          </a:solidFill>
        </p:spPr>
        <p:txBody>
          <a:bodyPr rtlCol="1">
            <a:normAutofit fontScale="90000"/>
          </a:bodyPr>
          <a:lstStyle/>
          <a:p>
            <a:pPr eaLnBrk="1" fontAlgn="auto" hangingPunct="1">
              <a:spcAft>
                <a:spcPts val="0"/>
              </a:spcAft>
              <a:defRPr/>
            </a:pPr>
            <a:r>
              <a:rPr lang="fa-IR" dirty="0" smtClean="0">
                <a:solidFill>
                  <a:srgbClr val="FF0000"/>
                </a:solidFill>
                <a:cs typeface="2  Titr" pitchFamily="2" charset="-78"/>
              </a:rPr>
              <a:t/>
            </a:r>
            <a:br>
              <a:rPr lang="fa-IR" dirty="0" smtClean="0">
                <a:solidFill>
                  <a:srgbClr val="FF0000"/>
                </a:solidFill>
                <a:cs typeface="2  Titr" pitchFamily="2" charset="-78"/>
              </a:rPr>
            </a:br>
            <a:r>
              <a:rPr lang="fa-IR" dirty="0" smtClean="0">
                <a:solidFill>
                  <a:srgbClr val="FF0000"/>
                </a:solidFill>
                <a:cs typeface="2  Titr" pitchFamily="2" charset="-78"/>
              </a:rPr>
              <a:t>نگارش مراحل اجراي تدريس</a:t>
            </a:r>
            <a:br>
              <a:rPr lang="fa-IR" dirty="0" smtClean="0">
                <a:solidFill>
                  <a:srgbClr val="FF0000"/>
                </a:solidFill>
                <a:cs typeface="2  Titr" pitchFamily="2" charset="-78"/>
              </a:rPr>
            </a:br>
            <a:endParaRPr lang="fa-IR" dirty="0">
              <a:solidFill>
                <a:schemeClr val="tx2">
                  <a:lumMod val="60000"/>
                  <a:lumOff val="40000"/>
                </a:schemeClr>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700213"/>
            <a:ext cx="8496300" cy="4968875"/>
          </a:xfrm>
        </p:spPr>
        <p:txBody>
          <a:bodyPr rtlCol="1">
            <a:noAutofit/>
          </a:bodyPr>
          <a:lstStyle/>
          <a:p>
            <a:pPr marL="0" indent="0" algn="just" eaLnBrk="1" fontAlgn="auto" hangingPunct="1">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در مرحله ي ارائه درس، محتواي مورد آموزش بايد دقيقاً مشخص شود. از روش هايي چون سخنراني، بحث گروهي، نمايش تصاوير، پرسش و پاسخ و... به عنوان روش هايي که براي آموزش هر قسمت لازم است، استفاده شود. معلّم بايد اطمينان حاصل کند که بخش هاي مختلف محتوا با يک روال منطقي ارائه خواهد شد و هيچ نکته ي نامفهومي در ميان مطالب ارائه شده وجود نخواهد داشت. زمان لازم براي هر قسمت به طور دقيق مشخص شود. </a:t>
            </a:r>
          </a:p>
        </p:txBody>
      </p:sp>
      <p:sp>
        <p:nvSpPr>
          <p:cNvPr id="2" name="Title 1"/>
          <p:cNvSpPr>
            <a:spLocks noGrp="1"/>
          </p:cNvSpPr>
          <p:nvPr>
            <p:ph type="title"/>
          </p:nvPr>
        </p:nvSpPr>
        <p:spPr>
          <a:xfrm>
            <a:off x="457200" y="274638"/>
            <a:ext cx="8229600" cy="1209675"/>
          </a:xfrm>
          <a:solidFill>
            <a:schemeClr val="tx1">
              <a:lumMod val="85000"/>
            </a:schemeClr>
          </a:solidFill>
        </p:spPr>
        <p:txBody>
          <a:bodyPr rtlCol="1">
            <a:noAutofit/>
          </a:bodyPr>
          <a:lstStyle/>
          <a:p>
            <a:pPr eaLnBrk="1" fontAlgn="auto" hangingPunct="1">
              <a:spcAft>
                <a:spcPts val="0"/>
              </a:spcAft>
              <a:defRPr/>
            </a:pPr>
            <a:r>
              <a:rPr lang="fa-IR" sz="4800" dirty="0" smtClean="0">
                <a:solidFill>
                  <a:srgbClr val="FF0000"/>
                </a:solidFill>
              </a:rPr>
              <a:t/>
            </a:r>
            <a:br>
              <a:rPr lang="fa-IR" sz="4800" dirty="0" smtClean="0">
                <a:solidFill>
                  <a:srgbClr val="FF0000"/>
                </a:solidFill>
              </a:rPr>
            </a:br>
            <a:r>
              <a:rPr lang="fa-IR" sz="4800" dirty="0" smtClean="0">
                <a:solidFill>
                  <a:srgbClr val="FF0000"/>
                </a:solidFill>
                <a:cs typeface="2  Titr" pitchFamily="2" charset="-78"/>
              </a:rPr>
              <a:t>2-9 ) مرحله ي ارائه درس</a:t>
            </a:r>
            <a:r>
              <a:rPr lang="en-US" sz="4800" dirty="0" smtClean="0">
                <a:solidFill>
                  <a:srgbClr val="FF0000"/>
                </a:solidFill>
              </a:rPr>
              <a:t/>
            </a:r>
            <a:br>
              <a:rPr lang="en-US" sz="4800" dirty="0" smtClean="0">
                <a:solidFill>
                  <a:srgbClr val="FF0000"/>
                </a:solidFill>
              </a:rPr>
            </a:br>
            <a:endParaRPr lang="fa-IR" sz="4800" dirty="0">
              <a:solidFill>
                <a:schemeClr val="tx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29250"/>
          </a:xfrm>
        </p:spPr>
        <p:txBody>
          <a:bodyPr rtlCol="1">
            <a:normAutofit/>
          </a:bodyPr>
          <a:lstStyle/>
          <a:p>
            <a:pPr marL="548640" indent="-411480" eaLnBrk="1" fontAlgn="auto" hangingPunct="1">
              <a:spcAft>
                <a:spcPts val="0"/>
              </a:spcAft>
              <a:buClr>
                <a:schemeClr val="tx1">
                  <a:shade val="95000"/>
                </a:schemeClr>
              </a:buClr>
              <a:buFont typeface="Wingdings 2"/>
              <a:buChar char=""/>
              <a:defRPr/>
            </a:pPr>
            <a:endParaRPr lang="en-US" dirty="0">
              <a:solidFill>
                <a:srgbClr val="FF0000"/>
              </a:solidFill>
              <a:cs typeface="2  Titr" pitchFamily="2" charset="-78"/>
            </a:endParaRPr>
          </a:p>
          <a:p>
            <a:pPr marL="548640" indent="-411480" algn="just" eaLnBrk="1" fontAlgn="auto" hangingPunct="1">
              <a:spcBef>
                <a:spcPts val="0"/>
              </a:spcBef>
              <a:spcAft>
                <a:spcPts val="0"/>
              </a:spcAft>
              <a:buClr>
                <a:schemeClr val="tx1">
                  <a:shade val="95000"/>
                </a:schemeClr>
              </a:buClr>
              <a:buFont typeface="Wingdings 2"/>
              <a:buChar char=""/>
              <a:defRPr/>
            </a:pPr>
            <a:r>
              <a:rPr lang="fa-IR" sz="3600" b="1" dirty="0">
                <a:effectLst>
                  <a:outerShdw blurRad="38100" dist="38100" dir="2700000" algn="tl">
                    <a:srgbClr val="000000">
                      <a:alpha val="43137"/>
                    </a:srgbClr>
                  </a:outerShdw>
                </a:effectLst>
                <a:cs typeface="2  Lotus" pitchFamily="2" charset="-78"/>
              </a:rPr>
              <a:t>براي تثبيت مطالب ارائه شده در ذهن دانش آموزان، لازم است درس ارائه شده به طور خلاصه </a:t>
            </a:r>
            <a:r>
              <a:rPr lang="fa-IR" sz="3600" b="1" dirty="0">
                <a:solidFill>
                  <a:srgbClr val="FF0000"/>
                </a:solidFill>
                <a:effectLst>
                  <a:outerShdw blurRad="38100" dist="38100" dir="2700000" algn="tl">
                    <a:srgbClr val="000000">
                      <a:alpha val="43137"/>
                    </a:srgbClr>
                  </a:outerShdw>
                </a:effectLst>
                <a:cs typeface="2  Lotus" pitchFamily="2" charset="-78"/>
              </a:rPr>
              <a:t>جمع بندي</a:t>
            </a:r>
            <a:r>
              <a:rPr lang="fa-IR" sz="3600" b="1" dirty="0">
                <a:effectLst>
                  <a:outerShdw blurRad="38100" dist="38100" dir="2700000" algn="tl">
                    <a:srgbClr val="000000">
                      <a:alpha val="43137"/>
                    </a:srgbClr>
                  </a:outerShdw>
                </a:effectLst>
                <a:cs typeface="2  Lotus" pitchFamily="2" charset="-78"/>
              </a:rPr>
              <a:t> و </a:t>
            </a:r>
            <a:r>
              <a:rPr lang="fa-IR" sz="3600" b="1" dirty="0">
                <a:solidFill>
                  <a:srgbClr val="FF0000"/>
                </a:solidFill>
                <a:effectLst>
                  <a:outerShdw blurRad="38100" dist="38100" dir="2700000" algn="tl">
                    <a:srgbClr val="000000">
                      <a:alpha val="43137"/>
                    </a:srgbClr>
                  </a:outerShdw>
                </a:effectLst>
                <a:cs typeface="2  Lotus" pitchFamily="2" charset="-78"/>
              </a:rPr>
              <a:t>نتيجه گيري </a:t>
            </a:r>
            <a:r>
              <a:rPr lang="fa-IR" sz="3600" b="1" dirty="0">
                <a:effectLst>
                  <a:outerShdw blurRad="38100" dist="38100" dir="2700000" algn="tl">
                    <a:srgbClr val="000000">
                      <a:alpha val="43137"/>
                    </a:srgbClr>
                  </a:outerShdw>
                </a:effectLst>
                <a:cs typeface="2  Lotus" pitchFamily="2" charset="-78"/>
              </a:rPr>
              <a:t>شود. تلخيص و جمع بندي، مفاهيم از دست داده شده در طول آموزش را براي دانش آموزان روشن مي </a:t>
            </a:r>
            <a:r>
              <a:rPr lang="fa-IR" sz="3600" b="1" dirty="0" smtClean="0">
                <a:effectLst>
                  <a:outerShdw blurRad="38100" dist="38100" dir="2700000" algn="tl">
                    <a:srgbClr val="000000">
                      <a:alpha val="43137"/>
                    </a:srgbClr>
                  </a:outerShdw>
                </a:effectLst>
                <a:cs typeface="2  Lotus" pitchFamily="2" charset="-78"/>
              </a:rPr>
              <a:t>کند. </a:t>
            </a:r>
          </a:p>
          <a:p>
            <a:pPr marL="548640" indent="-411480" algn="just" eaLnBrk="1" fontAlgn="auto" hangingPunct="1">
              <a:spcBef>
                <a:spcPts val="0"/>
              </a:spcBef>
              <a:spcAft>
                <a:spcPts val="0"/>
              </a:spcAft>
              <a:buClr>
                <a:schemeClr val="tx1">
                  <a:shade val="95000"/>
                </a:schemeClr>
              </a:buClr>
              <a:buFont typeface="Wingdings 2"/>
              <a:buChar char=""/>
              <a:defRPr/>
            </a:pPr>
            <a:r>
              <a:rPr lang="fa-IR" sz="3600" b="1" dirty="0" smtClean="0">
                <a:solidFill>
                  <a:srgbClr val="FF0000"/>
                </a:solidFill>
                <a:effectLst>
                  <a:outerShdw blurRad="38100" dist="38100" dir="2700000" algn="tl">
                    <a:srgbClr val="000000">
                      <a:alpha val="43137"/>
                    </a:srgbClr>
                  </a:outerShdw>
                </a:effectLst>
                <a:cs typeface="2  Lotus" pitchFamily="2" charset="-78"/>
              </a:rPr>
              <a:t>از نظر فنّي پايان دادن به تدريس عبارت است از:</a:t>
            </a:r>
          </a:p>
          <a:p>
            <a:pPr marL="548640" indent="-411480" algn="just" eaLnBrk="1" fontAlgn="auto" hangingPunct="1">
              <a:spcBef>
                <a:spcPts val="0"/>
              </a:spcBef>
              <a:spcAft>
                <a:spcPts val="0"/>
              </a:spcAft>
              <a:buClr>
                <a:schemeClr val="tx1">
                  <a:shade val="95000"/>
                </a:schemeClr>
              </a:buClr>
              <a:buFont typeface="Wingdings 2"/>
              <a:buChar char=""/>
              <a:defRPr/>
            </a:pPr>
            <a:r>
              <a:rPr lang="fa-IR" sz="3600" b="1" dirty="0" smtClean="0">
                <a:effectLst>
                  <a:outerShdw blurRad="38100" dist="38100" dir="2700000" algn="tl">
                    <a:srgbClr val="000000">
                      <a:alpha val="43137"/>
                    </a:srgbClr>
                  </a:outerShdw>
                </a:effectLst>
                <a:cs typeface="2  Lotus" pitchFamily="2" charset="-78"/>
              </a:rPr>
              <a:t>معطوف كردن توجّه دانش آموزان به تكميل كردن وظايفي خاص يا به سلسله مراتب يادگيري</a:t>
            </a:r>
            <a:endParaRPr lang="en-US" sz="3600" b="1" dirty="0">
              <a:effectLst>
                <a:outerShdw blurRad="38100" dist="38100" dir="2700000" algn="tl">
                  <a:srgbClr val="000000">
                    <a:alpha val="43137"/>
                  </a:srgbClr>
                </a:outerShdw>
              </a:effectLst>
              <a:cs typeface="2  Lotus" pitchFamily="2" charset="-78"/>
            </a:endParaRPr>
          </a:p>
          <a:p>
            <a:pPr marL="548640" indent="-411480" eaLnBrk="1" fontAlgn="auto" hangingPunct="1">
              <a:spcAft>
                <a:spcPts val="0"/>
              </a:spcAft>
              <a:buClr>
                <a:schemeClr val="tx1">
                  <a:shade val="95000"/>
                </a:schemeClr>
              </a:buClr>
              <a:buFont typeface="Wingdings 2"/>
              <a:buChar char=""/>
              <a:defRPr/>
            </a:pPr>
            <a:endParaRPr lang="fa-IR" dirty="0"/>
          </a:p>
        </p:txBody>
      </p:sp>
      <p:sp>
        <p:nvSpPr>
          <p:cNvPr id="2" name="Title 1"/>
          <p:cNvSpPr>
            <a:spLocks noGrp="1"/>
          </p:cNvSpPr>
          <p:nvPr>
            <p:ph type="title"/>
          </p:nvPr>
        </p:nvSpPr>
        <p:spPr>
          <a:xfrm>
            <a:off x="457200" y="274638"/>
            <a:ext cx="8229600" cy="725487"/>
          </a:xfrm>
          <a:solidFill>
            <a:schemeClr val="tx1">
              <a:lumMod val="85000"/>
            </a:schemeClr>
          </a:solidFill>
        </p:spPr>
        <p:txBody>
          <a:bodyPr rtlCol="1">
            <a:noAutofit/>
          </a:bodyPr>
          <a:lstStyle/>
          <a:p>
            <a:pPr eaLnBrk="1" fontAlgn="auto" hangingPunct="1">
              <a:spcAft>
                <a:spcPts val="0"/>
              </a:spcAft>
              <a:defRPr/>
            </a:pPr>
            <a:r>
              <a:rPr lang="fa-IR" sz="3200" dirty="0" smtClean="0">
                <a:solidFill>
                  <a:srgbClr val="FF0000"/>
                </a:solidFill>
                <a:cs typeface="2  Titr" pitchFamily="2" charset="-78"/>
              </a:rPr>
              <a:t/>
            </a:r>
            <a:br>
              <a:rPr lang="fa-IR" sz="3200" dirty="0" smtClean="0">
                <a:solidFill>
                  <a:srgbClr val="FF0000"/>
                </a:solidFill>
                <a:cs typeface="2  Titr" pitchFamily="2" charset="-78"/>
              </a:rPr>
            </a:br>
            <a:r>
              <a:rPr lang="fa-IR" sz="3200" dirty="0" smtClean="0">
                <a:solidFill>
                  <a:srgbClr val="FF0000"/>
                </a:solidFill>
                <a:cs typeface="2  Titr" pitchFamily="2" charset="-78"/>
              </a:rPr>
              <a:t>3-9) مرحله ي جمع بندي و نتيجه گيري</a:t>
            </a:r>
            <a:br>
              <a:rPr lang="fa-IR" sz="3200" dirty="0" smtClean="0">
                <a:solidFill>
                  <a:srgbClr val="FF0000"/>
                </a:solidFill>
                <a:cs typeface="2  Titr" pitchFamily="2" charset="-78"/>
              </a:rPr>
            </a:br>
            <a:endParaRPr lang="fa-IR" sz="3200" dirty="0">
              <a:solidFill>
                <a:schemeClr val="tx2">
                  <a:lumMod val="60000"/>
                  <a:lumOff val="40000"/>
                </a:schemeClr>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63"/>
            <a:ext cx="8229600" cy="5572125"/>
          </a:xfrm>
        </p:spPr>
        <p:txBody>
          <a:bodyPr rtlCol="1">
            <a:noAutofit/>
          </a:bodyPr>
          <a:lstStyle/>
          <a:p>
            <a:pPr marL="0" indent="0" algn="just" eaLnBrk="1" fontAlgn="auto" hangingPunct="1">
              <a:lnSpc>
                <a:spcPct val="110000"/>
              </a:lnSpc>
              <a:spcAft>
                <a:spcPts val="0"/>
              </a:spcAf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1. </a:t>
            </a:r>
            <a:r>
              <a:rPr lang="fa-IR" sz="4800" b="1" i="1" dirty="0" smtClean="0">
                <a:solidFill>
                  <a:srgbClr val="FF0000"/>
                </a:solidFill>
                <a:effectLst>
                  <a:outerShdw blurRad="38100" dist="38100" dir="2700000" algn="tl">
                    <a:srgbClr val="000000">
                      <a:alpha val="43137"/>
                    </a:srgbClr>
                  </a:outerShdw>
                </a:effectLst>
                <a:cs typeface="2  Lotus" pitchFamily="2" charset="-78"/>
              </a:rPr>
              <a:t>روش تلخيصي ( مروري يا دوره اي)</a:t>
            </a:r>
          </a:p>
          <a:p>
            <a:pPr marL="0" indent="0" algn="just" eaLnBrk="1" fontAlgn="auto" hangingPunct="1">
              <a:lnSpc>
                <a:spcPct val="110000"/>
              </a:lnSpc>
              <a:spcAft>
                <a:spcPts val="0"/>
              </a:spcAft>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در اين روش معلّم تلاش مي كند تا هدف هاي آموزشي مورد تدريس قرار گرفته در آن جلسه را، يك بار ديگر براي كلاس تكرار نمايد.</a:t>
            </a:r>
          </a:p>
        </p:txBody>
      </p:sp>
      <p:sp>
        <p:nvSpPr>
          <p:cNvPr id="2" name="Title 1"/>
          <p:cNvSpPr>
            <a:spLocks noGrp="1"/>
          </p:cNvSpPr>
          <p:nvPr>
            <p:ph type="title"/>
          </p:nvPr>
        </p:nvSpPr>
        <p:spPr>
          <a:xfrm>
            <a:off x="457200" y="115888"/>
            <a:ext cx="8229600" cy="812800"/>
          </a:xfrm>
          <a:solidFill>
            <a:schemeClr val="tx1">
              <a:lumMod val="85000"/>
            </a:schemeClr>
          </a:solidFill>
        </p:spPr>
        <p:txBody>
          <a:bodyPr rtlCol="1">
            <a:noAutofit/>
          </a:bodyPr>
          <a:lstStyle/>
          <a:p>
            <a:pPr eaLnBrk="1" fontAlgn="auto" hangingPunct="1">
              <a:spcAft>
                <a:spcPts val="0"/>
              </a:spcAft>
              <a:defRPr/>
            </a:pPr>
            <a:r>
              <a:rPr lang="fa-IR" sz="4800" dirty="0" smtClean="0">
                <a:solidFill>
                  <a:srgbClr val="FF0000"/>
                </a:solidFill>
                <a:cs typeface="2  Titr" pitchFamily="2" charset="-78"/>
              </a:rPr>
              <a:t>روش هاي جمع بندي</a:t>
            </a:r>
            <a:endParaRPr lang="fa-IR" sz="48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412875"/>
            <a:ext cx="8424863" cy="4968875"/>
          </a:xfrm>
        </p:spPr>
        <p:txBody>
          <a:bodyPr/>
          <a:lstStyle/>
          <a:p>
            <a:pPr marL="0" indent="0" algn="just" eaLnBrk="1" fontAlgn="auto" hangingPunct="1">
              <a:lnSpc>
                <a:spcPct val="110000"/>
              </a:lnSpc>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عبارت </a:t>
            </a:r>
            <a:r>
              <a:rPr lang="fa-IR" sz="4000" b="1" dirty="0">
                <a:effectLst>
                  <a:outerShdw blurRad="38100" dist="38100" dir="2700000" algn="tl">
                    <a:srgbClr val="000000">
                      <a:alpha val="43137"/>
                    </a:srgbClr>
                  </a:outerShdw>
                </a:effectLst>
                <a:cs typeface="2  Lotus" pitchFamily="2" charset="-78"/>
              </a:rPr>
              <a:t>است از: كاربرد اصول و مفاهيم آموخته شده در شرايط جديد</a:t>
            </a:r>
          </a:p>
          <a:p>
            <a:pPr marL="0" indent="0" algn="just" eaLnBrk="1" fontAlgn="auto" hangingPunct="1">
              <a:lnSpc>
                <a:spcPct val="110000"/>
              </a:lnSpc>
              <a:spcAft>
                <a:spcPts val="0"/>
              </a:spcAft>
              <a:buFont typeface="Symbol" pitchFamily="18" charset="2"/>
              <a:buNone/>
              <a:defRPr/>
            </a:pPr>
            <a:r>
              <a:rPr lang="fa-IR" sz="4000" b="1" dirty="0">
                <a:effectLst>
                  <a:outerShdw blurRad="38100" dist="38100" dir="2700000" algn="tl">
                    <a:srgbClr val="000000">
                      <a:alpha val="43137"/>
                    </a:srgbClr>
                  </a:outerShdw>
                </a:effectLst>
                <a:cs typeface="2  Lotus" pitchFamily="2" charset="-78"/>
              </a:rPr>
              <a:t>اين روش بيشتر بُعد تمرين دارد و معلّم در طي فرايند تدريس شرايطي را به وجود مي آورد كه دانش آموزان ضمن بهره گرفتن از آن چه كه آموخته اند، به حلّ تمرين ارائه شده مي پردازند.</a:t>
            </a:r>
          </a:p>
          <a:p>
            <a:pPr algn="just">
              <a:defRPr/>
            </a:pPr>
            <a:endParaRPr lang="fa-IR" sz="4000" dirty="0"/>
          </a:p>
        </p:txBody>
      </p:sp>
      <p:sp>
        <p:nvSpPr>
          <p:cNvPr id="3" name="Title 2"/>
          <p:cNvSpPr>
            <a:spLocks noGrp="1"/>
          </p:cNvSpPr>
          <p:nvPr>
            <p:ph type="title"/>
          </p:nvPr>
        </p:nvSpPr>
        <p:spPr>
          <a:xfrm>
            <a:off x="457200" y="338138"/>
            <a:ext cx="8229600" cy="858837"/>
          </a:xfrm>
          <a:solidFill>
            <a:schemeClr val="tx1"/>
          </a:solidFill>
        </p:spPr>
        <p:txBody>
          <a:bodyPr/>
          <a:lstStyle/>
          <a:p>
            <a:pPr>
              <a:defRPr/>
            </a:pPr>
            <a:r>
              <a:rPr lang="fa-IR" b="1" dirty="0" smtClean="0">
                <a:solidFill>
                  <a:srgbClr val="FF0000"/>
                </a:solidFill>
                <a:effectLst>
                  <a:outerShdw blurRad="38100" dist="38100" dir="2700000" algn="tl">
                    <a:srgbClr val="000000">
                      <a:alpha val="43137"/>
                    </a:srgbClr>
                  </a:outerShdw>
                </a:effectLst>
                <a:cs typeface="2  Titr" pitchFamily="2" charset="-78"/>
              </a:rPr>
              <a:t/>
            </a:r>
            <a:br>
              <a:rPr lang="fa-IR" b="1" dirty="0" smtClean="0">
                <a:solidFill>
                  <a:srgbClr val="FF0000"/>
                </a:solidFill>
                <a:effectLst>
                  <a:outerShdw blurRad="38100" dist="38100" dir="2700000" algn="tl">
                    <a:srgbClr val="000000">
                      <a:alpha val="43137"/>
                    </a:srgbClr>
                  </a:outerShdw>
                </a:effectLst>
                <a:cs typeface="2  Titr" pitchFamily="2" charset="-78"/>
              </a:rPr>
            </a:br>
            <a:r>
              <a:rPr lang="fa-IR" b="1" dirty="0">
                <a:solidFill>
                  <a:srgbClr val="FF0000"/>
                </a:solidFill>
                <a:effectLst>
                  <a:outerShdw blurRad="38100" dist="38100" dir="2700000" algn="tl">
                    <a:srgbClr val="000000">
                      <a:alpha val="43137"/>
                    </a:srgbClr>
                  </a:outerShdw>
                </a:effectLst>
                <a:cs typeface="2  Titr" pitchFamily="2" charset="-78"/>
              </a:rPr>
              <a:t>2</a:t>
            </a:r>
            <a:r>
              <a:rPr lang="fa-IR" b="1" dirty="0" smtClean="0">
                <a:solidFill>
                  <a:srgbClr val="FF0000"/>
                </a:solidFill>
                <a:effectLst>
                  <a:outerShdw blurRad="38100" dist="38100" dir="2700000" algn="tl">
                    <a:srgbClr val="000000">
                      <a:alpha val="43137"/>
                    </a:srgbClr>
                  </a:outerShdw>
                </a:effectLst>
                <a:cs typeface="2  Titr" pitchFamily="2" charset="-78"/>
              </a:rPr>
              <a:t>. </a:t>
            </a:r>
            <a:r>
              <a:rPr lang="fa-IR" b="1" i="1" dirty="0" smtClean="0">
                <a:solidFill>
                  <a:srgbClr val="FF0000"/>
                </a:solidFill>
                <a:effectLst>
                  <a:outerShdw blurRad="38100" dist="38100" dir="2700000" algn="tl">
                    <a:srgbClr val="000000">
                      <a:alpha val="43137"/>
                    </a:srgbClr>
                  </a:outerShdw>
                </a:effectLst>
                <a:cs typeface="2  Titr" pitchFamily="2" charset="-78"/>
              </a:rPr>
              <a:t>روش انتقالي ( كاربردي)</a:t>
            </a:r>
            <a:r>
              <a:rPr lang="fa-IR" b="1" i="1" dirty="0" smtClean="0">
                <a:solidFill>
                  <a:srgbClr val="FF0000"/>
                </a:solidFill>
                <a:effectLst>
                  <a:outerShdw blurRad="38100" dist="38100" dir="2700000" algn="tl">
                    <a:srgbClr val="000000">
                      <a:alpha val="43137"/>
                    </a:srgbClr>
                  </a:outerShdw>
                </a:effectLst>
                <a:cs typeface="2  Lotus" pitchFamily="2" charset="-78"/>
              </a:rPr>
              <a:t/>
            </a:r>
            <a:br>
              <a:rPr lang="fa-IR" b="1" i="1" dirty="0" smtClean="0">
                <a:solidFill>
                  <a:srgbClr val="FF0000"/>
                </a:solidFill>
                <a:effectLst>
                  <a:outerShdw blurRad="38100" dist="38100" dir="2700000" algn="tl">
                    <a:srgbClr val="000000">
                      <a:alpha val="43137"/>
                    </a:srgbClr>
                  </a:outerShdw>
                </a:effectLst>
                <a:cs typeface="2  Lotus" pitchFamily="2" charset="-78"/>
              </a:rPr>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4"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4" dur="500"/>
                                        <p:tgtEl>
                                          <p:spTgt spid="2">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heel(1)">
                                      <p:cBhvr>
                                        <p:cTn id="19"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844675"/>
            <a:ext cx="8351838" cy="4537075"/>
          </a:xfrm>
        </p:spPr>
        <p:txBody>
          <a:bodyPr/>
          <a:lstStyle/>
          <a:p>
            <a:pPr marL="0" indent="0" algn="just" eaLnBrk="1" fontAlgn="auto" hangingPunct="1">
              <a:lnSpc>
                <a:spcPct val="110000"/>
              </a:lnSpc>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اين </a:t>
            </a:r>
            <a:r>
              <a:rPr lang="fa-IR" sz="4000" b="1" dirty="0">
                <a:effectLst>
                  <a:outerShdw blurRad="38100" dist="38100" dir="2700000" algn="tl">
                    <a:srgbClr val="000000">
                      <a:alpha val="43137"/>
                    </a:srgbClr>
                  </a:outerShdw>
                </a:effectLst>
                <a:cs typeface="2  Lotus" pitchFamily="2" charset="-78"/>
              </a:rPr>
              <a:t>روش در موقعيت هاي خاصّي كه براي معلّم پيش مي آيد و او تشخيص </a:t>
            </a:r>
            <a:r>
              <a:rPr lang="fa-IR" sz="4000" b="1" dirty="0" smtClean="0">
                <a:effectLst>
                  <a:outerShdw blurRad="38100" dist="38100" dir="2700000" algn="tl">
                    <a:srgbClr val="000000">
                      <a:alpha val="43137"/>
                    </a:srgbClr>
                  </a:outerShdw>
                </a:effectLst>
                <a:cs typeface="2  Lotus" pitchFamily="2" charset="-78"/>
              </a:rPr>
              <a:t>مي </a:t>
            </a:r>
            <a:r>
              <a:rPr lang="fa-IR" sz="4000" b="1" dirty="0">
                <a:effectLst>
                  <a:outerShdw blurRad="38100" dist="38100" dir="2700000" algn="tl">
                    <a:srgbClr val="000000">
                      <a:alpha val="43137"/>
                    </a:srgbClr>
                  </a:outerShdw>
                </a:effectLst>
                <a:cs typeface="2  Lotus" pitchFamily="2" charset="-78"/>
              </a:rPr>
              <a:t>دهد و تصميم مي گيرد كه چگونه كلاس خود را پايان دهد كاربرد دارد. به طوري كه از قبل براي اجراي آن هيچ گونه طرح و نقشه اي از سوي معلّم طراحي نشده است.</a:t>
            </a:r>
          </a:p>
          <a:p>
            <a:pPr>
              <a:defRPr/>
            </a:pPr>
            <a:endParaRPr lang="fa-IR" sz="4000" dirty="0"/>
          </a:p>
        </p:txBody>
      </p:sp>
      <p:sp>
        <p:nvSpPr>
          <p:cNvPr id="3" name="Title 2"/>
          <p:cNvSpPr>
            <a:spLocks noGrp="1"/>
          </p:cNvSpPr>
          <p:nvPr>
            <p:ph type="title"/>
          </p:nvPr>
        </p:nvSpPr>
        <p:spPr>
          <a:xfrm>
            <a:off x="468313" y="333375"/>
            <a:ext cx="8229600" cy="1252538"/>
          </a:xfrm>
          <a:solidFill>
            <a:schemeClr val="tx1"/>
          </a:solidFill>
        </p:spPr>
        <p:txBody>
          <a:bodyPr/>
          <a:lstStyle/>
          <a:p>
            <a:pPr>
              <a:defRPr/>
            </a:pPr>
            <a:r>
              <a:rPr lang="fa-IR" b="1" dirty="0" smtClean="0">
                <a:solidFill>
                  <a:srgbClr val="FF0000"/>
                </a:solidFill>
                <a:effectLst>
                  <a:outerShdw blurRad="38100" dist="38100" dir="2700000" algn="tl">
                    <a:srgbClr val="000000">
                      <a:alpha val="43137"/>
                    </a:srgbClr>
                  </a:outerShdw>
                </a:effectLst>
                <a:cs typeface="2  Titr" pitchFamily="2" charset="-78"/>
              </a:rPr>
              <a:t/>
            </a:r>
            <a:br>
              <a:rPr lang="fa-IR" b="1" dirty="0" smtClean="0">
                <a:solidFill>
                  <a:srgbClr val="FF0000"/>
                </a:solidFill>
                <a:effectLst>
                  <a:outerShdw blurRad="38100" dist="38100" dir="2700000" algn="tl">
                    <a:srgbClr val="000000">
                      <a:alpha val="43137"/>
                    </a:srgbClr>
                  </a:outerShdw>
                </a:effectLst>
                <a:cs typeface="2  Titr" pitchFamily="2" charset="-78"/>
              </a:rPr>
            </a:br>
            <a:r>
              <a:rPr lang="fa-IR" b="1" dirty="0">
                <a:solidFill>
                  <a:srgbClr val="FF0000"/>
                </a:solidFill>
                <a:effectLst>
                  <a:outerShdw blurRad="38100" dist="38100" dir="2700000" algn="tl">
                    <a:srgbClr val="000000">
                      <a:alpha val="43137"/>
                    </a:srgbClr>
                  </a:outerShdw>
                </a:effectLst>
                <a:cs typeface="2  Titr" pitchFamily="2" charset="-78"/>
              </a:rPr>
              <a:t>3</a:t>
            </a:r>
            <a:r>
              <a:rPr lang="fa-IR" b="1" dirty="0" smtClean="0">
                <a:solidFill>
                  <a:srgbClr val="FF0000"/>
                </a:solidFill>
                <a:effectLst>
                  <a:outerShdw blurRad="38100" dist="38100" dir="2700000" algn="tl">
                    <a:srgbClr val="000000">
                      <a:alpha val="43137"/>
                    </a:srgbClr>
                  </a:outerShdw>
                </a:effectLst>
                <a:cs typeface="2  Titr" pitchFamily="2" charset="-78"/>
              </a:rPr>
              <a:t>. </a:t>
            </a:r>
            <a:r>
              <a:rPr lang="fa-IR" b="1" i="1" dirty="0" smtClean="0">
                <a:solidFill>
                  <a:srgbClr val="FF0000"/>
                </a:solidFill>
                <a:effectLst>
                  <a:outerShdw blurRad="38100" dist="38100" dir="2700000" algn="tl">
                    <a:srgbClr val="000000">
                      <a:alpha val="43137"/>
                    </a:srgbClr>
                  </a:outerShdw>
                </a:effectLst>
                <a:cs typeface="2  Titr" pitchFamily="2" charset="-78"/>
              </a:rPr>
              <a:t>روش اتّفاقي</a:t>
            </a:r>
            <a:r>
              <a:rPr lang="fa-IR" b="1" i="1" dirty="0" smtClean="0">
                <a:solidFill>
                  <a:srgbClr val="FF0000"/>
                </a:solidFill>
                <a:effectLst>
                  <a:outerShdw blurRad="38100" dist="38100" dir="2700000" algn="tl">
                    <a:srgbClr val="000000">
                      <a:alpha val="43137"/>
                    </a:srgbClr>
                  </a:outerShdw>
                </a:effectLst>
                <a:cs typeface="2  Lotus" pitchFamily="2" charset="-78"/>
              </a:rPr>
              <a:t/>
            </a:r>
            <a:br>
              <a:rPr lang="fa-IR" b="1" i="1" dirty="0" smtClean="0">
                <a:solidFill>
                  <a:srgbClr val="FF0000"/>
                </a:solidFill>
                <a:effectLst>
                  <a:outerShdw blurRad="38100" dist="38100" dir="2700000" algn="tl">
                    <a:srgbClr val="000000">
                      <a:alpha val="43137"/>
                    </a:srgbClr>
                  </a:outerShdw>
                </a:effectLst>
                <a:cs typeface="2  Lotus" pitchFamily="2" charset="-78"/>
              </a:rPr>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052513"/>
            <a:ext cx="8713788" cy="5662612"/>
          </a:xfrm>
        </p:spPr>
        <p:txBody>
          <a:bodyPr rtlCol="1">
            <a:noAutofit/>
          </a:bodyPr>
          <a:lstStyle/>
          <a:p>
            <a:pPr marL="0" indent="0" algn="just" eaLnBrk="1" fontAlgn="auto" hangingPunct="1">
              <a:spcAft>
                <a:spcPts val="0"/>
              </a:spcAft>
              <a:buFont typeface="Symbol" pitchFamily="18" charset="2"/>
              <a:buNone/>
              <a:defRPr/>
            </a:pPr>
            <a:r>
              <a:rPr lang="fa-IR" sz="6000" b="1" dirty="0" smtClean="0">
                <a:effectLst>
                  <a:outerShdw blurRad="38100" dist="38100" dir="2700000" algn="tl">
                    <a:srgbClr val="69676D"/>
                  </a:outerShdw>
                </a:effectLst>
                <a:cs typeface="2  Lotus" pitchFamily="2" charset="-78"/>
              </a:rPr>
              <a:t>ديشب يه خواب دري وري ديدم، خواب ديدم كه توي مدرسه درس مي دم، انگاري بچّه شده بودند همه ي معلّم هامون، و من داشتم دستوراتم رو قاطعانه ديكته مي كردم بهشون. </a:t>
            </a:r>
            <a:endParaRPr lang="fa-IR" sz="4800" b="1" i="1" dirty="0" smtClean="0">
              <a:solidFill>
                <a:srgbClr val="FF0000"/>
              </a:solidFill>
              <a:effectLst>
                <a:outerShdw blurRad="38100" dist="38100" dir="2700000" algn="tl">
                  <a:srgbClr val="FFFFFF"/>
                </a:outerShdw>
              </a:effectLst>
              <a:cs typeface="2  Lotus" pitchFamily="2" charset="-78"/>
            </a:endParaRPr>
          </a:p>
        </p:txBody>
      </p:sp>
      <p:sp>
        <p:nvSpPr>
          <p:cNvPr id="2" name="Title 1"/>
          <p:cNvSpPr>
            <a:spLocks noGrp="1"/>
          </p:cNvSpPr>
          <p:nvPr>
            <p:ph type="title"/>
          </p:nvPr>
        </p:nvSpPr>
        <p:spPr>
          <a:xfrm>
            <a:off x="457200" y="142875"/>
            <a:ext cx="8229600" cy="765175"/>
          </a:xfrm>
          <a:solidFill>
            <a:schemeClr val="tx1">
              <a:lumMod val="85000"/>
            </a:schemeClr>
          </a:solidFill>
        </p:spPr>
        <p:txBody>
          <a:bodyPr rtlCol="1">
            <a:noAutofit/>
          </a:bodyPr>
          <a:lstStyle/>
          <a:p>
            <a:pPr eaLnBrk="1" fontAlgn="auto" hangingPunct="1">
              <a:spcAft>
                <a:spcPts val="0"/>
              </a:spcAft>
              <a:defRPr/>
            </a:pPr>
            <a:r>
              <a:rPr lang="fa-IR" dirty="0" smtClean="0">
                <a:solidFill>
                  <a:srgbClr val="FF0000"/>
                </a:solidFill>
                <a:cs typeface="2  Titr" pitchFamily="2" charset="-78"/>
              </a:rPr>
              <a:t>خواب دري وري</a:t>
            </a:r>
            <a:endParaRPr lang="fa-IR"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333375"/>
            <a:ext cx="8713787" cy="6264275"/>
          </a:xfrm>
        </p:spPr>
        <p:txBody>
          <a:bodyPr rtlCol="0">
            <a:normAutofit/>
          </a:bodyPr>
          <a:lstStyle/>
          <a:p>
            <a:pPr marL="274320" indent="-274320" algn="just" eaLnBrk="1" fontAlgn="auto" hangingPunct="1">
              <a:spcAft>
                <a:spcPts val="0"/>
              </a:spcAft>
              <a:defRPr/>
            </a:pPr>
            <a:r>
              <a:rPr lang="fa-IR" sz="5400" b="1" dirty="0" smtClean="0">
                <a:effectLst>
                  <a:outerShdw blurRad="38100" dist="38100" dir="2700000" algn="tl">
                    <a:srgbClr val="69676D"/>
                  </a:outerShdw>
                </a:effectLst>
                <a:cs typeface="2  Lotus" pitchFamily="2" charset="-78"/>
              </a:rPr>
              <a:t>براي هر شب شون صد تا كتاب تاريخ دادم كه بي بهونه، همه را از بر كنند دونه به دونه، و وادارشون كردم بدون اين كه چراغ روشن كنند، همه ي اون ها را از حفظ بخونند، به عنوان گردش علمي تابستان، فرستادم شون به اطراف مغولستان. </a:t>
            </a:r>
            <a:endParaRPr lang="fa-IR" sz="5400" b="1" i="1" dirty="0" smtClean="0">
              <a:solidFill>
                <a:srgbClr val="FF0000"/>
              </a:solidFill>
              <a:effectLst>
                <a:outerShdw blurRad="38100" dist="38100" dir="2700000" algn="tl">
                  <a:srgbClr val="FFFFFF"/>
                </a:outerShdw>
              </a:effectLst>
              <a:cs typeface="2  Lotus" pitchFamily="2" charset="-78"/>
            </a:endParaRPr>
          </a:p>
          <a:p>
            <a:pPr marL="274320" indent="-274320" algn="just" eaLnBrk="1" fontAlgn="auto" hangingPunct="1">
              <a:spcAft>
                <a:spcPts val="0"/>
              </a:spcAft>
              <a:defRPr/>
            </a:pPr>
            <a:endParaRPr lang="fa-IR" sz="5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3" y="188913"/>
            <a:ext cx="8993187" cy="6553200"/>
          </a:xfrm>
        </p:spPr>
        <p:txBody>
          <a:bodyPr rtlCol="1">
            <a:noAutofit/>
          </a:bodyPr>
          <a:lstStyle/>
          <a:p>
            <a:pPr marL="274320" indent="-274320" algn="just" eaLnBrk="1" fontAlgn="auto" hangingPunct="1">
              <a:spcAft>
                <a:spcPts val="0"/>
              </a:spcAft>
              <a:defRPr/>
            </a:pPr>
            <a:r>
              <a:rPr lang="fa-IR" sz="5400" b="1" dirty="0" smtClean="0">
                <a:effectLst>
                  <a:outerShdw blurRad="38100" dist="38100" dir="2700000" algn="tl">
                    <a:srgbClr val="000000">
                      <a:alpha val="43137"/>
                    </a:srgbClr>
                  </a:outerShdw>
                </a:effectLst>
                <a:cs typeface="2  Lotus" pitchFamily="2" charset="-78"/>
              </a:rPr>
              <a:t>مشق شبي كه بهشون دادم اين بود؛ كه يه ماگنولياي ارغواني هفت هشت متري پرورش بِدن زود ، ازشون پرسيدم چند تا نمره ي بد با هم، مي تونه ي چه قدر اشك را بكنه فراهم؟ و اگر جواب غلط مي دادند به سوالم، فوري اون ها را از گوش آويزون  شون مي كردم. </a:t>
            </a:r>
            <a:endParaRPr lang="fa-IR" sz="5400" b="1" dirty="0" smtClean="0">
              <a:effectLst>
                <a:outerShdw blurRad="38100" dist="38100" dir="2700000" algn="tl">
                  <a:srgbClr val="000000">
                    <a:alpha val="43137"/>
                  </a:srgbClr>
                </a:outerShdw>
              </a:effectLs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713787" cy="5257800"/>
          </a:xfrm>
        </p:spPr>
        <p:txBody>
          <a:bodyPr/>
          <a:lstStyle/>
          <a:p>
            <a:pPr marL="0" indent="0" algn="just">
              <a:spcBef>
                <a:spcPts val="0"/>
              </a:spcBef>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1. </a:t>
            </a:r>
            <a:r>
              <a:rPr lang="fa-IR" sz="4800" b="1" dirty="0" smtClean="0">
                <a:effectLst>
                  <a:outerShdw blurRad="38100" dist="38100" dir="2700000" algn="tl">
                    <a:srgbClr val="000000">
                      <a:alpha val="43137"/>
                    </a:srgbClr>
                  </a:outerShdw>
                </a:effectLst>
                <a:cs typeface="2  Lotus" pitchFamily="2" charset="-78"/>
              </a:rPr>
              <a:t>تعیین محتوا </a:t>
            </a:r>
          </a:p>
          <a:p>
            <a:pPr marL="0" indent="0" algn="just">
              <a:spcBef>
                <a:spcPts val="0"/>
              </a:spcBef>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2. </a:t>
            </a:r>
            <a:r>
              <a:rPr lang="fa-IR" sz="4800" b="1" dirty="0" smtClean="0">
                <a:effectLst>
                  <a:outerShdw blurRad="38100" dist="38100" dir="2700000" algn="tl">
                    <a:srgbClr val="000000">
                      <a:alpha val="43137"/>
                    </a:srgbClr>
                  </a:outerShdw>
                </a:effectLst>
                <a:cs typeface="2  Lotus" pitchFamily="2" charset="-78"/>
              </a:rPr>
              <a:t>تعیین هدف ها</a:t>
            </a:r>
          </a:p>
          <a:p>
            <a:pPr marL="0" indent="0" algn="just">
              <a:spcBef>
                <a:spcPts val="0"/>
              </a:spcBef>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3. </a:t>
            </a:r>
            <a:r>
              <a:rPr lang="fa-IR" sz="4800" b="1" dirty="0" smtClean="0">
                <a:effectLst>
                  <a:outerShdw blurRad="38100" dist="38100" dir="2700000" algn="tl">
                    <a:srgbClr val="000000">
                      <a:alpha val="43137"/>
                    </a:srgbClr>
                  </a:outerShdw>
                </a:effectLst>
                <a:cs typeface="2  Lotus" pitchFamily="2" charset="-78"/>
              </a:rPr>
              <a:t>ارزشیابی رفتار ورودی</a:t>
            </a:r>
          </a:p>
          <a:p>
            <a:pPr marL="0" indent="0" algn="just">
              <a:spcBef>
                <a:spcPts val="0"/>
              </a:spcBef>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4. </a:t>
            </a:r>
            <a:r>
              <a:rPr lang="fa-IR" sz="4800" b="1" dirty="0" smtClean="0">
                <a:effectLst>
                  <a:outerShdw blurRad="38100" dist="38100" dir="2700000" algn="tl">
                    <a:srgbClr val="000000">
                      <a:alpha val="43137"/>
                    </a:srgbClr>
                  </a:outerShdw>
                </a:effectLst>
                <a:cs typeface="2  Lotus" pitchFamily="2" charset="-78"/>
              </a:rPr>
              <a:t>انتخاب روش یا روش هایی برای رسیدن به هدف (راهبردهای یاددهی- یادگیری مناسب)</a:t>
            </a:r>
          </a:p>
          <a:p>
            <a:pPr marL="0" indent="0" algn="just">
              <a:spcBef>
                <a:spcPts val="0"/>
              </a:spcBef>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5. </a:t>
            </a:r>
            <a:r>
              <a:rPr lang="fa-IR" sz="4800" b="1" dirty="0" smtClean="0">
                <a:effectLst>
                  <a:outerShdw blurRad="38100" dist="38100" dir="2700000" algn="tl">
                    <a:srgbClr val="000000">
                      <a:alpha val="43137"/>
                    </a:srgbClr>
                  </a:outerShdw>
                </a:effectLst>
                <a:cs typeface="2  Lotus" pitchFamily="2" charset="-78"/>
              </a:rPr>
              <a:t>سازماندهی گروهی </a:t>
            </a:r>
          </a:p>
          <a:p>
            <a:pPr>
              <a:defRPr/>
            </a:pPr>
            <a:endParaRPr lang="fa-IR" sz="4400" dirty="0"/>
          </a:p>
        </p:txBody>
      </p:sp>
      <p:sp>
        <p:nvSpPr>
          <p:cNvPr id="3" name="Title 2"/>
          <p:cNvSpPr>
            <a:spLocks noGrp="1"/>
          </p:cNvSpPr>
          <p:nvPr>
            <p:ph type="title"/>
          </p:nvPr>
        </p:nvSpPr>
        <p:spPr>
          <a:xfrm>
            <a:off x="457200" y="115888"/>
            <a:ext cx="8229600" cy="1152525"/>
          </a:xfrm>
          <a:solidFill>
            <a:schemeClr val="tx1"/>
          </a:solidFill>
        </p:spPr>
        <p:txBody>
          <a:bodyPr/>
          <a:lstStyle/>
          <a:p>
            <a:r>
              <a:rPr lang="fa-IR" sz="6000" smtClean="0">
                <a:solidFill>
                  <a:srgbClr val="FF0000"/>
                </a:solidFill>
                <a:cs typeface="B Titr" pitchFamily="2" charset="-78"/>
              </a:rPr>
              <a:t>الگوی ده مرحله ای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p:cTn id="25"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2">
                                            <p:txEl>
                                              <p:pRg st="0" end="0"/>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anim calcmode="lin" valueType="num">
                                      <p:cBhvr>
                                        <p:cTn id="31"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1" end="1"/>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 calcmode="lin" valueType="num">
                                      <p:cBhvr>
                                        <p:cTn id="37"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8"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39"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40" dur="1000"/>
                                        <p:tgtEl>
                                          <p:spTgt spid="2">
                                            <p:txEl>
                                              <p:pRg st="2" end="2"/>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4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4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46" dur="1000"/>
                                        <p:tgtEl>
                                          <p:spTgt spid="2">
                                            <p:txEl>
                                              <p:pRg st="3" end="3"/>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2">
                                            <p:txEl>
                                              <p:pRg st="4" end="4"/>
                                            </p:txEl>
                                          </p:spTgt>
                                        </p:tgtEl>
                                        <p:attrNameLst>
                                          <p:attrName>style.visibility</p:attrName>
                                        </p:attrNameLst>
                                      </p:cBhvr>
                                      <p:to>
                                        <p:strVal val="visible"/>
                                      </p:to>
                                    </p:set>
                                    <p:anim calcmode="lin" valueType="num">
                                      <p:cBhvr>
                                        <p:cTn id="4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5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52"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350"/>
            <a:ext cx="8229600" cy="6337300"/>
          </a:xfrm>
        </p:spPr>
        <p:txBody>
          <a:bodyPr rtlCol="0">
            <a:normAutofit/>
          </a:bodyPr>
          <a:lstStyle/>
          <a:p>
            <a:pPr marL="274320" indent="-274320" algn="just" eaLnBrk="1" fontAlgn="auto" hangingPunct="1">
              <a:spcAft>
                <a:spcPts val="0"/>
              </a:spcAft>
              <a:defRPr/>
            </a:pPr>
            <a:r>
              <a:rPr lang="fa-IR" sz="5400" b="1" dirty="0" smtClean="0">
                <a:effectLst>
                  <a:outerShdw blurRad="38100" dist="38100" dir="2700000" algn="tl">
                    <a:srgbClr val="000000">
                      <a:alpha val="43137"/>
                    </a:srgbClr>
                  </a:outerShdw>
                </a:effectLst>
                <a:cs typeface="2  Lotus" pitchFamily="2" charset="-78"/>
              </a:rPr>
              <a:t>اگه هم سركلاس حرف مي زدند يا مي خنديدن زياد، اين قدر نيشگون شون مي گرفتم تا جيغشون در بياد؛ خلاصه جيغشون هي بلند تر شد – تا من پريدم از خواب، و احساس خوبي بهم دست داد؛ خوش و ناب                           </a:t>
            </a:r>
            <a:r>
              <a:rPr lang="fa-IR" sz="4400" b="1" i="1" dirty="0" smtClean="0">
                <a:solidFill>
                  <a:srgbClr val="FF0000"/>
                </a:solidFill>
                <a:effectLst>
                  <a:outerShdw blurRad="38100" dist="38100" dir="2700000" algn="tl">
                    <a:srgbClr val="000000">
                      <a:alpha val="43137"/>
                    </a:srgbClr>
                  </a:outerShdw>
                </a:effectLst>
                <a:cs typeface="2  Lotus" pitchFamily="2" charset="-78"/>
              </a:rPr>
              <a:t>«شل سيلورستاين»</a:t>
            </a:r>
            <a:endParaRPr lang="fa-IR" sz="5400" b="1" dirty="0" smtClean="0">
              <a:effectLst>
                <a:outerShdw blurRad="38100" dist="38100" dir="2700000" algn="tl">
                  <a:srgbClr val="000000">
                    <a:alpha val="43137"/>
                  </a:srgbClr>
                </a:outerShdw>
              </a:effectLst>
            </a:endParaRPr>
          </a:p>
          <a:p>
            <a:pPr marL="274320" indent="-274320" algn="just" eaLnBrk="1" fontAlgn="auto" hangingPunct="1">
              <a:spcAft>
                <a:spcPts val="0"/>
              </a:spcAft>
              <a:defRPr/>
            </a:pPr>
            <a:endParaRPr lang="fa-IR" sz="5400" dirty="0"/>
          </a:p>
        </p:txBody>
      </p:sp>
    </p:spTree>
  </p:cSld>
  <p:clrMapOvr>
    <a:masterClrMapping/>
  </p:clrMapOvr>
  <p:transition spd="slow">
    <p:dissolve/>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1214438"/>
            <a:ext cx="8229600" cy="5286375"/>
          </a:xfrm>
        </p:spPr>
        <p:txBody>
          <a:bodyPr rtlCol="1">
            <a:normAutofit/>
          </a:bodyPr>
          <a:lstStyle/>
          <a:p>
            <a:pPr marL="0" indent="0" algn="just" eaLnBrk="1" fontAlgn="auto" hangingPunct="1">
              <a:spcBef>
                <a:spcPct val="0"/>
              </a:spcBef>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تکالیف درسی، پشتوانه ی ارزشمند و تسهیل گر برای یاددهی و یادگیری هستند. این فعالیت به ظاهر پایانی، خود شروعی برای تداوم جریان یادگیری است.</a:t>
            </a:r>
          </a:p>
          <a:p>
            <a:pPr marL="0" indent="0" algn="just" eaLnBrk="1" fontAlgn="auto" hangingPunct="1">
              <a:spcBef>
                <a:spcPct val="0"/>
              </a:spcBef>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تکیف درسی، وظایفی بر عهده ی دانش آموزان می گذارند تا نسبت به انجامشان اهتمام نمایند. </a:t>
            </a:r>
          </a:p>
          <a:p>
            <a:pPr marL="0" indent="0" algn="just" eaLnBrk="1" fontAlgn="auto" hangingPunct="1">
              <a:spcBef>
                <a:spcPct val="0"/>
              </a:spcBef>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تکالیف درسی فرصت هایی فراهم می نمایند تا یادگیرندگان به تمرین کردن، کاربستن مهارت هاو دانستنی ها بپردازند</a:t>
            </a:r>
            <a:r>
              <a:rPr lang="fa-IR" b="1" dirty="0" smtClean="0">
                <a:cs typeface="2  Lotus" pitchFamily="2" charset="-78"/>
              </a:rPr>
              <a:t>.</a:t>
            </a:r>
            <a:endParaRPr lang="en-US" b="1" dirty="0" smtClean="0">
              <a:cs typeface="2  Lotus" pitchFamily="2" charset="-78"/>
            </a:endParaRPr>
          </a:p>
          <a:p>
            <a:pPr marL="274320" indent="-274320" eaLnBrk="1" fontAlgn="auto" hangingPunct="1">
              <a:spcAft>
                <a:spcPts val="0"/>
              </a:spcAft>
              <a:defRPr/>
            </a:pPr>
            <a:endParaRPr lang="fa-IR" dirty="0" smtClean="0"/>
          </a:p>
        </p:txBody>
      </p:sp>
      <p:sp>
        <p:nvSpPr>
          <p:cNvPr id="2" name="Title 1"/>
          <p:cNvSpPr>
            <a:spLocks noGrp="1"/>
          </p:cNvSpPr>
          <p:nvPr>
            <p:ph type="title"/>
          </p:nvPr>
        </p:nvSpPr>
        <p:spPr>
          <a:xfrm>
            <a:off x="457200" y="274638"/>
            <a:ext cx="8229600" cy="725487"/>
          </a:xfrm>
          <a:solidFill>
            <a:schemeClr val="tx1">
              <a:lumMod val="85000"/>
            </a:schemeClr>
          </a:solidFill>
        </p:spPr>
        <p:txBody>
          <a:bodyPr rtlCol="1">
            <a:noAutofit/>
          </a:bodyPr>
          <a:lstStyle/>
          <a:p>
            <a:pPr eaLnBrk="1" fontAlgn="auto" hangingPunct="1">
              <a:spcAft>
                <a:spcPts val="0"/>
              </a:spcAft>
              <a:defRPr/>
            </a:pPr>
            <a:r>
              <a:rPr lang="fa-IR" sz="3200" dirty="0" smtClean="0">
                <a:solidFill>
                  <a:srgbClr val="FF0000"/>
                </a:solidFill>
                <a:effectLst>
                  <a:outerShdw blurRad="38100" dist="38100" dir="2700000" algn="tl">
                    <a:srgbClr val="000000">
                      <a:alpha val="43137"/>
                    </a:srgbClr>
                  </a:outerShdw>
                </a:effectLst>
                <a:cs typeface="2  Titr" pitchFamily="2" charset="-78"/>
              </a:rPr>
              <a:t/>
            </a:r>
            <a:br>
              <a:rPr lang="fa-IR" sz="3200" dirty="0" smtClean="0">
                <a:solidFill>
                  <a:srgbClr val="FF0000"/>
                </a:solidFill>
                <a:effectLst>
                  <a:outerShdw blurRad="38100" dist="38100" dir="2700000" algn="tl">
                    <a:srgbClr val="000000">
                      <a:alpha val="43137"/>
                    </a:srgbClr>
                  </a:outerShdw>
                </a:effectLst>
                <a:cs typeface="2  Titr" pitchFamily="2" charset="-78"/>
              </a:rPr>
            </a:br>
            <a:r>
              <a:rPr lang="fa-IR" sz="3200" dirty="0" smtClean="0">
                <a:solidFill>
                  <a:srgbClr val="FF0000"/>
                </a:solidFill>
                <a:effectLst>
                  <a:outerShdw blurRad="38100" dist="38100" dir="2700000" algn="tl">
                    <a:srgbClr val="000000">
                      <a:alpha val="43137"/>
                    </a:srgbClr>
                  </a:outerShdw>
                </a:effectLst>
                <a:cs typeface="2  Titr" pitchFamily="2" charset="-78"/>
              </a:rPr>
              <a:t>10. مرحله ي تعيين فعاليت هاي تکميلي</a:t>
            </a:r>
            <a:br>
              <a:rPr lang="fa-IR" sz="3200" dirty="0" smtClean="0">
                <a:solidFill>
                  <a:srgbClr val="FF0000"/>
                </a:solidFill>
                <a:effectLst>
                  <a:outerShdw blurRad="38100" dist="38100" dir="2700000" algn="tl">
                    <a:srgbClr val="000000">
                      <a:alpha val="43137"/>
                    </a:srgbClr>
                  </a:outerShdw>
                </a:effectLst>
                <a:cs typeface="2  Titr" pitchFamily="2" charset="-78"/>
              </a:rPr>
            </a:br>
            <a:endParaRPr lang="fa-IR" sz="3200" dirty="0">
              <a:solidFill>
                <a:schemeClr val="tx2">
                  <a:lumMod val="60000"/>
                  <a:lumOff val="40000"/>
                </a:schemeClr>
              </a:solidFill>
              <a:effectLst>
                <a:outerShdw blurRad="38100" dist="38100" dir="2700000" algn="tl">
                  <a:srgbClr val="000000">
                    <a:alpha val="43137"/>
                  </a:srgbClr>
                </a:outerShdw>
              </a:effectLst>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63"/>
            <a:ext cx="8229600" cy="5643562"/>
          </a:xfrm>
        </p:spPr>
        <p:txBody>
          <a:bodyPr rtlCol="1">
            <a:normAutofit/>
          </a:bodyPr>
          <a:lstStyle/>
          <a:p>
            <a:pPr marL="274320" indent="-274320" algn="just" eaLnBrk="1" fontAlgn="auto" hangingPunct="1">
              <a:spcAft>
                <a:spcPts val="0"/>
              </a:spcAft>
              <a:defRPr/>
            </a:pPr>
            <a:r>
              <a:rPr lang="fa-IR" sz="4800" b="1" i="1" dirty="0" smtClean="0">
                <a:solidFill>
                  <a:srgbClr val="FF0000"/>
                </a:solidFill>
                <a:effectLst>
                  <a:outerShdw blurRad="38100" dist="38100" dir="2700000" algn="tl">
                    <a:srgbClr val="000000">
                      <a:alpha val="43137"/>
                    </a:srgbClr>
                  </a:outerShdw>
                </a:effectLst>
                <a:cs typeface="2  Lotus" pitchFamily="2" charset="-78"/>
              </a:rPr>
              <a:t>پروفسور لي پرويت</a:t>
            </a:r>
            <a:r>
              <a:rPr lang="fa-IR" sz="4800" b="1" dirty="0" smtClean="0">
                <a:solidFill>
                  <a:srgbClr val="FF0000"/>
                </a:solidFill>
                <a:effectLst>
                  <a:outerShdw blurRad="38100" dist="38100" dir="2700000" algn="tl">
                    <a:srgbClr val="000000">
                      <a:alpha val="43137"/>
                    </a:srgbClr>
                  </a:outerShdw>
                </a:effectLst>
                <a:cs typeface="2  Lotus" pitchFamily="2" charset="-78"/>
              </a:rPr>
              <a:t> </a:t>
            </a:r>
            <a:r>
              <a:rPr lang="fa-IR" sz="4800" b="1" dirty="0" smtClean="0">
                <a:effectLst>
                  <a:outerShdw blurRad="38100" dist="38100" dir="2700000" algn="tl">
                    <a:srgbClr val="000000">
                      <a:alpha val="43137"/>
                    </a:srgbClr>
                  </a:outerShdw>
                </a:effectLst>
                <a:cs typeface="2  Lotus" pitchFamily="2" charset="-78"/>
              </a:rPr>
              <a:t>پس از بررسي و جمع بندي پژوهش ها، طبقه بندي مفيد و جامعي از انواع تكليف شب را ارائه نموده اند كه به طور بسيار وسيع و در طيف گسترده مورد استفاده معلّمان،‌ محقّقان، كارشناسان و علاقه مندان به امر تعليم و تربيت واقع گرديده است.</a:t>
            </a:r>
          </a:p>
        </p:txBody>
      </p:sp>
      <p:sp>
        <p:nvSpPr>
          <p:cNvPr id="2" name="Title 1"/>
          <p:cNvSpPr>
            <a:spLocks noGrp="1"/>
          </p:cNvSpPr>
          <p:nvPr>
            <p:ph type="title"/>
          </p:nvPr>
        </p:nvSpPr>
        <p:spPr>
          <a:xfrm>
            <a:off x="457200" y="274638"/>
            <a:ext cx="8229600" cy="654050"/>
          </a:xfrm>
          <a:solidFill>
            <a:schemeClr val="tx1">
              <a:lumMod val="85000"/>
            </a:schemeClr>
          </a:solidFill>
        </p:spPr>
        <p:txBody>
          <a:bodyPr rtlCol="1">
            <a:noAutofit/>
          </a:bodyPr>
          <a:lstStyle/>
          <a:p>
            <a:pPr eaLnBrk="1" fontAlgn="auto" hangingPunct="1">
              <a:spcAft>
                <a:spcPts val="0"/>
              </a:spcAft>
              <a:defRPr/>
            </a:pPr>
            <a:r>
              <a:rPr lang="fa-IR" sz="3600" dirty="0" smtClean="0">
                <a:solidFill>
                  <a:srgbClr val="FF0000"/>
                </a:solidFill>
                <a:cs typeface="2  Titr" pitchFamily="2" charset="-78"/>
              </a:rPr>
              <a:t>انواع تكليف از نظر محتوا</a:t>
            </a:r>
            <a:endParaRPr lang="fa-IR" sz="36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1125538"/>
            <a:ext cx="8928100" cy="5543550"/>
          </a:xfrm>
        </p:spPr>
        <p:txBody>
          <a:bodyPr rtlCol="1">
            <a:noAutofit/>
          </a:bodyPr>
          <a:lstStyle/>
          <a:p>
            <a:pPr marL="274320" indent="-274320" algn="just" eaLnBrk="1" fontAlgn="auto" hangingPunct="1">
              <a:spcAft>
                <a:spcPts val="0"/>
              </a:spcAft>
              <a:defRPr/>
            </a:pPr>
            <a:r>
              <a:rPr lang="fa-IR" sz="3600" b="1" dirty="0" smtClean="0">
                <a:effectLst>
                  <a:outerShdw blurRad="38100" dist="38100" dir="2700000" algn="tl">
                    <a:srgbClr val="000000">
                      <a:alpha val="43137"/>
                    </a:srgbClr>
                  </a:outerShdw>
                </a:effectLst>
                <a:cs typeface="2  Lotus" pitchFamily="2" charset="-78"/>
              </a:rPr>
              <a:t>اين نوع تكاليف براي </a:t>
            </a:r>
            <a:r>
              <a:rPr lang="fa-IR" sz="3600" b="1" u="sng" dirty="0" smtClean="0">
                <a:solidFill>
                  <a:srgbClr val="FF0000"/>
                </a:solidFill>
                <a:effectLst>
                  <a:outerShdw blurRad="38100" dist="38100" dir="2700000" algn="tl">
                    <a:srgbClr val="000000">
                      <a:alpha val="43137"/>
                    </a:srgbClr>
                  </a:outerShdw>
                </a:effectLst>
                <a:cs typeface="2  Lotus" pitchFamily="2" charset="-78"/>
              </a:rPr>
              <a:t>تقويت مهارت ها </a:t>
            </a:r>
            <a:r>
              <a:rPr lang="fa-IR" sz="3600" b="1" dirty="0" smtClean="0">
                <a:effectLst>
                  <a:outerShdw blurRad="38100" dist="38100" dir="2700000" algn="tl">
                    <a:srgbClr val="000000">
                      <a:alpha val="43137"/>
                    </a:srgbClr>
                  </a:outerShdw>
                </a:effectLst>
                <a:cs typeface="2  Lotus" pitchFamily="2" charset="-78"/>
              </a:rPr>
              <a:t>و </a:t>
            </a:r>
            <a:r>
              <a:rPr lang="fa-IR" sz="3600" b="1" u="sng" dirty="0" smtClean="0">
                <a:solidFill>
                  <a:srgbClr val="FF0000"/>
                </a:solidFill>
                <a:effectLst>
                  <a:outerShdw blurRad="38100" dist="38100" dir="2700000" algn="tl">
                    <a:srgbClr val="000000">
                      <a:alpha val="43137"/>
                    </a:srgbClr>
                  </a:outerShdw>
                </a:effectLst>
                <a:cs typeface="2  Lotus" pitchFamily="2" charset="-78"/>
              </a:rPr>
              <a:t>دانش هاي كسب شده </a:t>
            </a:r>
            <a:r>
              <a:rPr lang="fa-IR" sz="3600" b="1" dirty="0" smtClean="0">
                <a:effectLst>
                  <a:outerShdw blurRad="38100" dist="38100" dir="2700000" algn="tl">
                    <a:srgbClr val="000000">
                      <a:alpha val="43137"/>
                    </a:srgbClr>
                  </a:outerShdw>
                </a:effectLst>
                <a:cs typeface="2  Lotus" pitchFamily="2" charset="-78"/>
              </a:rPr>
              <a:t>مناسب مي باشد و معمولاً به صورت كتبي ارائه مي گردد.</a:t>
            </a:r>
          </a:p>
          <a:p>
            <a:pPr marL="274320" indent="-274320" algn="just" eaLnBrk="1" fontAlgn="auto" hangingPunct="1">
              <a:spcAft>
                <a:spcPts val="0"/>
              </a:spcAft>
              <a:defRPr/>
            </a:pPr>
            <a:r>
              <a:rPr lang="fa-IR" sz="3200" b="1" dirty="0" smtClean="0">
                <a:effectLst>
                  <a:outerShdw blurRad="38100" dist="38100" dir="2700000" algn="tl">
                    <a:srgbClr val="000000">
                      <a:alpha val="43137"/>
                    </a:srgbClr>
                  </a:outerShdw>
                </a:effectLst>
                <a:cs typeface="2  Lotus" pitchFamily="2" charset="-78"/>
              </a:rPr>
              <a:t>بهتر است این تکلیف در </a:t>
            </a:r>
            <a:r>
              <a:rPr lang="fa-IR" sz="3200" b="1" dirty="0" smtClean="0">
                <a:solidFill>
                  <a:srgbClr val="00B050"/>
                </a:solidFill>
                <a:effectLst>
                  <a:outerShdw blurRad="38100" dist="38100" dir="2700000" algn="tl">
                    <a:srgbClr val="000000">
                      <a:alpha val="43137"/>
                    </a:srgbClr>
                  </a:outerShdw>
                </a:effectLst>
                <a:cs typeface="2  Lotus" pitchFamily="2" charset="-78"/>
              </a:rPr>
              <a:t>کلاس درس </a:t>
            </a:r>
            <a:r>
              <a:rPr lang="fa-IR" sz="3200" b="1" dirty="0" smtClean="0">
                <a:effectLst>
                  <a:outerShdw blurRad="38100" dist="38100" dir="2700000" algn="tl">
                    <a:srgbClr val="000000">
                      <a:alpha val="43137"/>
                    </a:srgbClr>
                  </a:outerShdw>
                </a:effectLst>
                <a:cs typeface="2  Lotus" pitchFamily="2" charset="-78"/>
              </a:rPr>
              <a:t>و در </a:t>
            </a:r>
            <a:r>
              <a:rPr lang="fa-IR" sz="3200" b="1" dirty="0" smtClean="0">
                <a:solidFill>
                  <a:srgbClr val="00B050"/>
                </a:solidFill>
                <a:effectLst>
                  <a:outerShdw blurRad="38100" dist="38100" dir="2700000" algn="tl">
                    <a:srgbClr val="000000">
                      <a:alpha val="43137"/>
                    </a:srgbClr>
                  </a:outerShdw>
                </a:effectLst>
                <a:cs typeface="2  Lotus" pitchFamily="2" charset="-78"/>
              </a:rPr>
              <a:t>حضور معلم </a:t>
            </a:r>
            <a:r>
              <a:rPr lang="fa-IR" sz="3200" b="1" dirty="0" smtClean="0">
                <a:effectLst>
                  <a:outerShdw blurRad="38100" dist="38100" dir="2700000" algn="tl">
                    <a:srgbClr val="000000">
                      <a:alpha val="43137"/>
                    </a:srgbClr>
                  </a:outerShdw>
                </a:effectLst>
                <a:cs typeface="2  Lotus" pitchFamily="2" charset="-78"/>
              </a:rPr>
              <a:t>انجام شود.</a:t>
            </a:r>
          </a:p>
          <a:p>
            <a:pPr marL="274320" indent="-274320" algn="just" eaLnBrk="1" fontAlgn="auto" hangingPunct="1">
              <a:spcAft>
                <a:spcPts val="0"/>
              </a:spcAft>
              <a:defRPr/>
            </a:pPr>
            <a:r>
              <a:rPr lang="fa-IR" sz="3600" b="1" dirty="0" smtClean="0">
                <a:effectLst>
                  <a:outerShdw blurRad="38100" dist="38100" dir="2700000" algn="tl">
                    <a:srgbClr val="000000">
                      <a:alpha val="43137"/>
                    </a:srgbClr>
                  </a:outerShdw>
                </a:effectLst>
                <a:cs typeface="2  Lotus" pitchFamily="2" charset="-78"/>
              </a:rPr>
              <a:t>موثرترین تکالیف تمرینی، آن هایی است که معلم از دانش آموز بخواهد آموخته های جدید خود را با روش شخصی و </a:t>
            </a:r>
            <a:r>
              <a:rPr lang="fa-IR" sz="3600" b="1" dirty="0" smtClean="0">
                <a:solidFill>
                  <a:srgbClr val="7030A0"/>
                </a:solidFill>
                <a:effectLst>
                  <a:outerShdw blurRad="38100" dist="38100" dir="2700000" algn="tl">
                    <a:srgbClr val="000000">
                      <a:alpha val="43137"/>
                    </a:srgbClr>
                  </a:outerShdw>
                </a:effectLst>
                <a:cs typeface="2  Lotus" pitchFamily="2" charset="-78"/>
              </a:rPr>
              <a:t>به شکلی قابل فهم </a:t>
            </a:r>
            <a:r>
              <a:rPr lang="fa-IR" sz="3600" b="1" dirty="0" smtClean="0">
                <a:effectLst>
                  <a:outerShdw blurRad="38100" dist="38100" dir="2700000" algn="tl">
                    <a:srgbClr val="000000">
                      <a:alpha val="43137"/>
                    </a:srgbClr>
                  </a:outerShdw>
                </a:effectLst>
                <a:cs typeface="2  Lotus" pitchFamily="2" charset="-78"/>
              </a:rPr>
              <a:t>به کار گیرد ( نوشتن خلاصه ای از حوادث اطراف محیط خود در درس انشا).</a:t>
            </a:r>
            <a:endParaRPr lang="en-US" sz="36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3200" dirty="0" smtClean="0"/>
          </a:p>
        </p:txBody>
      </p:sp>
      <p:sp>
        <p:nvSpPr>
          <p:cNvPr id="2" name="Title 1"/>
          <p:cNvSpPr>
            <a:spLocks noGrp="1"/>
          </p:cNvSpPr>
          <p:nvPr>
            <p:ph type="title"/>
          </p:nvPr>
        </p:nvSpPr>
        <p:spPr>
          <a:xfrm>
            <a:off x="457200" y="115888"/>
            <a:ext cx="8229600" cy="865187"/>
          </a:xfrm>
          <a:solidFill>
            <a:schemeClr val="tx1">
              <a:lumMod val="85000"/>
            </a:schemeClr>
          </a:solidFill>
        </p:spPr>
        <p:txBody>
          <a:bodyPr rtlCol="1">
            <a:normAutofit/>
          </a:bodyPr>
          <a:lstStyle/>
          <a:p>
            <a:pPr eaLnBrk="1" fontAlgn="auto" hangingPunct="1">
              <a:spcAft>
                <a:spcPts val="0"/>
              </a:spcAft>
              <a:defRPr/>
            </a:pPr>
            <a:r>
              <a:rPr lang="fa-IR" dirty="0" smtClean="0">
                <a:solidFill>
                  <a:srgbClr val="FF0000"/>
                </a:solidFill>
                <a:cs typeface="2  Titr" pitchFamily="2" charset="-78"/>
              </a:rPr>
              <a:t>1) تکلیف تمرینی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916113"/>
            <a:ext cx="8496300" cy="4752975"/>
          </a:xfrm>
        </p:spPr>
        <p:txBody>
          <a:bodyPr rtlCol="0">
            <a:normAutofit/>
          </a:bodyPr>
          <a:lstStyle/>
          <a:p>
            <a:pPr marL="274320" indent="-274320" algn="just" eaLnBrk="1" fontAlgn="auto" hangingPunct="1">
              <a:spcAft>
                <a:spcPts val="0"/>
              </a:spcAft>
              <a:defRPr/>
            </a:pPr>
            <a:r>
              <a:rPr lang="fa-IR" sz="4800" b="1" dirty="0" smtClean="0">
                <a:solidFill>
                  <a:srgbClr val="FF0000"/>
                </a:solidFill>
                <a:effectLst>
                  <a:outerShdw blurRad="38100" dist="38100" dir="2700000" algn="tl">
                    <a:srgbClr val="000000">
                      <a:alpha val="43137"/>
                    </a:srgbClr>
                  </a:outerShdw>
                </a:effectLst>
                <a:cs typeface="2  Lotus" pitchFamily="2" charset="-78"/>
              </a:rPr>
              <a:t>1</a:t>
            </a:r>
            <a:r>
              <a:rPr lang="fa-IR" sz="4800" b="1" dirty="0">
                <a:solidFill>
                  <a:srgbClr val="FF0000"/>
                </a:solidFill>
                <a:effectLst>
                  <a:outerShdw blurRad="38100" dist="38100" dir="2700000" algn="tl">
                    <a:srgbClr val="000000">
                      <a:alpha val="43137"/>
                    </a:srgbClr>
                  </a:outerShdw>
                </a:effectLst>
                <a:cs typeface="2  Lotus" pitchFamily="2" charset="-78"/>
              </a:rPr>
              <a:t>) </a:t>
            </a:r>
            <a:r>
              <a:rPr lang="fa-IR" sz="4800" b="1" dirty="0">
                <a:effectLst>
                  <a:outerShdw blurRad="38100" dist="38100" dir="2700000" algn="tl">
                    <a:srgbClr val="000000">
                      <a:alpha val="43137"/>
                    </a:srgbClr>
                  </a:outerShdw>
                </a:effectLst>
                <a:cs typeface="2  Lotus" pitchFamily="2" charset="-78"/>
              </a:rPr>
              <a:t>نمونه هايي از تغييرات فيزيكي و شيميايي كه در اطراف شما رخ مي دهد فهرست كنيد.</a:t>
            </a:r>
          </a:p>
          <a:p>
            <a:pPr marL="274320" indent="-274320" algn="just" eaLnBrk="1" fontAlgn="auto" hangingPunct="1">
              <a:spcAft>
                <a:spcPts val="0"/>
              </a:spcAft>
              <a:defRPr/>
            </a:pPr>
            <a:r>
              <a:rPr lang="fa-IR" sz="4800" b="1" dirty="0">
                <a:solidFill>
                  <a:srgbClr val="FF0000"/>
                </a:solidFill>
                <a:effectLst>
                  <a:outerShdw blurRad="38100" dist="38100" dir="2700000" algn="tl">
                    <a:srgbClr val="000000">
                      <a:alpha val="43137"/>
                    </a:srgbClr>
                  </a:outerShdw>
                </a:effectLst>
                <a:cs typeface="2  Lotus" pitchFamily="2" charset="-78"/>
              </a:rPr>
              <a:t>2) </a:t>
            </a:r>
            <a:r>
              <a:rPr lang="fa-IR" sz="4800" b="1" dirty="0">
                <a:effectLst>
                  <a:outerShdw blurRad="38100" dist="38100" dir="2700000" algn="tl">
                    <a:srgbClr val="000000">
                      <a:alpha val="43137"/>
                    </a:srgbClr>
                  </a:outerShdw>
                </a:effectLst>
                <a:cs typeface="2  Lotus" pitchFamily="2" charset="-78"/>
              </a:rPr>
              <a:t>با رسم جدول اسامي استان ها و مراكز آن ها را بنويسيد( نام استان ها و مراكز را حفظ كنيد).</a:t>
            </a:r>
          </a:p>
          <a:p>
            <a:pPr marL="274320" indent="-274320" eaLnBrk="1" fontAlgn="auto" hangingPunct="1">
              <a:spcAft>
                <a:spcPts val="0"/>
              </a:spcAft>
              <a:defRPr/>
            </a:pPr>
            <a:endParaRPr lang="fa-IR" sz="2800" dirty="0"/>
          </a:p>
        </p:txBody>
      </p:sp>
      <p:sp>
        <p:nvSpPr>
          <p:cNvPr id="2" name="Title 1"/>
          <p:cNvSpPr>
            <a:spLocks noGrp="1"/>
          </p:cNvSpPr>
          <p:nvPr>
            <p:ph type="title"/>
          </p:nvPr>
        </p:nvSpPr>
        <p:spPr>
          <a:solidFill>
            <a:schemeClr val="tx1"/>
          </a:solidFill>
        </p:spPr>
        <p:txBody>
          <a:bodyPr rtlCol="0">
            <a:normAutofit fontScale="90000"/>
          </a:bodyPr>
          <a:lstStyle/>
          <a:p>
            <a:pPr eaLnBrk="1" fontAlgn="auto" hangingPunct="1">
              <a:spcAft>
                <a:spcPts val="0"/>
              </a:spcAft>
              <a:defRPr/>
            </a:pPr>
            <a:r>
              <a:rPr lang="fa-IR" b="1" i="1" dirty="0" smtClean="0">
                <a:solidFill>
                  <a:srgbClr val="FF0000"/>
                </a:solidFill>
                <a:effectLst>
                  <a:outerShdw blurRad="38100" dist="38100" dir="2700000" algn="tl">
                    <a:srgbClr val="000000">
                      <a:alpha val="43137"/>
                    </a:srgbClr>
                  </a:outerShdw>
                </a:effectLst>
                <a:cs typeface="2  Titr" pitchFamily="2" charset="-78"/>
              </a:rPr>
              <a:t/>
            </a:r>
            <a:br>
              <a:rPr lang="fa-IR" b="1" i="1" dirty="0" smtClean="0">
                <a:solidFill>
                  <a:srgbClr val="FF0000"/>
                </a:solidFill>
                <a:effectLst>
                  <a:outerShdw blurRad="38100" dist="38100" dir="2700000" algn="tl">
                    <a:srgbClr val="000000">
                      <a:alpha val="43137"/>
                    </a:srgbClr>
                  </a:outerShdw>
                </a:effectLst>
                <a:cs typeface="2  Titr" pitchFamily="2" charset="-78"/>
              </a:rPr>
            </a:br>
            <a:r>
              <a:rPr lang="fa-IR" b="1" i="1" dirty="0" smtClean="0">
                <a:solidFill>
                  <a:srgbClr val="FF0000"/>
                </a:solidFill>
                <a:effectLst>
                  <a:outerShdw blurRad="38100" dist="38100" dir="2700000" algn="tl">
                    <a:srgbClr val="000000">
                      <a:alpha val="43137"/>
                    </a:srgbClr>
                  </a:outerShdw>
                </a:effectLst>
                <a:cs typeface="2  Titr" pitchFamily="2" charset="-78"/>
              </a:rPr>
              <a:t>چند نمونه از تكاليف تمريني</a:t>
            </a:r>
            <a:r>
              <a:rPr lang="en-US" b="1" i="1" dirty="0" smtClean="0">
                <a:solidFill>
                  <a:srgbClr val="FF0000"/>
                </a:solidFill>
                <a:effectLst>
                  <a:outerShdw blurRad="38100" dist="38100" dir="2700000" algn="tl">
                    <a:srgbClr val="000000">
                      <a:alpha val="43137"/>
                    </a:srgbClr>
                  </a:outerShdw>
                </a:effectLst>
                <a:cs typeface="2  Titr" pitchFamily="2" charset="-78"/>
              </a:rPr>
              <a:t/>
            </a:r>
            <a:br>
              <a:rPr lang="en-US" b="1" i="1" dirty="0" smtClean="0">
                <a:solidFill>
                  <a:srgbClr val="FF0000"/>
                </a:solidFill>
                <a:effectLst>
                  <a:outerShdw blurRad="38100" dist="38100" dir="2700000" algn="tl">
                    <a:srgbClr val="000000">
                      <a:alpha val="43137"/>
                    </a:srgbClr>
                  </a:outerShdw>
                </a:effectLst>
                <a:cs typeface="2  Titr" pitchFamily="2" charset="-78"/>
              </a:rPr>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196975"/>
            <a:ext cx="8785225" cy="5545138"/>
          </a:xfrm>
        </p:spPr>
        <p:txBody>
          <a:bodyPr rtlCol="1">
            <a:normAutofit/>
          </a:bodyPr>
          <a:lstStyle/>
          <a:p>
            <a:pPr marL="274320" indent="-274320" algn="just" eaLnBrk="1" fontAlgn="auto" hangingPunct="1">
              <a:spcAft>
                <a:spcPts val="0"/>
              </a:spcAft>
              <a:defRPr/>
            </a:pPr>
            <a:r>
              <a:rPr lang="fa-IR" sz="4000" b="1" dirty="0">
                <a:effectLst>
                  <a:outerShdw blurRad="38100" dist="38100" dir="2700000" algn="tl">
                    <a:srgbClr val="000000">
                      <a:alpha val="43137"/>
                    </a:srgbClr>
                  </a:outerShdw>
                </a:effectLst>
                <a:cs typeface="2  Lotus" pitchFamily="2" charset="-78"/>
              </a:rPr>
              <a:t>قصد نهايي اين نوع تكليف، واداركردن دانش آموزان به </a:t>
            </a:r>
            <a:r>
              <a:rPr lang="fa-IR" sz="4000" b="1" dirty="0">
                <a:solidFill>
                  <a:srgbClr val="7030A0"/>
                </a:solidFill>
                <a:effectLst>
                  <a:outerShdw blurRad="38100" dist="38100" dir="2700000" algn="tl">
                    <a:srgbClr val="000000">
                      <a:alpha val="43137"/>
                    </a:srgbClr>
                  </a:outerShdw>
                </a:effectLst>
                <a:cs typeface="2  Lotus" pitchFamily="2" charset="-78"/>
              </a:rPr>
              <a:t>كسب زمينه مناسب اطّلاعاتي </a:t>
            </a:r>
            <a:r>
              <a:rPr lang="fa-IR" sz="4000" b="1" dirty="0">
                <a:effectLst>
                  <a:outerShdw blurRad="38100" dist="38100" dir="2700000" algn="tl">
                    <a:srgbClr val="000000">
                      <a:alpha val="43137"/>
                    </a:srgbClr>
                  </a:outerShdw>
                </a:effectLst>
                <a:cs typeface="2  Lotus" pitchFamily="2" charset="-78"/>
              </a:rPr>
              <a:t>جهت آماده شدن براي دروس و مباحثه روز بعد است.</a:t>
            </a:r>
          </a:p>
          <a:p>
            <a:pPr marL="274320" indent="-274320" algn="just" eaLnBrk="1" fontAlgn="auto" hangingPunct="1">
              <a:spcAft>
                <a:spcPts val="0"/>
              </a:spcAft>
              <a:defRPr/>
            </a:pPr>
            <a:r>
              <a:rPr lang="fa-IR" dirty="0" smtClean="0">
                <a:cs typeface="2  Lotus" pitchFamily="2" charset="-78"/>
              </a:rPr>
              <a:t> </a:t>
            </a:r>
            <a:r>
              <a:rPr lang="fa-IR" sz="4000" b="1" dirty="0" smtClean="0">
                <a:effectLst>
                  <a:outerShdw blurRad="38100" dist="38100" dir="2700000" algn="tl">
                    <a:srgbClr val="000000">
                      <a:alpha val="43137"/>
                    </a:srgbClr>
                  </a:outerShdw>
                </a:effectLst>
                <a:cs typeface="2  Lotus" pitchFamily="2" charset="-78"/>
              </a:rPr>
              <a:t>تکالیف آمادگی زمانی سودمندند که ابتدا </a:t>
            </a:r>
            <a:r>
              <a:rPr lang="fa-IR" sz="4000" b="1" dirty="0" smtClean="0">
                <a:solidFill>
                  <a:srgbClr val="FF0000"/>
                </a:solidFill>
                <a:effectLst>
                  <a:outerShdw blurRad="38100" dist="38100" dir="2700000" algn="tl">
                    <a:srgbClr val="000000">
                      <a:alpha val="43137"/>
                    </a:srgbClr>
                  </a:outerShdw>
                </a:effectLst>
                <a:cs typeface="2  Lotus" pitchFamily="2" charset="-78"/>
              </a:rPr>
              <a:t>رهنموده</a:t>
            </a:r>
            <a:r>
              <a:rPr lang="fa-IR" sz="4000" b="1" dirty="0" smtClean="0">
                <a:effectLst>
                  <a:outerShdw blurRad="38100" dist="38100" dir="2700000" algn="tl">
                    <a:srgbClr val="000000">
                      <a:alpha val="43137"/>
                    </a:srgbClr>
                  </a:outerShdw>
                </a:effectLst>
                <a:cs typeface="2  Lotus" pitchFamily="2" charset="-78"/>
              </a:rPr>
              <a:t>ا، </a:t>
            </a:r>
            <a:r>
              <a:rPr lang="fa-IR" sz="4000" b="1" dirty="0" smtClean="0">
                <a:solidFill>
                  <a:srgbClr val="FFC000"/>
                </a:solidFill>
                <a:effectLst>
                  <a:outerShdw blurRad="38100" dist="38100" dir="2700000" algn="tl">
                    <a:srgbClr val="000000">
                      <a:alpha val="43137"/>
                    </a:srgbClr>
                  </a:outerShdw>
                </a:effectLst>
                <a:cs typeface="2  Lotus" pitchFamily="2" charset="-78"/>
              </a:rPr>
              <a:t>راهنمایی ها </a:t>
            </a:r>
            <a:r>
              <a:rPr lang="fa-IR" sz="4000" b="1" dirty="0" smtClean="0">
                <a:effectLst>
                  <a:outerShdw blurRad="38100" dist="38100" dir="2700000" algn="tl">
                    <a:srgbClr val="000000">
                      <a:alpha val="43137"/>
                    </a:srgbClr>
                  </a:outerShdw>
                </a:effectLst>
                <a:cs typeface="2  Lotus" pitchFamily="2" charset="-78"/>
              </a:rPr>
              <a:t>و </a:t>
            </a:r>
            <a:r>
              <a:rPr lang="fa-IR" sz="4000" b="1" dirty="0" smtClean="0">
                <a:solidFill>
                  <a:srgbClr val="00B0F0"/>
                </a:solidFill>
                <a:effectLst>
                  <a:outerShdw blurRad="38100" dist="38100" dir="2700000" algn="tl">
                    <a:srgbClr val="000000">
                      <a:alpha val="43137"/>
                    </a:srgbClr>
                  </a:outerShdw>
                </a:effectLst>
                <a:cs typeface="2  Lotus" pitchFamily="2" charset="-78"/>
              </a:rPr>
              <a:t>دستورالعمل های لازم </a:t>
            </a:r>
            <a:r>
              <a:rPr lang="fa-IR" sz="4000" b="1" dirty="0" smtClean="0">
                <a:effectLst>
                  <a:outerShdw blurRad="38100" dist="38100" dir="2700000" algn="tl">
                    <a:srgbClr val="000000">
                      <a:alpha val="43137"/>
                    </a:srgbClr>
                  </a:outerShdw>
                </a:effectLst>
                <a:cs typeface="2  Lotus" pitchFamily="2" charset="-78"/>
              </a:rPr>
              <a:t>در مورد چگونگی و چرایی انجام تکالیف کاملاً برای</a:t>
            </a:r>
            <a:r>
              <a:rPr lang="en-US" sz="4000" b="1" dirty="0" smtClean="0">
                <a:effectLst>
                  <a:outerShdw blurRad="38100" dist="38100" dir="2700000" algn="tl">
                    <a:srgbClr val="000000">
                      <a:alpha val="43137"/>
                    </a:srgbClr>
                  </a:outerShdw>
                </a:effectLst>
                <a:cs typeface="2  Lotus" pitchFamily="2" charset="-78"/>
              </a:rPr>
              <a:t> </a:t>
            </a:r>
            <a:r>
              <a:rPr lang="fa-IR" sz="4000" b="1" dirty="0" smtClean="0">
                <a:effectLst>
                  <a:outerShdw blurRad="38100" dist="38100" dir="2700000" algn="tl">
                    <a:srgbClr val="000000">
                      <a:alpha val="43137"/>
                    </a:srgbClr>
                  </a:outerShdw>
                </a:effectLst>
                <a:cs typeface="2  Lotus" pitchFamily="2" charset="-78"/>
              </a:rPr>
              <a:t>دانش آموزان تبیین گردد و ابتکار عمل، قدرت تخیل و روش مشخصی مراعات شود.</a:t>
            </a:r>
          </a:p>
        </p:txBody>
      </p:sp>
      <p:sp>
        <p:nvSpPr>
          <p:cNvPr id="2" name="Title 1"/>
          <p:cNvSpPr>
            <a:spLocks noGrp="1"/>
          </p:cNvSpPr>
          <p:nvPr>
            <p:ph type="title"/>
          </p:nvPr>
        </p:nvSpPr>
        <p:spPr>
          <a:xfrm>
            <a:off x="457200" y="188913"/>
            <a:ext cx="8229600" cy="792162"/>
          </a:xfrm>
          <a:solidFill>
            <a:schemeClr val="tx1">
              <a:lumMod val="85000"/>
            </a:schemeClr>
          </a:solidFill>
        </p:spPr>
        <p:txBody>
          <a:bodyPr rtlCol="1">
            <a:noAutofit/>
          </a:bodyPr>
          <a:lstStyle/>
          <a:p>
            <a:pPr eaLnBrk="1" fontAlgn="auto" hangingPunct="1">
              <a:spcAft>
                <a:spcPts val="0"/>
              </a:spcAft>
              <a:defRPr/>
            </a:pPr>
            <a:r>
              <a:rPr lang="fa-IR" sz="4000" dirty="0" smtClean="0">
                <a:solidFill>
                  <a:srgbClr val="FF0000"/>
                </a:solidFill>
                <a:cs typeface="2  Titr" pitchFamily="2" charset="-78"/>
              </a:rPr>
              <a:t/>
            </a:r>
            <a:br>
              <a:rPr lang="fa-IR" sz="4000" dirty="0" smtClean="0">
                <a:solidFill>
                  <a:srgbClr val="FF0000"/>
                </a:solidFill>
                <a:cs typeface="2  Titr" pitchFamily="2" charset="-78"/>
              </a:rPr>
            </a:br>
            <a:r>
              <a:rPr lang="fa-IR" sz="4000" dirty="0" smtClean="0">
                <a:solidFill>
                  <a:srgbClr val="FF0000"/>
                </a:solidFill>
                <a:cs typeface="2  Titr" pitchFamily="2" charset="-78"/>
              </a:rPr>
              <a:t>2) تکلیف آماده سازی و آمادگي</a:t>
            </a:r>
            <a:r>
              <a:rPr lang="en-US" sz="4000" dirty="0" smtClean="0">
                <a:solidFill>
                  <a:srgbClr val="FF0000"/>
                </a:solidFill>
                <a:cs typeface="2  Titr" pitchFamily="2" charset="-78"/>
              </a:rPr>
              <a:t/>
            </a:r>
            <a:br>
              <a:rPr lang="en-US" sz="4000" dirty="0" smtClean="0">
                <a:solidFill>
                  <a:srgbClr val="FF0000"/>
                </a:solidFill>
                <a:cs typeface="2  Titr" pitchFamily="2" charset="-78"/>
              </a:rPr>
            </a:br>
            <a:endParaRPr lang="fa-IR" sz="40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38"/>
            <a:ext cx="8229600" cy="5286375"/>
          </a:xfrm>
        </p:spPr>
        <p:txBody>
          <a:bodyPr rtlCol="1">
            <a:normAutofit/>
          </a:bodyPr>
          <a:lstStyle/>
          <a:p>
            <a:pPr marL="274320" indent="-274320" algn="just" eaLnBrk="1" fontAlgn="auto" hangingPunct="1">
              <a:spcAft>
                <a:spcPts val="0"/>
              </a:spcAft>
              <a:defRPr/>
            </a:pPr>
            <a:r>
              <a:rPr lang="fa-IR" sz="3200" b="1" dirty="0" smtClean="0">
                <a:solidFill>
                  <a:srgbClr val="FF0000"/>
                </a:solidFill>
                <a:effectLst>
                  <a:outerShdw blurRad="38100" dist="38100" dir="2700000" algn="tl">
                    <a:srgbClr val="000000">
                      <a:alpha val="43137"/>
                    </a:srgbClr>
                  </a:outerShdw>
                </a:effectLst>
                <a:cs typeface="2  Lotus" pitchFamily="2" charset="-78"/>
              </a:rPr>
              <a:t>1) </a:t>
            </a:r>
            <a:r>
              <a:rPr lang="fa-IR" sz="3200" b="1" dirty="0" smtClean="0">
                <a:effectLst>
                  <a:outerShdw blurRad="38100" dist="38100" dir="2700000" algn="tl">
                    <a:srgbClr val="000000">
                      <a:alpha val="43137"/>
                    </a:srgbClr>
                  </a:outerShdw>
                </a:effectLst>
                <a:cs typeface="2  Lotus" pitchFamily="2" charset="-78"/>
              </a:rPr>
              <a:t>قرار است فردا صداي ( گـ گ) را تدريس كنيم و طرز نوشتن آن ها را ياد بگيريم امشب خوب فكر كنيد و 2 كلمه پيداكنيد كه در آن دوصداي ( گـ گ) در يك كلمه باشد.</a:t>
            </a:r>
            <a:endParaRPr lang="en-US" sz="32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3200" b="1" dirty="0" smtClean="0">
                <a:solidFill>
                  <a:srgbClr val="FF0000"/>
                </a:solidFill>
                <a:effectLst>
                  <a:outerShdw blurRad="38100" dist="38100" dir="2700000" algn="tl">
                    <a:srgbClr val="000000">
                      <a:alpha val="43137"/>
                    </a:srgbClr>
                  </a:outerShdw>
                </a:effectLst>
                <a:cs typeface="2  Lotus" pitchFamily="2" charset="-78"/>
              </a:rPr>
              <a:t>2) </a:t>
            </a:r>
            <a:r>
              <a:rPr lang="fa-IR" sz="3200" b="1" dirty="0" smtClean="0">
                <a:effectLst>
                  <a:outerShdw blurRad="38100" dist="38100" dir="2700000" algn="tl">
                    <a:srgbClr val="000000">
                      <a:alpha val="43137"/>
                    </a:srgbClr>
                  </a:outerShdw>
                </a:effectLst>
                <a:cs typeface="2  Lotus" pitchFamily="2" charset="-78"/>
              </a:rPr>
              <a:t>از بزرگ ترها در مورد زلزله، دليل وقوع آن، پيامدهاي زلزله و... مطالبي را جمع آوري و به كلاس گزارش دهيد ( زيرا درس جلسه‌ي بعد، درباره‌ي زلزله است.)</a:t>
            </a:r>
            <a:endParaRPr lang="en-US" sz="32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3200" b="1" dirty="0" smtClean="0">
                <a:solidFill>
                  <a:srgbClr val="FF0000"/>
                </a:solidFill>
                <a:effectLst>
                  <a:outerShdw blurRad="38100" dist="38100" dir="2700000" algn="tl">
                    <a:srgbClr val="000000">
                      <a:alpha val="43137"/>
                    </a:srgbClr>
                  </a:outerShdw>
                </a:effectLst>
                <a:cs typeface="2  Lotus" pitchFamily="2" charset="-78"/>
              </a:rPr>
              <a:t>3) </a:t>
            </a:r>
            <a:r>
              <a:rPr lang="fa-IR" sz="3200" b="1" dirty="0" smtClean="0">
                <a:effectLst>
                  <a:outerShdw blurRad="38100" dist="38100" dir="2700000" algn="tl">
                    <a:srgbClr val="000000">
                      <a:alpha val="43137"/>
                    </a:srgbClr>
                  </a:outerShdw>
                </a:effectLst>
                <a:cs typeface="2  Lotus" pitchFamily="2" charset="-78"/>
              </a:rPr>
              <a:t>درس زندگي خانوادگي از كتاب مدني را خوب مطالعه كنيد قراراست انشاء الله در جلسه‌ي بعد اين درس را به صورت ايفاي نقش اجرا كنيم.</a:t>
            </a:r>
            <a:endParaRPr lang="en-US" sz="32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3200" dirty="0" smtClean="0"/>
          </a:p>
        </p:txBody>
      </p:sp>
      <p:sp>
        <p:nvSpPr>
          <p:cNvPr id="2" name="Title 1"/>
          <p:cNvSpPr>
            <a:spLocks noGrp="1"/>
          </p:cNvSpPr>
          <p:nvPr>
            <p:ph type="title"/>
          </p:nvPr>
        </p:nvSpPr>
        <p:spPr>
          <a:xfrm>
            <a:off x="457200" y="274638"/>
            <a:ext cx="8229600" cy="725487"/>
          </a:xfrm>
          <a:solidFill>
            <a:schemeClr val="tx1">
              <a:lumMod val="85000"/>
            </a:schemeClr>
          </a:solidFill>
        </p:spPr>
        <p:txBody>
          <a:bodyPr rtlCol="1">
            <a:noAutofit/>
          </a:bodyPr>
          <a:lstStyle/>
          <a:p>
            <a:pPr eaLnBrk="1" fontAlgn="auto" hangingPunct="1">
              <a:spcAft>
                <a:spcPts val="0"/>
              </a:spcAft>
              <a:defRPr/>
            </a:pPr>
            <a:r>
              <a:rPr lang="fa-IR" sz="3600" i="1" dirty="0" smtClean="0">
                <a:solidFill>
                  <a:srgbClr val="FF0000"/>
                </a:solidFill>
                <a:cs typeface="2  Titr" pitchFamily="2" charset="-78"/>
              </a:rPr>
              <a:t/>
            </a:r>
            <a:br>
              <a:rPr lang="fa-IR" sz="3600" i="1" dirty="0" smtClean="0">
                <a:solidFill>
                  <a:srgbClr val="FF0000"/>
                </a:solidFill>
                <a:cs typeface="2  Titr" pitchFamily="2" charset="-78"/>
              </a:rPr>
            </a:br>
            <a:r>
              <a:rPr lang="fa-IR" sz="3600" i="1" dirty="0" smtClean="0">
                <a:solidFill>
                  <a:srgbClr val="FF0000"/>
                </a:solidFill>
                <a:cs typeface="2  Titr" pitchFamily="2" charset="-78"/>
              </a:rPr>
              <a:t>چند نمونه از تكاليف آماده سازي</a:t>
            </a:r>
            <a:r>
              <a:rPr lang="en-US" sz="3600" i="1" dirty="0" smtClean="0">
                <a:solidFill>
                  <a:srgbClr val="FF0000"/>
                </a:solidFill>
                <a:cs typeface="2  Titr" pitchFamily="2" charset="-78"/>
              </a:rPr>
              <a:t/>
            </a:r>
            <a:br>
              <a:rPr lang="en-US" sz="3600" i="1" dirty="0" smtClean="0">
                <a:solidFill>
                  <a:srgbClr val="FF0000"/>
                </a:solidFill>
                <a:cs typeface="2  Titr" pitchFamily="2" charset="-78"/>
              </a:rPr>
            </a:br>
            <a:endParaRPr lang="fa-IR" sz="36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5"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1" presetClass="entr" presetSubtype="0" fill="hold" nodeType="clickEffect">
                                  <p:stCondLst>
                                    <p:cond delay="0"/>
                                  </p:stCondLst>
                                  <p:childTnLst>
                                    <p:set>
                                      <p:cBhvr>
                                        <p:cTn id="24" dur="1000">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65725"/>
          </a:xfrm>
        </p:spPr>
        <p:txBody>
          <a:bodyPr rtlCol="1">
            <a:noAutofit/>
          </a:bodyPr>
          <a:lstStyle/>
          <a:p>
            <a:pPr marL="274320" indent="-274320" algn="just" eaLnBrk="1" fontAlgn="auto" hangingPunct="1">
              <a:spcAft>
                <a:spcPts val="0"/>
              </a:spcAft>
              <a:defRPr/>
            </a:pPr>
            <a:r>
              <a:rPr lang="fa-IR" sz="3200" b="1" dirty="0" smtClean="0">
                <a:effectLst>
                  <a:outerShdw blurRad="38100" dist="38100" dir="2700000" algn="tl">
                    <a:srgbClr val="000000">
                      <a:alpha val="43137"/>
                    </a:srgbClr>
                  </a:outerShdw>
                </a:effectLst>
                <a:cs typeface="2  Lotus" pitchFamily="2" charset="-78"/>
              </a:rPr>
              <a:t>هدف اين نوع تكليف، </a:t>
            </a:r>
            <a:r>
              <a:rPr lang="fa-IR" sz="3200" b="1" dirty="0" smtClean="0">
                <a:solidFill>
                  <a:srgbClr val="00B050"/>
                </a:solidFill>
                <a:effectLst>
                  <a:outerShdw blurRad="38100" dist="38100" dir="2700000" algn="tl">
                    <a:srgbClr val="000000">
                      <a:alpha val="43137"/>
                    </a:srgbClr>
                  </a:outerShdw>
                </a:effectLst>
                <a:cs typeface="2  Lotus" pitchFamily="2" charset="-78"/>
              </a:rPr>
              <a:t>هدایت دانش آموز </a:t>
            </a:r>
            <a:r>
              <a:rPr lang="fa-IR" sz="3200" b="1" dirty="0" smtClean="0">
                <a:effectLst>
                  <a:outerShdw blurRad="38100" dist="38100" dir="2700000" algn="tl">
                    <a:srgbClr val="000000">
                      <a:alpha val="43137"/>
                    </a:srgbClr>
                  </a:outerShdw>
                </a:effectLst>
                <a:cs typeface="2  Lotus" pitchFamily="2" charset="-78"/>
              </a:rPr>
              <a:t>به فراسوي كارها و فعاليت هاي كلاسي و فراهم آوردن موجبات يادگيري ايده ها و مهارت ها را در موقعيت هاي جديد است.</a:t>
            </a:r>
          </a:p>
          <a:p>
            <a:pPr marL="274320" indent="-274320" algn="just" eaLnBrk="1" fontAlgn="auto" hangingPunct="1">
              <a:spcAft>
                <a:spcPts val="0"/>
              </a:spcAft>
              <a:defRPr/>
            </a:pPr>
            <a:r>
              <a:rPr lang="fa-IR" sz="3200" b="1" dirty="0" smtClean="0">
                <a:effectLst>
                  <a:outerShdw blurRad="38100" dist="38100" dir="2700000" algn="tl">
                    <a:srgbClr val="000000">
                      <a:alpha val="43137"/>
                    </a:srgbClr>
                  </a:outerShdw>
                </a:effectLst>
                <a:cs typeface="2  Lotus" pitchFamily="2" charset="-78"/>
              </a:rPr>
              <a:t>این نوع تکلیف به صورت </a:t>
            </a:r>
            <a:r>
              <a:rPr lang="fa-IR" sz="3200" b="1" dirty="0" smtClean="0">
                <a:solidFill>
                  <a:srgbClr val="0070C0"/>
                </a:solidFill>
                <a:effectLst>
                  <a:outerShdw blurRad="38100" dist="38100" dir="2700000" algn="tl">
                    <a:srgbClr val="000000">
                      <a:alpha val="43137"/>
                    </a:srgbClr>
                  </a:outerShdw>
                </a:effectLst>
                <a:cs typeface="2  Lotus" pitchFamily="2" charset="-78"/>
              </a:rPr>
              <a:t>پروژه های دراز مدت </a:t>
            </a:r>
            <a:r>
              <a:rPr lang="fa-IR" sz="3200" b="1" dirty="0" smtClean="0">
                <a:effectLst>
                  <a:outerShdw blurRad="38100" dist="38100" dir="2700000" algn="tl">
                    <a:srgbClr val="000000">
                      <a:alpha val="43137"/>
                    </a:srgbClr>
                  </a:outerShdw>
                </a:effectLst>
                <a:cs typeface="2  Lotus" pitchFamily="2" charset="-78"/>
              </a:rPr>
              <a:t>و در امتداد کارها و موضوعاتی است که در کلاس درس تدریس شده و ادامه ی آن  به </a:t>
            </a:r>
            <a:r>
              <a:rPr lang="fa-IR" sz="3200" b="1" dirty="0" smtClean="0">
                <a:solidFill>
                  <a:srgbClr val="7030A0"/>
                </a:solidFill>
                <a:effectLst>
                  <a:outerShdw blurRad="38100" dist="38100" dir="2700000" algn="tl">
                    <a:srgbClr val="000000">
                      <a:alpha val="43137"/>
                    </a:srgbClr>
                  </a:outerShdw>
                </a:effectLst>
                <a:cs typeface="2  Lotus" pitchFamily="2" charset="-78"/>
              </a:rPr>
              <a:t>صورت فردی </a:t>
            </a:r>
            <a:r>
              <a:rPr lang="fa-IR" sz="3200" b="1" dirty="0" smtClean="0">
                <a:effectLst>
                  <a:outerShdw blurRad="38100" dist="38100" dir="2700000" algn="tl">
                    <a:srgbClr val="000000">
                      <a:alpha val="43137"/>
                    </a:srgbClr>
                  </a:outerShdw>
                </a:effectLst>
                <a:cs typeface="2  Lotus" pitchFamily="2" charset="-78"/>
              </a:rPr>
              <a:t>انجام می گیرد و </a:t>
            </a:r>
            <a:r>
              <a:rPr lang="fa-IR" sz="3200" b="1" dirty="0" smtClean="0">
                <a:solidFill>
                  <a:srgbClr val="C00000"/>
                </a:solidFill>
                <a:effectLst>
                  <a:outerShdw blurRad="38100" dist="38100" dir="2700000" algn="tl">
                    <a:srgbClr val="000000">
                      <a:alpha val="43137"/>
                    </a:srgbClr>
                  </a:outerShdw>
                </a:effectLst>
                <a:cs typeface="2  Lotus" pitchFamily="2" charset="-78"/>
              </a:rPr>
              <a:t>معمولاً خود انتخابی </a:t>
            </a:r>
            <a:r>
              <a:rPr lang="fa-IR" sz="3200" b="1" dirty="0" smtClean="0">
                <a:effectLst>
                  <a:outerShdw blurRad="38100" dist="38100" dir="2700000" algn="tl">
                    <a:srgbClr val="000000">
                      <a:alpha val="43137"/>
                    </a:srgbClr>
                  </a:outerShdw>
                </a:effectLst>
                <a:cs typeface="2  Lotus" pitchFamily="2" charset="-78"/>
              </a:rPr>
              <a:t>است.</a:t>
            </a:r>
          </a:p>
          <a:p>
            <a:pPr marL="274320" indent="-274320" algn="just" eaLnBrk="1" fontAlgn="auto" hangingPunct="1">
              <a:spcAft>
                <a:spcPts val="0"/>
              </a:spcAft>
              <a:defRPr/>
            </a:pPr>
            <a:r>
              <a:rPr lang="fa-IR" sz="3200" b="1" dirty="0" smtClean="0">
                <a:effectLst>
                  <a:outerShdw blurRad="38100" dist="38100" dir="2700000" algn="tl">
                    <a:srgbClr val="000000">
                      <a:alpha val="43137"/>
                    </a:srgbClr>
                  </a:outerShdw>
                </a:effectLst>
                <a:cs typeface="2  Lotus" pitchFamily="2" charset="-78"/>
              </a:rPr>
              <a:t>این نوع تکلیف می تواند </a:t>
            </a:r>
            <a:r>
              <a:rPr lang="fa-IR" sz="3200" b="1" dirty="0" smtClean="0">
                <a:solidFill>
                  <a:srgbClr val="C00000"/>
                </a:solidFill>
                <a:effectLst>
                  <a:outerShdw blurRad="38100" dist="38100" dir="2700000" algn="tl">
                    <a:srgbClr val="000000">
                      <a:alpha val="43137"/>
                    </a:srgbClr>
                  </a:outerShdw>
                </a:effectLst>
                <a:cs typeface="2  Lotus" pitchFamily="2" charset="-78"/>
              </a:rPr>
              <a:t>تولید دانش </a:t>
            </a:r>
            <a:r>
              <a:rPr lang="fa-IR" sz="3200" b="1" dirty="0" smtClean="0">
                <a:effectLst>
                  <a:outerShdw blurRad="38100" dist="38100" dir="2700000" algn="tl">
                    <a:srgbClr val="000000">
                      <a:alpha val="43137"/>
                    </a:srgbClr>
                  </a:outerShdw>
                </a:effectLst>
                <a:cs typeface="2  Lotus" pitchFamily="2" charset="-78"/>
              </a:rPr>
              <a:t>نموده و به </a:t>
            </a:r>
            <a:r>
              <a:rPr lang="fa-IR" sz="3200" b="1" dirty="0" smtClean="0">
                <a:solidFill>
                  <a:schemeClr val="accent6">
                    <a:lumMod val="50000"/>
                  </a:schemeClr>
                </a:solidFill>
                <a:effectLst>
                  <a:outerShdw blurRad="38100" dist="38100" dir="2700000" algn="tl">
                    <a:srgbClr val="000000">
                      <a:alpha val="43137"/>
                    </a:srgbClr>
                  </a:outerShdw>
                </a:effectLst>
                <a:cs typeface="2  Lotus" pitchFamily="2" charset="-78"/>
              </a:rPr>
              <a:t>عنوان پیش سازمان دهنده ی مفاهیم درسی و آموزشی</a:t>
            </a:r>
            <a:r>
              <a:rPr lang="fa-IR" sz="3200" b="1" dirty="0" smtClean="0">
                <a:effectLst>
                  <a:outerShdw blurRad="38100" dist="38100" dir="2700000" algn="tl">
                    <a:srgbClr val="000000">
                      <a:alpha val="43137"/>
                    </a:srgbClr>
                  </a:outerShdw>
                </a:effectLst>
                <a:cs typeface="2  Lotus" pitchFamily="2" charset="-78"/>
              </a:rPr>
              <a:t> به کار بسته شود.</a:t>
            </a:r>
          </a:p>
          <a:p>
            <a:pPr marL="274320" indent="-274320" algn="just" eaLnBrk="1" fontAlgn="auto" hangingPunct="1">
              <a:spcAft>
                <a:spcPts val="0"/>
              </a:spcAft>
              <a:defRPr/>
            </a:pPr>
            <a:endParaRPr lang="en-US" sz="3200" dirty="0" smtClean="0">
              <a:cs typeface="2  Lotus" pitchFamily="2" charset="-78"/>
            </a:endParaRPr>
          </a:p>
          <a:p>
            <a:pPr marL="274320" indent="-274320" algn="just" eaLnBrk="1" fontAlgn="auto" hangingPunct="1">
              <a:spcAft>
                <a:spcPts val="0"/>
              </a:spcAft>
              <a:defRPr/>
            </a:pPr>
            <a:endParaRPr lang="fa-IR" sz="2800" dirty="0" smtClean="0">
              <a:cs typeface="2  Lotus" pitchFamily="2" charset="-78"/>
            </a:endParaRPr>
          </a:p>
        </p:txBody>
      </p:sp>
      <p:sp>
        <p:nvSpPr>
          <p:cNvPr id="2" name="Title 1"/>
          <p:cNvSpPr>
            <a:spLocks noGrp="1"/>
          </p:cNvSpPr>
          <p:nvPr>
            <p:ph type="title"/>
          </p:nvPr>
        </p:nvSpPr>
        <p:spPr>
          <a:xfrm>
            <a:off x="457200" y="274638"/>
            <a:ext cx="8229600" cy="725487"/>
          </a:xfrm>
          <a:solidFill>
            <a:schemeClr val="tx1">
              <a:lumMod val="85000"/>
            </a:schemeClr>
          </a:solidFill>
        </p:spPr>
        <p:txBody>
          <a:bodyPr rtlCol="1">
            <a:normAutofit fontScale="90000"/>
          </a:bodyPr>
          <a:lstStyle/>
          <a:p>
            <a:pPr eaLnBrk="1" fontAlgn="auto" hangingPunct="1">
              <a:spcAft>
                <a:spcPts val="0"/>
              </a:spcAft>
              <a:defRPr/>
            </a:pPr>
            <a:r>
              <a:rPr lang="fa-IR" dirty="0" smtClean="0">
                <a:solidFill>
                  <a:srgbClr val="FF0000"/>
                </a:solidFill>
              </a:rPr>
              <a:t/>
            </a:r>
            <a:br>
              <a:rPr lang="fa-IR" dirty="0" smtClean="0">
                <a:solidFill>
                  <a:srgbClr val="FF0000"/>
                </a:solidFill>
              </a:rPr>
            </a:br>
            <a:r>
              <a:rPr lang="fa-IR" dirty="0" smtClean="0">
                <a:solidFill>
                  <a:srgbClr val="FF0000"/>
                </a:solidFill>
                <a:cs typeface="2  Titr" pitchFamily="2" charset="-78"/>
              </a:rPr>
              <a:t>3) تکلیف بسطی و امتدادی</a:t>
            </a:r>
            <a:r>
              <a:rPr lang="en-US" dirty="0" smtClean="0">
                <a:solidFill>
                  <a:srgbClr val="FF0000"/>
                </a:solidFill>
              </a:rPr>
              <a:t/>
            </a:r>
            <a:br>
              <a:rPr lang="en-US" dirty="0" smtClean="0">
                <a:solidFill>
                  <a:srgbClr val="FF0000"/>
                </a:solidFill>
              </a:rPr>
            </a:br>
            <a:endParaRPr lang="fa-I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44675"/>
            <a:ext cx="8856662" cy="4752975"/>
          </a:xfrm>
        </p:spPr>
        <p:txBody>
          <a:bodyPr rtlCol="0">
            <a:normAutofit/>
          </a:bodyPr>
          <a:lstStyle/>
          <a:p>
            <a:pPr marL="274320" indent="-274320" algn="just" eaLnBrk="1" fontAlgn="auto" hangingPunct="1">
              <a:spcAft>
                <a:spcPts val="0"/>
              </a:spcAft>
              <a:defRPr/>
            </a:pPr>
            <a:r>
              <a:rPr lang="fa-IR" sz="4800" b="1" dirty="0" smtClean="0">
                <a:solidFill>
                  <a:srgbClr val="FF0000"/>
                </a:solidFill>
                <a:effectLst>
                  <a:outerShdw blurRad="38100" dist="38100" dir="2700000" algn="tl">
                    <a:srgbClr val="000000">
                      <a:alpha val="43137"/>
                    </a:srgbClr>
                  </a:outerShdw>
                </a:effectLst>
                <a:cs typeface="2  Lotus" pitchFamily="2" charset="-78"/>
              </a:rPr>
              <a:t>1</a:t>
            </a:r>
            <a:r>
              <a:rPr lang="fa-IR" sz="4800" b="1" dirty="0">
                <a:solidFill>
                  <a:srgbClr val="FF0000"/>
                </a:solidFill>
                <a:effectLst>
                  <a:outerShdw blurRad="38100" dist="38100" dir="2700000" algn="tl">
                    <a:srgbClr val="000000">
                      <a:alpha val="43137"/>
                    </a:srgbClr>
                  </a:outerShdw>
                </a:effectLst>
                <a:cs typeface="2  Lotus" pitchFamily="2" charset="-78"/>
              </a:rPr>
              <a:t>) </a:t>
            </a:r>
            <a:r>
              <a:rPr lang="fa-IR" sz="4800" b="1" dirty="0">
                <a:effectLst>
                  <a:outerShdw blurRad="38100" dist="38100" dir="2700000" algn="tl">
                    <a:srgbClr val="000000">
                      <a:alpha val="43137"/>
                    </a:srgbClr>
                  </a:outerShdw>
                </a:effectLst>
                <a:cs typeface="2  Lotus" pitchFamily="2" charset="-78"/>
              </a:rPr>
              <a:t>درس امروز ما راجع به ضرب عدد صحيح دركسر بود. شما به عنوان تكليف، چند مساله جديد شبيه  مسائل كتاب طرح و حل كنيد.</a:t>
            </a:r>
            <a:endParaRPr lang="en-US" sz="4800" b="1" dirty="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4800" b="1" dirty="0">
                <a:solidFill>
                  <a:srgbClr val="FF0000"/>
                </a:solidFill>
                <a:effectLst>
                  <a:outerShdw blurRad="38100" dist="38100" dir="2700000" algn="tl">
                    <a:srgbClr val="000000">
                      <a:alpha val="43137"/>
                    </a:srgbClr>
                  </a:outerShdw>
                </a:effectLst>
                <a:cs typeface="2  Lotus" pitchFamily="2" charset="-78"/>
              </a:rPr>
              <a:t>2) </a:t>
            </a:r>
            <a:r>
              <a:rPr lang="fa-IR" sz="4800" b="1" dirty="0">
                <a:effectLst>
                  <a:outerShdw blurRad="38100" dist="38100" dir="2700000" algn="tl">
                    <a:srgbClr val="000000">
                      <a:alpha val="43137"/>
                    </a:srgbClr>
                  </a:outerShdw>
                </a:effectLst>
                <a:cs typeface="2  Lotus" pitchFamily="2" charset="-78"/>
              </a:rPr>
              <a:t>در مورد آلودگي هوا كه درس امروز ما بود مصاحبه اي ترتيب دهيد.</a:t>
            </a:r>
            <a:endParaRPr lang="en-US" sz="4800" b="1" dirty="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2800" dirty="0"/>
          </a:p>
        </p:txBody>
      </p:sp>
      <p:sp>
        <p:nvSpPr>
          <p:cNvPr id="2" name="Title 1"/>
          <p:cNvSpPr>
            <a:spLocks noGrp="1"/>
          </p:cNvSpPr>
          <p:nvPr>
            <p:ph type="title"/>
          </p:nvPr>
        </p:nvSpPr>
        <p:spPr>
          <a:solidFill>
            <a:schemeClr val="tx1"/>
          </a:solidFill>
        </p:spPr>
        <p:txBody>
          <a:bodyPr rtlCol="0">
            <a:normAutofit fontScale="90000"/>
          </a:bodyPr>
          <a:lstStyle/>
          <a:p>
            <a:pPr eaLnBrk="1" fontAlgn="auto" hangingPunct="1">
              <a:spcAft>
                <a:spcPts val="0"/>
              </a:spcAft>
              <a:defRPr/>
            </a:pPr>
            <a:r>
              <a:rPr lang="fa-IR" b="1" dirty="0" smtClean="0">
                <a:solidFill>
                  <a:srgbClr val="FF0000"/>
                </a:solidFill>
                <a:effectLst>
                  <a:outerShdw blurRad="38100" dist="38100" dir="2700000" algn="tl">
                    <a:srgbClr val="000000">
                      <a:alpha val="43137"/>
                    </a:srgbClr>
                  </a:outerShdw>
                </a:effectLst>
                <a:cs typeface="2  Titr" pitchFamily="2" charset="-78"/>
              </a:rPr>
              <a:t/>
            </a:r>
            <a:br>
              <a:rPr lang="fa-IR" b="1" dirty="0" smtClean="0">
                <a:solidFill>
                  <a:srgbClr val="FF0000"/>
                </a:solidFill>
                <a:effectLst>
                  <a:outerShdw blurRad="38100" dist="38100" dir="2700000" algn="tl">
                    <a:srgbClr val="000000">
                      <a:alpha val="43137"/>
                    </a:srgbClr>
                  </a:outerShdw>
                </a:effectLst>
                <a:cs typeface="2  Titr" pitchFamily="2" charset="-78"/>
              </a:rPr>
            </a:br>
            <a:r>
              <a:rPr lang="fa-IR" b="1" dirty="0" smtClean="0">
                <a:solidFill>
                  <a:srgbClr val="FF0000"/>
                </a:solidFill>
                <a:effectLst>
                  <a:outerShdw blurRad="38100" dist="38100" dir="2700000" algn="tl">
                    <a:srgbClr val="000000">
                      <a:alpha val="43137"/>
                    </a:srgbClr>
                  </a:outerShdw>
                </a:effectLst>
                <a:cs typeface="2  Titr" pitchFamily="2" charset="-78"/>
              </a:rPr>
              <a:t>چند نمونه از تكاليف بسطي و امتدادي</a:t>
            </a:r>
            <a:r>
              <a:rPr lang="en-US" b="1" dirty="0" smtClean="0">
                <a:solidFill>
                  <a:srgbClr val="00B050"/>
                </a:solidFill>
                <a:effectLst>
                  <a:outerShdw blurRad="38100" dist="38100" dir="2700000" algn="tl">
                    <a:srgbClr val="000000">
                      <a:alpha val="43137"/>
                    </a:srgbClr>
                  </a:outerShdw>
                </a:effectLst>
                <a:cs typeface="2  Titr" pitchFamily="2" charset="-78"/>
              </a:rPr>
              <a:t/>
            </a:r>
            <a:br>
              <a:rPr lang="en-US" b="1" dirty="0" smtClean="0">
                <a:solidFill>
                  <a:srgbClr val="00B050"/>
                </a:solidFill>
                <a:effectLst>
                  <a:outerShdw blurRad="38100" dist="38100" dir="2700000" algn="tl">
                    <a:srgbClr val="000000">
                      <a:alpha val="43137"/>
                    </a:srgbClr>
                  </a:outerShdw>
                </a:effectLst>
                <a:cs typeface="2  Titr" pitchFamily="2" charset="-78"/>
              </a:rPr>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45"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43488"/>
          </a:xfrm>
        </p:spPr>
        <p:txBody>
          <a:bodyPr rtlCol="1">
            <a:normAutofit/>
          </a:bodyPr>
          <a:lstStyle/>
          <a:p>
            <a:pPr marL="274320" indent="-274320" algn="just" eaLnBrk="1" fontAlgn="auto" hangingPunct="1">
              <a:spcAft>
                <a:spcPts val="0"/>
              </a:spcAft>
              <a:defRPr/>
            </a:pPr>
            <a:r>
              <a:rPr lang="fa-IR" sz="4000" b="1" i="1" dirty="0" smtClean="0">
                <a:solidFill>
                  <a:srgbClr val="FF0000"/>
                </a:solidFill>
                <a:effectLst>
                  <a:outerShdw blurRad="38100" dist="38100" dir="2700000" algn="tl">
                    <a:srgbClr val="000000">
                      <a:alpha val="43137"/>
                    </a:srgbClr>
                  </a:outerShdw>
                </a:effectLst>
                <a:cs typeface="2  Lotus" pitchFamily="2" charset="-78"/>
              </a:rPr>
              <a:t>فويل</a:t>
            </a:r>
            <a:r>
              <a:rPr lang="fa-IR" sz="4000" b="1" dirty="0" smtClean="0">
                <a:effectLst>
                  <a:outerShdw blurRad="38100" dist="38100" dir="2700000" algn="tl">
                    <a:srgbClr val="000000">
                      <a:alpha val="43137"/>
                    </a:srgbClr>
                  </a:outerShdw>
                </a:effectLst>
                <a:cs typeface="2  Lotus" pitchFamily="2" charset="-78"/>
              </a:rPr>
              <a:t> اعتقاد دارد كه وقتي دانش آموز مفاهيم و مهارت هاي مكتسبه دركلاس درس را با هم تركيب كند و در يك راه يا راه هاي جديد و متفاوت به كار بندد اين نوع تكليف را </a:t>
            </a:r>
            <a:r>
              <a:rPr lang="fa-IR" sz="4000" b="1" dirty="0" smtClean="0">
                <a:solidFill>
                  <a:srgbClr val="FF0000"/>
                </a:solidFill>
                <a:effectLst>
                  <a:outerShdw blurRad="38100" dist="38100" dir="2700000" algn="tl">
                    <a:srgbClr val="000000">
                      <a:alpha val="43137"/>
                    </a:srgbClr>
                  </a:outerShdw>
                </a:effectLst>
                <a:cs typeface="2  Lotus" pitchFamily="2" charset="-78"/>
              </a:rPr>
              <a:t>«تكليف خلاقيتي» </a:t>
            </a:r>
            <a:r>
              <a:rPr lang="fa-IR" sz="4000" b="1" dirty="0" smtClean="0">
                <a:effectLst>
                  <a:outerShdw blurRad="38100" dist="38100" dir="2700000" algn="tl">
                    <a:srgbClr val="000000">
                      <a:alpha val="43137"/>
                    </a:srgbClr>
                  </a:outerShdw>
                </a:effectLst>
                <a:cs typeface="2  Lotus" pitchFamily="2" charset="-78"/>
              </a:rPr>
              <a:t>گويند. تكاليف خلاقيتي ممكن است به صورت </a:t>
            </a:r>
            <a:r>
              <a:rPr lang="fa-IR" sz="4000" b="1" dirty="0" smtClean="0">
                <a:solidFill>
                  <a:schemeClr val="accent6">
                    <a:lumMod val="50000"/>
                  </a:schemeClr>
                </a:solidFill>
                <a:effectLst>
                  <a:outerShdw blurRad="38100" dist="38100" dir="2700000" algn="tl">
                    <a:srgbClr val="000000">
                      <a:alpha val="43137"/>
                    </a:srgbClr>
                  </a:outerShdw>
                </a:effectLst>
                <a:cs typeface="2  Lotus" pitchFamily="2" charset="-78"/>
              </a:rPr>
              <a:t>كتبي</a:t>
            </a:r>
            <a:r>
              <a:rPr lang="fa-IR" sz="4000" b="1" dirty="0" smtClean="0">
                <a:effectLst>
                  <a:outerShdw blurRad="38100" dist="38100" dir="2700000" algn="tl">
                    <a:srgbClr val="000000">
                      <a:alpha val="43137"/>
                    </a:srgbClr>
                  </a:outerShdw>
                </a:effectLst>
                <a:cs typeface="2  Lotus" pitchFamily="2" charset="-78"/>
              </a:rPr>
              <a:t> يا </a:t>
            </a:r>
            <a:r>
              <a:rPr lang="fa-IR" sz="4000" b="1" dirty="0" smtClean="0">
                <a:solidFill>
                  <a:srgbClr val="FFC000"/>
                </a:solidFill>
                <a:effectLst>
                  <a:outerShdw blurRad="38100" dist="38100" dir="2700000" algn="tl">
                    <a:srgbClr val="000000">
                      <a:alpha val="43137"/>
                    </a:srgbClr>
                  </a:outerShdw>
                </a:effectLst>
                <a:cs typeface="2  Lotus" pitchFamily="2" charset="-78"/>
              </a:rPr>
              <a:t>شفاهي</a:t>
            </a:r>
            <a:r>
              <a:rPr lang="fa-IR" sz="4000" b="1" dirty="0" smtClean="0">
                <a:effectLst>
                  <a:outerShdw blurRad="38100" dist="38100" dir="2700000" algn="tl">
                    <a:srgbClr val="000000">
                      <a:alpha val="43137"/>
                    </a:srgbClr>
                  </a:outerShdw>
                </a:effectLst>
                <a:cs typeface="2  Lotus" pitchFamily="2" charset="-78"/>
              </a:rPr>
              <a:t> و يا به </a:t>
            </a:r>
            <a:r>
              <a:rPr lang="fa-IR" sz="4000" b="1" dirty="0" smtClean="0">
                <a:solidFill>
                  <a:srgbClr val="00B050"/>
                </a:solidFill>
                <a:effectLst>
                  <a:outerShdw blurRad="38100" dist="38100" dir="2700000" algn="tl">
                    <a:srgbClr val="000000">
                      <a:alpha val="43137"/>
                    </a:srgbClr>
                  </a:outerShdw>
                </a:effectLst>
                <a:cs typeface="2  Lotus" pitchFamily="2" charset="-78"/>
              </a:rPr>
              <a:t>صورت انجام كاري </a:t>
            </a:r>
            <a:r>
              <a:rPr lang="fa-IR" sz="4000" b="1" dirty="0" smtClean="0">
                <a:effectLst>
                  <a:outerShdw blurRad="38100" dist="38100" dir="2700000" algn="tl">
                    <a:srgbClr val="000000">
                      <a:alpha val="43137"/>
                    </a:srgbClr>
                  </a:outerShdw>
                </a:effectLst>
                <a:cs typeface="2  Lotus" pitchFamily="2" charset="-78"/>
              </a:rPr>
              <a:t>یا </a:t>
            </a:r>
            <a:r>
              <a:rPr lang="fa-IR" sz="4000" b="1" dirty="0" smtClean="0">
                <a:solidFill>
                  <a:srgbClr val="7030A0"/>
                </a:solidFill>
                <a:effectLst>
                  <a:outerShdw blurRad="38100" dist="38100" dir="2700000" algn="tl">
                    <a:srgbClr val="000000">
                      <a:alpha val="43137"/>
                    </a:srgbClr>
                  </a:outerShdw>
                </a:effectLst>
                <a:cs typeface="2  Lotus" pitchFamily="2" charset="-78"/>
              </a:rPr>
              <a:t>حل مساله ای خاص </a:t>
            </a:r>
            <a:r>
              <a:rPr lang="fa-IR" sz="4000" b="1" dirty="0" smtClean="0">
                <a:effectLst>
                  <a:outerShdw blurRad="38100" dist="38100" dir="2700000" algn="tl">
                    <a:srgbClr val="000000">
                      <a:alpha val="43137"/>
                    </a:srgbClr>
                  </a:outerShdw>
                </a:effectLst>
                <a:cs typeface="2  Lotus" pitchFamily="2" charset="-78"/>
              </a:rPr>
              <a:t>باشد.</a:t>
            </a:r>
          </a:p>
          <a:p>
            <a:pPr marL="274320" indent="-274320" algn="just" eaLnBrk="1" fontAlgn="auto" hangingPunct="1">
              <a:spcAft>
                <a:spcPts val="0"/>
              </a:spcAft>
              <a:defRPr/>
            </a:pPr>
            <a:endParaRPr lang="fa-IR" sz="36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endParaRPr lang="fa-IR" sz="36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endParaRPr lang="en-US"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2000" dirty="0" smtClean="0"/>
          </a:p>
        </p:txBody>
      </p:sp>
      <p:sp>
        <p:nvSpPr>
          <p:cNvPr id="2" name="Title 1"/>
          <p:cNvSpPr>
            <a:spLocks noGrp="1"/>
          </p:cNvSpPr>
          <p:nvPr>
            <p:ph type="title"/>
          </p:nvPr>
        </p:nvSpPr>
        <p:spPr>
          <a:solidFill>
            <a:schemeClr val="tx1">
              <a:lumMod val="85000"/>
            </a:schemeClr>
          </a:solidFill>
        </p:spPr>
        <p:txBody>
          <a:bodyPr rtlCol="1">
            <a:normAutofit fontScale="90000"/>
          </a:bodyPr>
          <a:lstStyle/>
          <a:p>
            <a:pPr eaLnBrk="1" fontAlgn="auto" hangingPunct="1">
              <a:spcAft>
                <a:spcPts val="0"/>
              </a:spcAft>
              <a:defRPr/>
            </a:pPr>
            <a:r>
              <a:rPr lang="fa-IR" dirty="0" smtClean="0">
                <a:solidFill>
                  <a:srgbClr val="FF0000"/>
                </a:solidFill>
                <a:cs typeface="2  Titr" pitchFamily="2" charset="-78"/>
              </a:rPr>
              <a:t/>
            </a:r>
            <a:br>
              <a:rPr lang="fa-IR" dirty="0" smtClean="0">
                <a:solidFill>
                  <a:srgbClr val="FF0000"/>
                </a:solidFill>
                <a:cs typeface="2  Titr" pitchFamily="2" charset="-78"/>
              </a:rPr>
            </a:br>
            <a:r>
              <a:rPr lang="fa-IR" dirty="0" smtClean="0">
                <a:solidFill>
                  <a:srgbClr val="FF0000"/>
                </a:solidFill>
                <a:cs typeface="2  Titr" pitchFamily="2" charset="-78"/>
              </a:rPr>
              <a:t>4) تکلیف خلاقیتی</a:t>
            </a:r>
            <a:r>
              <a:rPr lang="en-US" dirty="0" smtClean="0">
                <a:solidFill>
                  <a:srgbClr val="FF0000"/>
                </a:solidFill>
                <a:cs typeface="2  Titr" pitchFamily="2" charset="-78"/>
              </a:rPr>
              <a:t/>
            </a:r>
            <a:br>
              <a:rPr lang="en-US" dirty="0" smtClean="0">
                <a:solidFill>
                  <a:srgbClr val="FF0000"/>
                </a:solidFill>
                <a:cs typeface="2  Titr" pitchFamily="2" charset="-78"/>
              </a:rPr>
            </a:br>
            <a:endParaRPr lang="fa-IR"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412875"/>
            <a:ext cx="8713787" cy="5302250"/>
          </a:xfrm>
        </p:spPr>
        <p:txBody>
          <a:bodyPr/>
          <a:lstStyle/>
          <a:p>
            <a:pPr marL="0" indent="0" algn="just" eaLnBrk="1" hangingPunct="1">
              <a:spcBef>
                <a:spcPts val="0"/>
              </a:spcBef>
              <a:buFont typeface="Symbol" pitchFamily="18" charset="2"/>
              <a:buNone/>
              <a:defRPr/>
            </a:pPr>
            <a:r>
              <a:rPr lang="fa-IR" sz="6000" b="1" i="1" dirty="0">
                <a:solidFill>
                  <a:srgbClr val="FF0000"/>
                </a:solidFill>
                <a:effectLst>
                  <a:outerShdw blurRad="38100" dist="38100" dir="2700000" algn="tl">
                    <a:srgbClr val="000000">
                      <a:alpha val="43137"/>
                    </a:srgbClr>
                  </a:outerShdw>
                </a:effectLst>
                <a:cs typeface="2  Lotus" pitchFamily="2" charset="-78"/>
              </a:rPr>
              <a:t>طراحي آموزشي </a:t>
            </a:r>
            <a:r>
              <a:rPr lang="fa-IR" sz="6000" b="1" dirty="0">
                <a:effectLst>
                  <a:outerShdw blurRad="38100" dist="38100" dir="2700000" algn="tl">
                    <a:srgbClr val="000000">
                      <a:alpha val="43137"/>
                    </a:srgbClr>
                  </a:outerShdw>
                </a:effectLst>
                <a:cs typeface="2  Lotus" pitchFamily="2" charset="-78"/>
              </a:rPr>
              <a:t>را  مي توان تجويز يا پيش بيني روش هاي مطلوب آموزشي براي نيل به </a:t>
            </a:r>
            <a:r>
              <a:rPr lang="fa-IR" sz="6000" b="1" dirty="0">
                <a:solidFill>
                  <a:srgbClr val="FF0000"/>
                </a:solidFill>
                <a:effectLst>
                  <a:outerShdw blurRad="38100" dist="38100" dir="2700000" algn="tl">
                    <a:srgbClr val="000000">
                      <a:alpha val="43137"/>
                    </a:srgbClr>
                  </a:outerShdw>
                </a:effectLst>
                <a:cs typeface="2  Lotus" pitchFamily="2" charset="-78"/>
              </a:rPr>
              <a:t>تغييرات مورد نياز در </a:t>
            </a:r>
            <a:r>
              <a:rPr lang="fa-IR" sz="6000" b="1" dirty="0">
                <a:solidFill>
                  <a:srgbClr val="00B050"/>
                </a:solidFill>
                <a:effectLst>
                  <a:outerShdw blurRad="38100" dist="38100" dir="2700000" algn="tl">
                    <a:srgbClr val="000000">
                      <a:alpha val="43137"/>
                    </a:srgbClr>
                  </a:outerShdw>
                </a:effectLst>
                <a:cs typeface="2  Lotus" pitchFamily="2" charset="-78"/>
              </a:rPr>
              <a:t>دانش ها</a:t>
            </a:r>
            <a:r>
              <a:rPr lang="fa-IR" sz="6000" b="1" dirty="0">
                <a:solidFill>
                  <a:srgbClr val="FFFF00"/>
                </a:solidFill>
                <a:effectLst>
                  <a:outerShdw blurRad="38100" dist="38100" dir="2700000" algn="tl">
                    <a:srgbClr val="000000">
                      <a:alpha val="43137"/>
                    </a:srgbClr>
                  </a:outerShdw>
                </a:effectLst>
                <a:cs typeface="2  Lotus" pitchFamily="2" charset="-78"/>
              </a:rPr>
              <a:t>،</a:t>
            </a:r>
            <a:r>
              <a:rPr lang="fa-IR" sz="6000" b="1" dirty="0">
                <a:solidFill>
                  <a:srgbClr val="FF0000"/>
                </a:solidFill>
                <a:effectLst>
                  <a:outerShdw blurRad="38100" dist="38100" dir="2700000" algn="tl">
                    <a:srgbClr val="000000">
                      <a:alpha val="43137"/>
                    </a:srgbClr>
                  </a:outerShdw>
                </a:effectLst>
                <a:cs typeface="2  Lotus" pitchFamily="2" charset="-78"/>
              </a:rPr>
              <a:t> </a:t>
            </a:r>
            <a:r>
              <a:rPr lang="fa-IR" sz="6000" b="1" dirty="0">
                <a:solidFill>
                  <a:srgbClr val="00B050"/>
                </a:solidFill>
                <a:effectLst>
                  <a:outerShdw blurRad="38100" dist="38100" dir="2700000" algn="tl">
                    <a:srgbClr val="000000">
                      <a:alpha val="43137"/>
                    </a:srgbClr>
                  </a:outerShdw>
                </a:effectLst>
                <a:cs typeface="2  Lotus" pitchFamily="2" charset="-78"/>
              </a:rPr>
              <a:t>مهارت ها </a:t>
            </a:r>
            <a:r>
              <a:rPr lang="fa-IR" sz="6000" b="1" dirty="0">
                <a:solidFill>
                  <a:srgbClr val="FFFF00"/>
                </a:solidFill>
                <a:effectLst>
                  <a:outerShdw blurRad="38100" dist="38100" dir="2700000" algn="tl">
                    <a:srgbClr val="000000">
                      <a:alpha val="43137"/>
                    </a:srgbClr>
                  </a:outerShdw>
                </a:effectLst>
                <a:cs typeface="2  Lotus" pitchFamily="2" charset="-78"/>
              </a:rPr>
              <a:t>و</a:t>
            </a:r>
            <a:r>
              <a:rPr lang="fa-IR" sz="6000" b="1" dirty="0">
                <a:solidFill>
                  <a:srgbClr val="00B050"/>
                </a:solidFill>
                <a:effectLst>
                  <a:outerShdw blurRad="38100" dist="38100" dir="2700000" algn="tl">
                    <a:srgbClr val="000000">
                      <a:alpha val="43137"/>
                    </a:srgbClr>
                  </a:outerShdw>
                </a:effectLst>
                <a:cs typeface="2  Lotus" pitchFamily="2" charset="-78"/>
              </a:rPr>
              <a:t> عواطف </a:t>
            </a:r>
            <a:r>
              <a:rPr lang="fa-IR" sz="6000" b="1" dirty="0">
                <a:effectLst>
                  <a:outerShdw blurRad="38100" dist="38100" dir="2700000" algn="tl">
                    <a:srgbClr val="000000">
                      <a:alpha val="43137"/>
                    </a:srgbClr>
                  </a:outerShdw>
                </a:effectLst>
                <a:cs typeface="2  Lotus" pitchFamily="2" charset="-78"/>
              </a:rPr>
              <a:t>شاگرد دانست.</a:t>
            </a:r>
          </a:p>
          <a:p>
            <a:pPr marL="0" indent="0" algn="just" eaLnBrk="1" hangingPunct="1">
              <a:spcBef>
                <a:spcPts val="0"/>
              </a:spcBef>
              <a:buFont typeface="Symbol" pitchFamily="18" charset="2"/>
              <a:buNone/>
              <a:defRPr/>
            </a:pPr>
            <a:endParaRPr lang="en-US" sz="6000" b="1" dirty="0" smtClean="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457200" y="188913"/>
            <a:ext cx="8229600" cy="1079500"/>
          </a:xfrm>
          <a:solidFill>
            <a:schemeClr val="tx1">
              <a:lumMod val="85000"/>
            </a:schemeClr>
          </a:solidFill>
        </p:spPr>
        <p:txBody>
          <a:bodyPr rtlCol="1">
            <a:noAutofit/>
          </a:bodyPr>
          <a:lstStyle/>
          <a:p>
            <a:pPr eaLnBrk="1" fontAlgn="auto" hangingPunct="1">
              <a:spcAft>
                <a:spcPts val="0"/>
              </a:spcAft>
              <a:defRPr/>
            </a:pPr>
            <a:r>
              <a:rPr lang="fa-IR" sz="5400" dirty="0" smtClean="0">
                <a:solidFill>
                  <a:srgbClr val="FF0000"/>
                </a:solidFill>
                <a:cs typeface="2  Titr" pitchFamily="2" charset="-78"/>
              </a:rPr>
              <a:t>تعریف طراحي آموزشي</a:t>
            </a:r>
            <a:endParaRPr lang="fa-IR" sz="54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260350"/>
            <a:ext cx="8569325" cy="6408738"/>
          </a:xfrm>
        </p:spPr>
        <p:txBody>
          <a:bodyPr/>
          <a:lstStyle/>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6. </a:t>
            </a:r>
            <a:r>
              <a:rPr lang="fa-IR" sz="4800" b="1" dirty="0" smtClean="0">
                <a:effectLst>
                  <a:outerShdw blurRad="38100" dist="38100" dir="2700000" algn="tl">
                    <a:srgbClr val="000000">
                      <a:alpha val="43137"/>
                    </a:srgbClr>
                  </a:outerShdw>
                </a:effectLst>
                <a:cs typeface="2  Lotus" pitchFamily="2" charset="-78"/>
              </a:rPr>
              <a:t>تعیین زمان</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7. </a:t>
            </a:r>
            <a:r>
              <a:rPr lang="fa-IR" sz="4800" b="1" dirty="0" smtClean="0">
                <a:effectLst>
                  <a:outerShdw blurRad="38100" dist="38100" dir="2700000" algn="tl">
                    <a:srgbClr val="000000">
                      <a:alpha val="43137"/>
                    </a:srgbClr>
                  </a:outerShdw>
                </a:effectLst>
                <a:cs typeface="2  Lotus" pitchFamily="2" charset="-78"/>
              </a:rPr>
              <a:t>آماده کردن یا سازماندهی فضای آموزشی</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8. </a:t>
            </a:r>
            <a:r>
              <a:rPr lang="fa-IR" sz="4800" b="1" dirty="0" smtClean="0">
                <a:effectLst>
                  <a:outerShdw blurRad="38100" dist="38100" dir="2700000" algn="tl">
                    <a:srgbClr val="000000">
                      <a:alpha val="43137"/>
                    </a:srgbClr>
                  </a:outerShdw>
                </a:effectLst>
                <a:cs typeface="2  Lotus" pitchFamily="2" charset="-78"/>
              </a:rPr>
              <a:t>انتخاب منابع یادگیری مناسب</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9. </a:t>
            </a:r>
            <a:r>
              <a:rPr lang="fa-IR" sz="4800" b="1" dirty="0" smtClean="0">
                <a:effectLst>
                  <a:outerShdw blurRad="38100" dist="38100" dir="2700000" algn="tl">
                    <a:srgbClr val="000000">
                      <a:alpha val="43137"/>
                    </a:srgbClr>
                  </a:outerShdw>
                </a:effectLst>
                <a:cs typeface="2  Lotus" pitchFamily="2" charset="-78"/>
              </a:rPr>
              <a:t>نوع ارزش یابی که باید از آموخته های دانش آموزان به عمل آید.</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10. </a:t>
            </a:r>
            <a:r>
              <a:rPr lang="fa-IR" sz="4800" b="1" dirty="0" smtClean="0">
                <a:effectLst>
                  <a:outerShdw blurRad="38100" dist="38100" dir="2700000" algn="tl">
                    <a:srgbClr val="000000">
                      <a:alpha val="43137"/>
                    </a:srgbClr>
                  </a:outerShdw>
                </a:effectLst>
                <a:cs typeface="2  Lotus" pitchFamily="2" charset="-78"/>
              </a:rPr>
              <a:t>تجزیه وتحلیل بازخورد از فعالیت های دانش آموزان</a:t>
            </a:r>
          </a:p>
          <a:p>
            <a:pPr>
              <a:defRPr/>
            </a:pPr>
            <a:endParaRPr lang="fa-IR" dirty="0"/>
          </a:p>
        </p:txBody>
      </p:sp>
    </p:spTree>
  </p:cSld>
  <p:clrMapOvr>
    <a:masterClrMapping/>
  </p:clrMapOvr>
  <p:transition spd="slow">
    <p:checke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700213"/>
            <a:ext cx="8642350" cy="4752975"/>
          </a:xfrm>
        </p:spPr>
        <p:txBody>
          <a:bodyPr rtlCol="1">
            <a:normAutofit/>
          </a:bodyPr>
          <a:lstStyle/>
          <a:p>
            <a:pPr marL="274320" indent="-274320" algn="just" eaLnBrk="1" fontAlgn="auto" hangingPunct="1">
              <a:spcAft>
                <a:spcPts val="0"/>
              </a:spcAft>
              <a:defRPr/>
            </a:pPr>
            <a:r>
              <a:rPr lang="fa-IR" sz="3600" b="1" dirty="0" smtClean="0">
                <a:solidFill>
                  <a:srgbClr val="FF0000"/>
                </a:solidFill>
                <a:effectLst>
                  <a:outerShdw blurRad="38100" dist="38100" dir="2700000" algn="tl">
                    <a:srgbClr val="000000">
                      <a:alpha val="43137"/>
                    </a:srgbClr>
                  </a:outerShdw>
                </a:effectLst>
                <a:cs typeface="2  Lotus" pitchFamily="2" charset="-78"/>
              </a:rPr>
              <a:t>1) </a:t>
            </a:r>
            <a:r>
              <a:rPr lang="fa-IR" sz="3600" b="1" dirty="0" smtClean="0">
                <a:effectLst>
                  <a:outerShdw blurRad="38100" dist="38100" dir="2700000" algn="tl">
                    <a:srgbClr val="000000">
                      <a:alpha val="43137"/>
                    </a:srgbClr>
                  </a:outerShdw>
                </a:effectLst>
                <a:cs typeface="2  Lotus" pitchFamily="2" charset="-78"/>
              </a:rPr>
              <a:t>نقشه‌ي يك شهر مطلوب را از نظر خود رسم كنيد و دلايل خويش را براي جايگزين كردن مكان هاي اداري اجتماعي و مسكوني در اين نقشه بيان داريد.</a:t>
            </a:r>
            <a:endParaRPr lang="en-US" sz="36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3600" b="1" dirty="0" smtClean="0">
                <a:solidFill>
                  <a:srgbClr val="FF0000"/>
                </a:solidFill>
                <a:effectLst>
                  <a:outerShdw blurRad="38100" dist="38100" dir="2700000" algn="tl">
                    <a:srgbClr val="000000">
                      <a:alpha val="43137"/>
                    </a:srgbClr>
                  </a:outerShdw>
                </a:effectLst>
                <a:cs typeface="2  Lotus" pitchFamily="2" charset="-78"/>
              </a:rPr>
              <a:t>2) </a:t>
            </a:r>
            <a:r>
              <a:rPr lang="fa-IR" sz="3600" b="1" dirty="0" smtClean="0">
                <a:effectLst>
                  <a:outerShdw blurRad="38100" dist="38100" dir="2700000" algn="tl">
                    <a:srgbClr val="000000">
                      <a:alpha val="43137"/>
                    </a:srgbClr>
                  </a:outerShdw>
                </a:effectLst>
                <a:cs typeface="2  Lotus" pitchFamily="2" charset="-78"/>
              </a:rPr>
              <a:t>فكركنيد شما يك جهان گرديد مي خواهيد از كشور پاكستان به ارمنستان سفر كنيد و سفرنامه اي را هم بنويسيد در اين سفرنامه چه مي نوشتيد؟</a:t>
            </a:r>
            <a:endParaRPr lang="en-US" sz="36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3600" b="1" dirty="0" smtClean="0">
                <a:solidFill>
                  <a:srgbClr val="FF0000"/>
                </a:solidFill>
                <a:effectLst>
                  <a:outerShdw blurRad="38100" dist="38100" dir="2700000" algn="tl">
                    <a:srgbClr val="000000">
                      <a:alpha val="43137"/>
                    </a:srgbClr>
                  </a:outerShdw>
                </a:effectLst>
                <a:cs typeface="2  Lotus" pitchFamily="2" charset="-78"/>
              </a:rPr>
              <a:t>3) </a:t>
            </a:r>
            <a:r>
              <a:rPr lang="fa-IR" sz="3600" b="1" dirty="0" smtClean="0">
                <a:effectLst>
                  <a:outerShdw blurRad="38100" dist="38100" dir="2700000" algn="tl">
                    <a:srgbClr val="000000">
                      <a:alpha val="43137"/>
                    </a:srgbClr>
                  </a:outerShdw>
                </a:effectLst>
                <a:cs typeface="2  Lotus" pitchFamily="2" charset="-78"/>
              </a:rPr>
              <a:t>كره‌ي خيالي از زمين بكشيد كه نشان دهنده‌ي پيش بيني شما از آينده‌ي كره‌ي زمين باشد.</a:t>
            </a:r>
            <a:endParaRPr lang="en-US" sz="36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3600" dirty="0" smtClean="0"/>
          </a:p>
        </p:txBody>
      </p:sp>
      <p:sp>
        <p:nvSpPr>
          <p:cNvPr id="2" name="Title 1"/>
          <p:cNvSpPr>
            <a:spLocks noGrp="1"/>
          </p:cNvSpPr>
          <p:nvPr>
            <p:ph type="title"/>
          </p:nvPr>
        </p:nvSpPr>
        <p:spPr>
          <a:solidFill>
            <a:schemeClr val="tx1"/>
          </a:solidFill>
        </p:spPr>
        <p:txBody>
          <a:bodyPr rtlCol="1">
            <a:normAutofit fontScale="90000"/>
          </a:bodyPr>
          <a:lstStyle/>
          <a:p>
            <a:pPr eaLnBrk="1" fontAlgn="auto" hangingPunct="1">
              <a:spcAft>
                <a:spcPts val="0"/>
              </a:spcAft>
              <a:defRPr/>
            </a:pPr>
            <a:r>
              <a:rPr lang="fa-IR" b="1" dirty="0" smtClean="0">
                <a:solidFill>
                  <a:srgbClr val="FFFF00"/>
                </a:solidFill>
                <a:effectLst>
                  <a:outerShdw blurRad="38100" dist="38100" dir="2700000" algn="tl">
                    <a:srgbClr val="000000">
                      <a:alpha val="43137"/>
                    </a:srgbClr>
                  </a:outerShdw>
                </a:effectLst>
                <a:cs typeface="2  Titr" pitchFamily="2" charset="-78"/>
              </a:rPr>
              <a:t/>
            </a:r>
            <a:br>
              <a:rPr lang="fa-IR" b="1" dirty="0" smtClean="0">
                <a:solidFill>
                  <a:srgbClr val="FFFF00"/>
                </a:solidFill>
                <a:effectLst>
                  <a:outerShdw blurRad="38100" dist="38100" dir="2700000" algn="tl">
                    <a:srgbClr val="000000">
                      <a:alpha val="43137"/>
                    </a:srgbClr>
                  </a:outerShdw>
                </a:effectLst>
                <a:cs typeface="2  Titr" pitchFamily="2" charset="-78"/>
              </a:rPr>
            </a:br>
            <a:r>
              <a:rPr lang="fa-IR" b="1" dirty="0" smtClean="0">
                <a:solidFill>
                  <a:srgbClr val="FF0000"/>
                </a:solidFill>
                <a:effectLst>
                  <a:outerShdw blurRad="38100" dist="38100" dir="2700000" algn="tl">
                    <a:srgbClr val="000000">
                      <a:alpha val="43137"/>
                    </a:srgbClr>
                  </a:outerShdw>
                </a:effectLst>
                <a:cs typeface="2  Titr" pitchFamily="2" charset="-78"/>
              </a:rPr>
              <a:t>چند نمونه از تكاليف خلّاق</a:t>
            </a:r>
            <a:r>
              <a:rPr lang="en-US" b="1" dirty="0" smtClean="0">
                <a:solidFill>
                  <a:srgbClr val="FFFF00"/>
                </a:solidFill>
                <a:effectLst>
                  <a:outerShdw blurRad="38100" dist="38100" dir="2700000" algn="tl">
                    <a:srgbClr val="000000">
                      <a:alpha val="43137"/>
                    </a:srgbClr>
                  </a:outerShdw>
                </a:effectLst>
                <a:cs typeface="2  Titr" pitchFamily="2" charset="-78"/>
              </a:rPr>
              <a:t/>
            </a:r>
            <a:br>
              <a:rPr lang="en-US" b="1" dirty="0" smtClean="0">
                <a:solidFill>
                  <a:srgbClr val="FFFF00"/>
                </a:solidFill>
                <a:effectLst>
                  <a:outerShdw blurRad="38100" dist="38100" dir="2700000" algn="tl">
                    <a:srgbClr val="000000">
                      <a:alpha val="43137"/>
                    </a:srgbClr>
                  </a:outerShdw>
                </a:effectLst>
                <a:cs typeface="2  Titr" pitchFamily="2" charset="-78"/>
              </a:rPr>
            </a:b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2000"/>
                                        <p:tgtEl>
                                          <p:spTgt spid="3">
                                            <p:txEl>
                                              <p:pRg st="1" end="1"/>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4)">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38"/>
            <a:ext cx="8229600" cy="5429250"/>
          </a:xfrm>
        </p:spPr>
        <p:txBody>
          <a:bodyPr rtlCol="1">
            <a:noAutofit/>
          </a:bodyPr>
          <a:lstStyle/>
          <a:p>
            <a:pPr marL="274320" indent="-274320" algn="just" eaLnBrk="1" fontAlgn="auto" hangingPunct="1">
              <a:spcAft>
                <a:spcPts val="0"/>
              </a:spcAft>
              <a:defRPr/>
            </a:pPr>
            <a:r>
              <a:rPr lang="fa-IR" sz="4800" b="1" dirty="0" smtClean="0">
                <a:effectLst>
                  <a:outerShdw blurRad="38100" dist="38100" dir="2700000" algn="tl">
                    <a:srgbClr val="000000">
                      <a:alpha val="43137"/>
                    </a:srgbClr>
                  </a:outerShdw>
                </a:effectLst>
                <a:cs typeface="2  Lotus" pitchFamily="2" charset="-78"/>
              </a:rPr>
              <a:t>اين نوع از تكاليف با هدف </a:t>
            </a:r>
            <a:r>
              <a:rPr lang="fa-IR" sz="4800" b="1" i="1" dirty="0" smtClean="0">
                <a:solidFill>
                  <a:srgbClr val="FF0000"/>
                </a:solidFill>
                <a:effectLst>
                  <a:outerShdw blurRad="38100" dist="38100" dir="2700000" algn="tl">
                    <a:srgbClr val="000000">
                      <a:alpha val="43137"/>
                    </a:srgbClr>
                  </a:outerShdw>
                </a:effectLst>
                <a:cs typeface="2  Lotus" pitchFamily="2" charset="-78"/>
              </a:rPr>
              <a:t>توليد دانش </a:t>
            </a:r>
            <a:r>
              <a:rPr lang="fa-IR" sz="4800" b="1" dirty="0" smtClean="0">
                <a:effectLst>
                  <a:outerShdw blurRad="38100" dist="38100" dir="2700000" algn="tl">
                    <a:srgbClr val="000000">
                      <a:alpha val="43137"/>
                    </a:srgbClr>
                  </a:outerShdw>
                </a:effectLst>
                <a:cs typeface="2  Lotus" pitchFamily="2" charset="-78"/>
              </a:rPr>
              <a:t>توسط فراگير مورد استفاده قرار        مي گيرد.</a:t>
            </a:r>
          </a:p>
          <a:p>
            <a:pPr marL="274320" indent="-274320" algn="just" eaLnBrk="1" fontAlgn="auto" hangingPunct="1">
              <a:spcAft>
                <a:spcPts val="0"/>
              </a:spcAft>
              <a:defRPr/>
            </a:pPr>
            <a:r>
              <a:rPr lang="fa-IR" sz="4800" b="1" dirty="0" smtClean="0">
                <a:effectLst>
                  <a:outerShdw blurRad="38100" dist="38100" dir="2700000" algn="tl">
                    <a:srgbClr val="000000">
                      <a:alpha val="43137"/>
                    </a:srgbClr>
                  </a:outerShdw>
                </a:effectLst>
                <a:cs typeface="2  Lotus" pitchFamily="2" charset="-78"/>
              </a:rPr>
              <a:t>روش انجام تكاليف عمدتاً مبتني </a:t>
            </a:r>
            <a:r>
              <a:rPr lang="fa-IR" sz="4800" b="1" dirty="0" smtClean="0">
                <a:solidFill>
                  <a:srgbClr val="FF0000"/>
                </a:solidFill>
                <a:effectLst>
                  <a:outerShdw blurRad="38100" dist="38100" dir="2700000" algn="tl">
                    <a:srgbClr val="000000">
                      <a:alpha val="43137"/>
                    </a:srgbClr>
                  </a:outerShdw>
                </a:effectLst>
                <a:cs typeface="2  Lotus" pitchFamily="2" charset="-78"/>
              </a:rPr>
              <a:t>بر </a:t>
            </a:r>
            <a:r>
              <a:rPr lang="fa-IR" sz="4800" b="1" i="1" dirty="0" smtClean="0">
                <a:solidFill>
                  <a:srgbClr val="FF0000"/>
                </a:solidFill>
                <a:effectLst>
                  <a:outerShdw blurRad="38100" dist="38100" dir="2700000" algn="tl">
                    <a:srgbClr val="000000">
                      <a:alpha val="43137"/>
                    </a:srgbClr>
                  </a:outerShdw>
                </a:effectLst>
                <a:cs typeface="2  Lotus" pitchFamily="2" charset="-78"/>
              </a:rPr>
              <a:t>شيوه ي حل مساله </a:t>
            </a:r>
            <a:r>
              <a:rPr lang="fa-IR" sz="4800" b="1" i="1" dirty="0" smtClean="0">
                <a:effectLst>
                  <a:outerShdw blurRad="38100" dist="38100" dir="2700000" algn="tl">
                    <a:srgbClr val="000000">
                      <a:alpha val="43137"/>
                    </a:srgbClr>
                  </a:outerShdw>
                </a:effectLst>
                <a:cs typeface="2  Lotus" pitchFamily="2" charset="-78"/>
              </a:rPr>
              <a:t>و</a:t>
            </a:r>
            <a:r>
              <a:rPr lang="fa-IR" sz="4800" b="1" i="1" dirty="0" smtClean="0">
                <a:solidFill>
                  <a:srgbClr val="FFFF00"/>
                </a:solidFill>
                <a:effectLst>
                  <a:outerShdw blurRad="38100" dist="38100" dir="2700000" algn="tl">
                    <a:srgbClr val="000000">
                      <a:alpha val="43137"/>
                    </a:srgbClr>
                  </a:outerShdw>
                </a:effectLst>
                <a:cs typeface="2  Lotus" pitchFamily="2" charset="-78"/>
              </a:rPr>
              <a:t> </a:t>
            </a:r>
            <a:r>
              <a:rPr lang="fa-IR" sz="4800" b="1" i="1" dirty="0" smtClean="0">
                <a:solidFill>
                  <a:srgbClr val="FF0000"/>
                </a:solidFill>
                <a:effectLst>
                  <a:outerShdw blurRad="38100" dist="38100" dir="2700000" algn="tl">
                    <a:srgbClr val="000000">
                      <a:alpha val="43137"/>
                    </a:srgbClr>
                  </a:outerShdw>
                </a:effectLst>
                <a:cs typeface="2  Lotus" pitchFamily="2" charset="-78"/>
              </a:rPr>
              <a:t>روش علمي</a:t>
            </a:r>
            <a:r>
              <a:rPr lang="fa-IR" sz="4800" b="1" dirty="0" smtClean="0">
                <a:solidFill>
                  <a:srgbClr val="FF0000"/>
                </a:solidFill>
                <a:effectLst>
                  <a:outerShdw blurRad="38100" dist="38100" dir="2700000" algn="tl">
                    <a:srgbClr val="000000">
                      <a:alpha val="43137"/>
                    </a:srgbClr>
                  </a:outerShdw>
                </a:effectLst>
                <a:cs typeface="2  Lotus" pitchFamily="2" charset="-78"/>
              </a:rPr>
              <a:t> </a:t>
            </a:r>
            <a:r>
              <a:rPr lang="fa-IR" sz="4800" b="1" dirty="0" smtClean="0">
                <a:effectLst>
                  <a:outerShdw blurRad="38100" dist="38100" dir="2700000" algn="tl">
                    <a:srgbClr val="000000">
                      <a:alpha val="43137"/>
                    </a:srgbClr>
                  </a:outerShdw>
                </a:effectLst>
                <a:cs typeface="2  Lotus" pitchFamily="2" charset="-78"/>
              </a:rPr>
              <a:t>است.</a:t>
            </a:r>
          </a:p>
          <a:p>
            <a:pPr marL="274320" indent="-274320" algn="just" eaLnBrk="1" fontAlgn="auto" hangingPunct="1">
              <a:spcAft>
                <a:spcPts val="0"/>
              </a:spcAft>
              <a:defRPr/>
            </a:pPr>
            <a:r>
              <a:rPr lang="fa-IR" sz="4800" b="1" dirty="0" smtClean="0">
                <a:effectLst>
                  <a:outerShdw blurRad="38100" dist="38100" dir="2700000" algn="tl">
                    <a:srgbClr val="000000">
                      <a:alpha val="43137"/>
                    </a:srgbClr>
                  </a:outerShdw>
                </a:effectLst>
                <a:cs typeface="2  Lotus" pitchFamily="2" charset="-78"/>
              </a:rPr>
              <a:t> به لحاظ علمي اين نوع تكاليف در زمان </a:t>
            </a:r>
            <a:r>
              <a:rPr lang="fa-IR" sz="4800" b="1" i="1" dirty="0" smtClean="0">
                <a:solidFill>
                  <a:srgbClr val="FF0000"/>
                </a:solidFill>
                <a:effectLst>
                  <a:outerShdw blurRad="38100" dist="38100" dir="2700000" algn="tl">
                    <a:srgbClr val="000000">
                      <a:alpha val="43137"/>
                    </a:srgbClr>
                  </a:outerShdw>
                </a:effectLst>
                <a:cs typeface="2  Lotus" pitchFamily="2" charset="-78"/>
              </a:rPr>
              <a:t>طولاني تر </a:t>
            </a:r>
            <a:r>
              <a:rPr lang="fa-IR" sz="4800" b="1" dirty="0" smtClean="0">
                <a:effectLst>
                  <a:outerShdw blurRad="38100" dist="38100" dir="2700000" algn="tl">
                    <a:srgbClr val="000000">
                      <a:alpha val="43137"/>
                    </a:srgbClr>
                  </a:outerShdw>
                </a:effectLst>
                <a:cs typeface="2  Lotus" pitchFamily="2" charset="-78"/>
              </a:rPr>
              <a:t>انجام مي گيرد.</a:t>
            </a:r>
          </a:p>
        </p:txBody>
      </p:sp>
      <p:sp>
        <p:nvSpPr>
          <p:cNvPr id="2" name="Title 1"/>
          <p:cNvSpPr>
            <a:spLocks noGrp="1"/>
          </p:cNvSpPr>
          <p:nvPr>
            <p:ph type="title"/>
          </p:nvPr>
        </p:nvSpPr>
        <p:spPr>
          <a:xfrm>
            <a:off x="457200" y="274638"/>
            <a:ext cx="8229600" cy="725487"/>
          </a:xfrm>
          <a:solidFill>
            <a:schemeClr val="tx1">
              <a:lumMod val="85000"/>
            </a:schemeClr>
          </a:solidFill>
        </p:spPr>
        <p:txBody>
          <a:bodyPr rtlCol="1">
            <a:normAutofit fontScale="90000"/>
          </a:bodyPr>
          <a:lstStyle/>
          <a:p>
            <a:pPr eaLnBrk="1" fontAlgn="auto" hangingPunct="1">
              <a:spcAft>
                <a:spcPts val="0"/>
              </a:spcAft>
              <a:defRPr/>
            </a:pPr>
            <a:r>
              <a:rPr lang="fa-IR" dirty="0" smtClean="0">
                <a:solidFill>
                  <a:srgbClr val="FF0000"/>
                </a:solidFill>
                <a:cs typeface="2  Titr" pitchFamily="2" charset="-78"/>
              </a:rPr>
              <a:t>5) تكاليف پژوهشي</a:t>
            </a:r>
            <a:endParaRPr lang="fa-IR"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950" y="188913"/>
            <a:ext cx="8928100" cy="6553200"/>
          </a:xfrm>
        </p:spPr>
        <p:txBody>
          <a:bodyPr/>
          <a:lstStyle/>
          <a:p>
            <a:pPr algn="just">
              <a:spcBef>
                <a:spcPts val="0"/>
              </a:spcBef>
              <a:defRPr/>
            </a:pPr>
            <a:r>
              <a:rPr lang="fa-IR" sz="6000" b="1" dirty="0" smtClean="0">
                <a:solidFill>
                  <a:srgbClr val="FF0000"/>
                </a:solidFill>
                <a:effectLst>
                  <a:outerShdw blurRad="38100" dist="38100" dir="2700000" algn="tl">
                    <a:srgbClr val="000000">
                      <a:alpha val="43137"/>
                    </a:srgbClr>
                  </a:outerShdw>
                </a:effectLst>
                <a:cs typeface="2  Lotus" pitchFamily="2" charset="-78"/>
              </a:rPr>
              <a:t>تکالیف پژوهشی </a:t>
            </a:r>
            <a:r>
              <a:rPr lang="fa-IR" sz="6000" b="1" dirty="0" smtClean="0">
                <a:effectLst>
                  <a:outerShdw blurRad="38100" dist="38100" dir="2700000" algn="tl">
                    <a:srgbClr val="000000">
                      <a:alpha val="43137"/>
                    </a:srgbClr>
                  </a:outerShdw>
                </a:effectLst>
                <a:cs typeface="2  Lotus" pitchFamily="2" charset="-78"/>
              </a:rPr>
              <a:t>بر خلاف آن چه اکنون در بسیاری از کلاس های درس رایج است، به معنای انجام صرف تحقیق و یا جمع آوری اطلاعات به تنهایی نبوده و شامل انواع متنوع و وسیعی است.</a:t>
            </a:r>
            <a:endParaRPr lang="en-US" sz="6000" b="1" dirty="0">
              <a:effectLst>
                <a:outerShdw blurRad="38100" dist="38100" dir="2700000" algn="tl">
                  <a:srgbClr val="000000">
                    <a:alpha val="43137"/>
                  </a:srgbClr>
                </a:outerShdw>
              </a:effectLst>
              <a:cs typeface="2  Lotus" pitchFamily="2" charset="-78"/>
            </a:endParaRPr>
          </a:p>
        </p:txBody>
      </p:sp>
    </p:spTree>
  </p:cSld>
  <p:clrMapOvr>
    <a:masterClrMapping/>
  </p:clrMapOvr>
  <p:transition spd="slow">
    <p:dissolve/>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628775"/>
            <a:ext cx="8785225" cy="4943475"/>
          </a:xfrm>
        </p:spPr>
        <p:txBody>
          <a:bodyPr rtlCol="1">
            <a:normAutofit/>
          </a:bodyPr>
          <a:lstStyle/>
          <a:p>
            <a:pPr marL="274320" indent="-274320" algn="just" eaLnBrk="1" fontAlgn="auto" hangingPunct="1">
              <a:spcBef>
                <a:spcPts val="0"/>
              </a:spcBef>
              <a:spcAft>
                <a:spcPts val="0"/>
              </a:spcAft>
              <a:defRPr/>
            </a:pPr>
            <a:r>
              <a:rPr lang="fa-IR" sz="4400" b="1" dirty="0" smtClean="0">
                <a:solidFill>
                  <a:srgbClr val="FFC000"/>
                </a:solidFill>
                <a:effectLst>
                  <a:outerShdw blurRad="38100" dist="38100" dir="2700000" algn="tl">
                    <a:srgbClr val="000000">
                      <a:alpha val="43137"/>
                    </a:srgbClr>
                  </a:outerShdw>
                </a:effectLst>
                <a:cs typeface="2  Lotus" pitchFamily="2" charset="-78"/>
              </a:rPr>
              <a:t>1. </a:t>
            </a:r>
            <a:r>
              <a:rPr lang="fa-IR" sz="4400" b="1" dirty="0" smtClean="0">
                <a:solidFill>
                  <a:schemeClr val="tx1"/>
                </a:solidFill>
                <a:effectLst>
                  <a:outerShdw blurRad="38100" dist="38100" dir="2700000" algn="tl">
                    <a:srgbClr val="000000">
                      <a:alpha val="43137"/>
                    </a:srgbClr>
                  </a:outerShdw>
                </a:effectLst>
                <a:cs typeface="2  Lotus" pitchFamily="2" charset="-78"/>
              </a:rPr>
              <a:t>معلم در پایان درس </a:t>
            </a:r>
            <a:r>
              <a:rPr lang="fa-IR" sz="4400" b="1" dirty="0" smtClean="0">
                <a:solidFill>
                  <a:srgbClr val="FF0000"/>
                </a:solidFill>
                <a:effectLst>
                  <a:outerShdw blurRad="38100" dist="38100" dir="2700000" algn="tl">
                    <a:srgbClr val="000000">
                      <a:alpha val="43137"/>
                    </a:srgbClr>
                  </a:outerShdw>
                </a:effectLst>
                <a:cs typeface="2  Lotus" pitchFamily="2" charset="-78"/>
              </a:rPr>
              <a:t>«اتم» </a:t>
            </a:r>
            <a:r>
              <a:rPr lang="fa-IR" sz="4400" b="1" dirty="0" smtClean="0">
                <a:solidFill>
                  <a:schemeClr val="tx1"/>
                </a:solidFill>
                <a:effectLst>
                  <a:outerShdw blurRad="38100" dist="38100" dir="2700000" algn="tl">
                    <a:srgbClr val="000000">
                      <a:alpha val="43137"/>
                    </a:srgbClr>
                  </a:outerShdw>
                </a:effectLst>
                <a:cs typeface="2  Lotus" pitchFamily="2" charset="-78"/>
              </a:rPr>
              <a:t>به  دانش آموزان می گوید: «امروز وقتی راجع به درس فکر کردید، تصور کنید که شما کاشف ذره کوچک تر از اتم خواهید بود. این ذره را بکشید، نامی برای آن انتخاب کنید و کنار آن بنویسید و در  چند جمله به ویژگی های آن اشاره کنید.</a:t>
            </a:r>
            <a:endParaRPr lang="fa-IR" sz="4400" b="1" dirty="0">
              <a:solidFill>
                <a:schemeClr val="tx1"/>
              </a:solidFill>
              <a:effectLst>
                <a:outerShdw blurRad="38100" dist="38100" dir="2700000" algn="tl">
                  <a:srgbClr val="000000">
                    <a:alpha val="43137"/>
                  </a:srgbClr>
                </a:outerShdw>
              </a:effectLst>
              <a:cs typeface="2  Lotus" pitchFamily="2" charset="-78"/>
            </a:endParaRPr>
          </a:p>
          <a:p>
            <a:pPr marL="274320" indent="-274320" eaLnBrk="1" fontAlgn="auto" hangingPunct="1">
              <a:spcBef>
                <a:spcPts val="0"/>
              </a:spcBef>
              <a:spcAft>
                <a:spcPts val="0"/>
              </a:spcAft>
              <a:defRPr/>
            </a:pPr>
            <a:endParaRPr lang="fa-IR" dirty="0" smtClean="0">
              <a:solidFill>
                <a:schemeClr val="tx1"/>
              </a:solidFill>
            </a:endParaRPr>
          </a:p>
        </p:txBody>
      </p:sp>
      <p:sp>
        <p:nvSpPr>
          <p:cNvPr id="2" name="Title 1"/>
          <p:cNvSpPr>
            <a:spLocks noGrp="1"/>
          </p:cNvSpPr>
          <p:nvPr>
            <p:ph type="title"/>
          </p:nvPr>
        </p:nvSpPr>
        <p:spPr>
          <a:xfrm>
            <a:off x="457200" y="338138"/>
            <a:ext cx="8229600" cy="1074737"/>
          </a:xfrm>
          <a:solidFill>
            <a:schemeClr val="tx1"/>
          </a:solidFill>
        </p:spPr>
        <p:txBody>
          <a:bodyPr rtlCol="1">
            <a:normAutofit fontScale="90000"/>
          </a:bodyPr>
          <a:lstStyle/>
          <a:p>
            <a:pPr eaLnBrk="1" fontAlgn="auto" hangingPunct="1">
              <a:spcAft>
                <a:spcPts val="0"/>
              </a:spcAft>
              <a:defRPr/>
            </a:pPr>
            <a:r>
              <a:rPr lang="fa-IR" b="1" dirty="0" smtClean="0">
                <a:solidFill>
                  <a:srgbClr val="FF0000"/>
                </a:solidFill>
                <a:effectLst>
                  <a:outerShdw blurRad="38100" dist="38100" dir="2700000" algn="tl">
                    <a:srgbClr val="000000">
                      <a:alpha val="43137"/>
                    </a:srgbClr>
                  </a:outerShdw>
                </a:effectLst>
                <a:cs typeface="2  Titr" pitchFamily="2" charset="-78"/>
              </a:rPr>
              <a:t/>
            </a:r>
            <a:br>
              <a:rPr lang="fa-IR" b="1" dirty="0" smtClean="0">
                <a:solidFill>
                  <a:srgbClr val="FF0000"/>
                </a:solidFill>
                <a:effectLst>
                  <a:outerShdw blurRad="38100" dist="38100" dir="2700000" algn="tl">
                    <a:srgbClr val="000000">
                      <a:alpha val="43137"/>
                    </a:srgbClr>
                  </a:outerShdw>
                </a:effectLst>
                <a:cs typeface="2  Titr" pitchFamily="2" charset="-78"/>
              </a:rPr>
            </a:br>
            <a:r>
              <a:rPr lang="fa-IR" b="1" dirty="0" smtClean="0">
                <a:solidFill>
                  <a:srgbClr val="FF0000"/>
                </a:solidFill>
                <a:effectLst>
                  <a:outerShdw blurRad="38100" dist="38100" dir="2700000" algn="tl">
                    <a:srgbClr val="000000">
                      <a:alpha val="43137"/>
                    </a:srgbClr>
                  </a:outerShdw>
                </a:effectLst>
                <a:cs typeface="2  Titr" pitchFamily="2" charset="-78"/>
              </a:rPr>
              <a:t>نمونه ای از تكليف پژوهشي</a:t>
            </a:r>
            <a:br>
              <a:rPr lang="fa-IR" b="1" dirty="0" smtClean="0">
                <a:solidFill>
                  <a:srgbClr val="FF0000"/>
                </a:solidFill>
                <a:effectLst>
                  <a:outerShdw blurRad="38100" dist="38100" dir="2700000" algn="tl">
                    <a:srgbClr val="000000">
                      <a:alpha val="43137"/>
                    </a:srgbClr>
                  </a:outerShdw>
                </a:effectLst>
                <a:cs typeface="2  Titr" pitchFamily="2" charset="-78"/>
              </a:rPr>
            </a:b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68888"/>
          </a:xfrm>
        </p:spPr>
        <p:txBody>
          <a:bodyPr rtlCol="0">
            <a:normAutofit/>
          </a:bodyPr>
          <a:lstStyle/>
          <a:p>
            <a:pPr marL="274320" indent="-274320" algn="just" eaLnBrk="1" fontAlgn="auto" hangingPunct="1">
              <a:spcAft>
                <a:spcPts val="0"/>
              </a:spcAft>
              <a:defRPr/>
            </a:pPr>
            <a:r>
              <a:rPr lang="fa-IR" sz="5400" b="1" dirty="0" smtClean="0">
                <a:effectLst>
                  <a:outerShdw blurRad="38100" dist="38100" dir="2700000" algn="tl">
                    <a:srgbClr val="000000">
                      <a:alpha val="43137"/>
                    </a:srgbClr>
                  </a:outerShdw>
                </a:effectLst>
                <a:cs typeface="2  Lotus" pitchFamily="2" charset="-78"/>
              </a:rPr>
              <a:t>طبق نظریه ی هوش چندگانه ی گاردنر، هوش جنبه های گسترده ای پیدا نمود و بر این اساس تعداد افرادی که توانمند و باهوش محسوب می شوند طیف وسیعی را به خود اختصاص داد.</a:t>
            </a:r>
            <a:endParaRPr lang="fa-IR" sz="5400" b="1" dirty="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solidFill>
            <a:schemeClr val="tx1"/>
          </a:solidFill>
        </p:spPr>
        <p:txBody>
          <a:bodyPr/>
          <a:lstStyle/>
          <a:p>
            <a:pPr eaLnBrk="1" hangingPunct="1"/>
            <a:r>
              <a:rPr lang="fa-IR" smtClean="0">
                <a:solidFill>
                  <a:srgbClr val="FF0000"/>
                </a:solidFill>
                <a:cs typeface="2  Titr" pitchFamily="2" charset="-78"/>
              </a:rPr>
              <a:t>6) تکالیف مبتنی بر رشد همه جانبه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1268413"/>
            <a:ext cx="8856663" cy="5546725"/>
          </a:xfrm>
        </p:spPr>
        <p:txBody>
          <a:bodyPr rtlCol="0">
            <a:normAutofit/>
          </a:bodyPr>
          <a:lstStyle/>
          <a:p>
            <a:pPr marL="274320" indent="-274320" algn="just" eaLnBrk="1" fontAlgn="auto" hangingPunct="1">
              <a:spcAft>
                <a:spcPts val="0"/>
              </a:spcAft>
              <a:defRPr/>
            </a:pPr>
            <a:r>
              <a:rPr lang="fa-IR" sz="3200" b="1" dirty="0" smtClean="0">
                <a:solidFill>
                  <a:srgbClr val="00B050"/>
                </a:solidFill>
                <a:effectLst>
                  <a:outerShdw blurRad="38100" dist="38100" dir="2700000" algn="tl">
                    <a:srgbClr val="000000">
                      <a:alpha val="43137"/>
                    </a:srgbClr>
                  </a:outerShdw>
                </a:effectLst>
                <a:cs typeface="2  Titr" pitchFamily="2" charset="-78"/>
              </a:rPr>
              <a:t>هوش  </a:t>
            </a:r>
            <a:r>
              <a:rPr lang="fa-IR" sz="3200" b="1" dirty="0">
                <a:solidFill>
                  <a:srgbClr val="00B050"/>
                </a:solidFill>
                <a:effectLst>
                  <a:outerShdw blurRad="38100" dist="38100" dir="2700000" algn="tl">
                    <a:srgbClr val="000000">
                      <a:alpha val="43137"/>
                    </a:srgbClr>
                  </a:outerShdw>
                </a:effectLst>
                <a:cs typeface="2  Titr" pitchFamily="2" charset="-78"/>
              </a:rPr>
              <a:t>لفظي - زباني</a:t>
            </a:r>
            <a:endParaRPr lang="en-US" sz="3200" b="1" dirty="0">
              <a:solidFill>
                <a:srgbClr val="00B050"/>
              </a:solidFill>
              <a:effectLst>
                <a:outerShdw blurRad="38100" dist="38100" dir="2700000" algn="tl">
                  <a:srgbClr val="000000">
                    <a:alpha val="43137"/>
                  </a:srgbClr>
                </a:outerShdw>
              </a:effectLst>
              <a:cs typeface="2  Titr" pitchFamily="2" charset="-78"/>
            </a:endParaRPr>
          </a:p>
          <a:p>
            <a:pPr marL="274320" indent="-274320" algn="just" eaLnBrk="1" fontAlgn="auto" hangingPunct="1">
              <a:spcAft>
                <a:spcPts val="0"/>
              </a:spcAft>
              <a:defRPr/>
            </a:pPr>
            <a:r>
              <a:rPr lang="fa-IR" sz="3200" b="1" dirty="0">
                <a:effectLst>
                  <a:outerShdw blurRad="38100" dist="38100" dir="2700000" algn="tl">
                    <a:srgbClr val="000000">
                      <a:alpha val="43137"/>
                    </a:srgbClr>
                  </a:outerShdw>
                </a:effectLst>
                <a:cs typeface="2  Lotus" pitchFamily="2" charset="-78"/>
              </a:rPr>
              <a:t>براي دانش آموزان  داستان هايي را تعريف كنيد كه در آن عمل جمع كردن را به كار </a:t>
            </a:r>
            <a:r>
              <a:rPr lang="fa-IR" sz="3200" b="1" dirty="0" smtClean="0">
                <a:effectLst>
                  <a:outerShdw blurRad="38100" dist="38100" dir="2700000" algn="tl">
                    <a:srgbClr val="000000">
                      <a:alpha val="43137"/>
                    </a:srgbClr>
                  </a:outerShdw>
                </a:effectLst>
                <a:cs typeface="2  Lotus" pitchFamily="2" charset="-78"/>
              </a:rPr>
              <a:t>گيرند. </a:t>
            </a:r>
            <a:r>
              <a:rPr lang="fa-IR" sz="3200" b="1" dirty="0">
                <a:effectLst>
                  <a:outerShdw blurRad="38100" dist="38100" dir="2700000" algn="tl">
                    <a:srgbClr val="000000">
                      <a:alpha val="43137"/>
                    </a:srgbClr>
                  </a:outerShdw>
                </a:effectLst>
                <a:cs typeface="2  Lotus" pitchFamily="2" charset="-78"/>
              </a:rPr>
              <a:t>مثلاً داستان دو اردكي كه در فصل تابستان در حالي كه هوا خيلي گرم بود در بركه ي آب شنا مي </a:t>
            </a:r>
            <a:r>
              <a:rPr lang="fa-IR" sz="3200" b="1" dirty="0" smtClean="0">
                <a:effectLst>
                  <a:outerShdw blurRad="38100" dist="38100" dir="2700000" algn="tl">
                    <a:srgbClr val="000000">
                      <a:alpha val="43137"/>
                    </a:srgbClr>
                  </a:outerShdw>
                </a:effectLst>
                <a:cs typeface="2  Lotus" pitchFamily="2" charset="-78"/>
              </a:rPr>
              <a:t>كردند، </a:t>
            </a:r>
            <a:r>
              <a:rPr lang="fa-IR" sz="3200" b="1" dirty="0">
                <a:effectLst>
                  <a:outerShdw blurRad="38100" dist="38100" dir="2700000" algn="tl">
                    <a:srgbClr val="000000">
                      <a:alpha val="43137"/>
                    </a:srgbClr>
                  </a:outerShdw>
                </a:effectLst>
                <a:cs typeface="2  Lotus" pitchFamily="2" charset="-78"/>
              </a:rPr>
              <a:t>چند اردك هم از كنار بركه عبور مي </a:t>
            </a:r>
            <a:r>
              <a:rPr lang="fa-IR" sz="3200" b="1" dirty="0" smtClean="0">
                <a:effectLst>
                  <a:outerShdw blurRad="38100" dist="38100" dir="2700000" algn="tl">
                    <a:srgbClr val="000000">
                      <a:alpha val="43137"/>
                    </a:srgbClr>
                  </a:outerShdw>
                </a:effectLst>
                <a:cs typeface="2  Lotus" pitchFamily="2" charset="-78"/>
              </a:rPr>
              <a:t>كردند. تا </a:t>
            </a:r>
            <a:r>
              <a:rPr lang="fa-IR" sz="3200" b="1" dirty="0">
                <a:effectLst>
                  <a:outerShdw blurRad="38100" dist="38100" dir="2700000" algn="tl">
                    <a:srgbClr val="000000">
                      <a:alpha val="43137"/>
                    </a:srgbClr>
                  </a:outerShdw>
                </a:effectLst>
                <a:cs typeface="2  Lotus" pitchFamily="2" charset="-78"/>
              </a:rPr>
              <a:t>اين كه از بين اردك ها، سه </a:t>
            </a:r>
            <a:r>
              <a:rPr lang="fa-IR" sz="3200" b="1" dirty="0" smtClean="0">
                <a:effectLst>
                  <a:outerShdw blurRad="38100" dist="38100" dir="2700000" algn="tl">
                    <a:srgbClr val="000000">
                      <a:alpha val="43137"/>
                    </a:srgbClr>
                  </a:outerShdw>
                </a:effectLst>
                <a:cs typeface="2  Lotus" pitchFamily="2" charset="-78"/>
              </a:rPr>
              <a:t>اردك </a:t>
            </a:r>
            <a:r>
              <a:rPr lang="fa-IR" sz="3200" b="1" dirty="0">
                <a:effectLst>
                  <a:outerShdw blurRad="38100" dist="38100" dir="2700000" algn="tl">
                    <a:srgbClr val="000000">
                      <a:alpha val="43137"/>
                    </a:srgbClr>
                  </a:outerShdw>
                </a:effectLst>
                <a:cs typeface="2  Lotus" pitchFamily="2" charset="-78"/>
              </a:rPr>
              <a:t>در داخل آب بركه براي شنا پريدند </a:t>
            </a:r>
            <a:r>
              <a:rPr lang="fa-IR" sz="3200" b="1" dirty="0" smtClean="0">
                <a:effectLst>
                  <a:outerShdw blurRad="38100" dist="38100" dir="2700000" algn="tl">
                    <a:srgbClr val="000000">
                      <a:alpha val="43137"/>
                    </a:srgbClr>
                  </a:outerShdw>
                </a:effectLst>
                <a:cs typeface="2  Lotus" pitchFamily="2" charset="-78"/>
              </a:rPr>
              <a:t>سپس </a:t>
            </a:r>
            <a:r>
              <a:rPr lang="fa-IR" sz="3200" b="1" dirty="0">
                <a:effectLst>
                  <a:outerShdw blurRad="38100" dist="38100" dir="2700000" algn="tl">
                    <a:srgbClr val="000000">
                      <a:alpha val="43137"/>
                    </a:srgbClr>
                  </a:outerShdw>
                </a:effectLst>
                <a:cs typeface="2  Lotus" pitchFamily="2" charset="-78"/>
              </a:rPr>
              <a:t>از كودكان </a:t>
            </a:r>
            <a:r>
              <a:rPr lang="fa-IR" sz="3200" b="1" dirty="0" smtClean="0">
                <a:effectLst>
                  <a:outerShdw blurRad="38100" dist="38100" dir="2700000" algn="tl">
                    <a:srgbClr val="000000">
                      <a:alpha val="43137"/>
                    </a:srgbClr>
                  </a:outerShdw>
                </a:effectLst>
                <a:cs typeface="2  Lotus" pitchFamily="2" charset="-78"/>
              </a:rPr>
              <a:t>بپرسيد: در </a:t>
            </a:r>
            <a:r>
              <a:rPr lang="fa-IR" sz="3200" b="1" dirty="0">
                <a:effectLst>
                  <a:outerShdw blurRad="38100" dist="38100" dir="2700000" algn="tl">
                    <a:srgbClr val="000000">
                      <a:alpha val="43137"/>
                    </a:srgbClr>
                  </a:outerShdw>
                </a:effectLst>
                <a:cs typeface="2  Lotus" pitchFamily="2" charset="-78"/>
              </a:rPr>
              <a:t>اين بركه چند اردك در حال شنا كردن بودند ؟ ( دانش آموزان مي توانند خود نيز داستان هايي را از اين قبيل ساخته و براي دانش آموزان كلاس تعريف كنند ، سپس پرسش هايي را در مورد جمع كردن از دانش آموزان بپرسيد</a:t>
            </a:r>
            <a:r>
              <a:rPr lang="fa-IR" sz="3200" b="1" dirty="0" smtClean="0">
                <a:effectLst>
                  <a:outerShdw blurRad="38100" dist="38100" dir="2700000" algn="tl">
                    <a:srgbClr val="000000">
                      <a:alpha val="43137"/>
                    </a:srgbClr>
                  </a:outerShdw>
                </a:effectLst>
                <a:cs typeface="2  Lotus" pitchFamily="2" charset="-78"/>
              </a:rPr>
              <a:t>). </a:t>
            </a:r>
            <a:endParaRPr lang="en-US" sz="3200" b="1" dirty="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endParaRPr lang="fa-IR" sz="3600" b="1" dirty="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457200" y="115888"/>
            <a:ext cx="8229600" cy="1009650"/>
          </a:xfrm>
          <a:solidFill>
            <a:schemeClr val="tx1"/>
          </a:solidFill>
        </p:spPr>
        <p:txBody>
          <a:bodyPr rtlCol="0">
            <a:normAutofit fontScale="90000"/>
          </a:bodyPr>
          <a:lstStyle/>
          <a:p>
            <a:pPr eaLnBrk="1" fontAlgn="auto" hangingPunct="1">
              <a:spcAft>
                <a:spcPts val="0"/>
              </a:spcAft>
              <a:defRPr/>
            </a:pPr>
            <a:r>
              <a:rPr lang="fa-IR" b="1" dirty="0" smtClean="0">
                <a:solidFill>
                  <a:srgbClr val="FF0000"/>
                </a:solidFill>
                <a:effectLst>
                  <a:outerShdw blurRad="38100" dist="38100" dir="2700000" algn="tl">
                    <a:srgbClr val="000000">
                      <a:alpha val="43137"/>
                    </a:srgbClr>
                  </a:outerShdw>
                </a:effectLst>
                <a:cs typeface="2  Titr" pitchFamily="2" charset="-78"/>
              </a:rPr>
              <a:t/>
            </a:r>
            <a:br>
              <a:rPr lang="fa-IR" b="1" dirty="0" smtClean="0">
                <a:solidFill>
                  <a:srgbClr val="FF0000"/>
                </a:solidFill>
                <a:effectLst>
                  <a:outerShdw blurRad="38100" dist="38100" dir="2700000" algn="tl">
                    <a:srgbClr val="000000">
                      <a:alpha val="43137"/>
                    </a:srgbClr>
                  </a:outerShdw>
                </a:effectLst>
                <a:cs typeface="2  Titr" pitchFamily="2" charset="-78"/>
              </a:rPr>
            </a:br>
            <a:r>
              <a:rPr lang="fa-IR" b="1" dirty="0" smtClean="0">
                <a:solidFill>
                  <a:srgbClr val="FF0000"/>
                </a:solidFill>
                <a:effectLst>
                  <a:outerShdw blurRad="38100" dist="38100" dir="2700000" algn="tl">
                    <a:srgbClr val="000000">
                      <a:alpha val="43137"/>
                    </a:srgbClr>
                  </a:outerShdw>
                </a:effectLst>
                <a:cs typeface="2  Titr" pitchFamily="2" charset="-78"/>
              </a:rPr>
              <a:t>یک نمونه از تكليف هوشی</a:t>
            </a:r>
            <a:br>
              <a:rPr lang="fa-IR" b="1" dirty="0" smtClean="0">
                <a:solidFill>
                  <a:srgbClr val="FF0000"/>
                </a:solidFill>
                <a:effectLst>
                  <a:outerShdw blurRad="38100" dist="38100" dir="2700000" algn="tl">
                    <a:srgbClr val="000000">
                      <a:alpha val="43137"/>
                    </a:srgbClr>
                  </a:outerShdw>
                </a:effectLst>
                <a:cs typeface="2  Titr" pitchFamily="2" charset="-78"/>
              </a:rPr>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5"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2000"/>
                                        <p:tgtEl>
                                          <p:spTgt spid="3">
                                            <p:txEl>
                                              <p:pRg st="1" end="1"/>
                                            </p:txEl>
                                          </p:spTgt>
                                        </p:tgtEl>
                                      </p:cBhvr>
                                    </p:animEffect>
                                    <p:anim calcmode="lin" valueType="num">
                                      <p:cBhvr>
                                        <p:cTn id="3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313"/>
            <a:ext cx="8229600" cy="5072062"/>
          </a:xfrm>
        </p:spPr>
        <p:txBody>
          <a:bodyPr rtlCol="1">
            <a:normAutofit lnSpcReduction="10000"/>
          </a:bodyPr>
          <a:lstStyle/>
          <a:p>
            <a:pPr marL="274320" indent="-274320" algn="just" eaLnBrk="1" fontAlgn="auto" hangingPunct="1">
              <a:spcAft>
                <a:spcPts val="0"/>
              </a:spcAft>
              <a:defRPr/>
            </a:pPr>
            <a:r>
              <a:rPr lang="fa-IR" b="1" dirty="0" smtClean="0">
                <a:solidFill>
                  <a:srgbClr val="FF0000"/>
                </a:solidFill>
                <a:cs typeface="2  Titr" pitchFamily="2" charset="-78"/>
              </a:rPr>
              <a:t>الف) تكاليف عمومي</a:t>
            </a:r>
          </a:p>
          <a:p>
            <a:pPr marL="274320" indent="-274320" algn="just" eaLnBrk="1" fontAlgn="auto" hangingPunct="1">
              <a:spcAft>
                <a:spcPts val="0"/>
              </a:spcAft>
              <a:defRPr/>
            </a:pPr>
            <a:r>
              <a:rPr lang="fa-IR" sz="4000" b="1" dirty="0" smtClean="0">
                <a:effectLst>
                  <a:outerShdw blurRad="38100" dist="38100" dir="2700000" algn="tl">
                    <a:srgbClr val="000000">
                      <a:alpha val="43137"/>
                    </a:srgbClr>
                  </a:outerShdw>
                </a:effectLst>
                <a:cs typeface="2  Lotus" pitchFamily="2" charset="-78"/>
              </a:rPr>
              <a:t>آن دسته از فعاليت ها و تمرين هايي هستند كه الزاماً به عموم فراگيران داده مي شود و اغلب از نوع تمريني و يا آماده سازي هستند و بر اساس اهداف مهم درسي و توانايي هاي همه دانش آموزان طراحي مي شوند.</a:t>
            </a:r>
          </a:p>
          <a:p>
            <a:pPr marL="274320" indent="-274320" algn="just" eaLnBrk="1" fontAlgn="auto" hangingPunct="1">
              <a:spcAft>
                <a:spcPts val="0"/>
              </a:spcAft>
              <a:defRPr/>
            </a:pPr>
            <a:r>
              <a:rPr lang="fa-IR" sz="4000" b="1" dirty="0" smtClean="0">
                <a:solidFill>
                  <a:srgbClr val="FF0000"/>
                </a:solidFill>
                <a:effectLst>
                  <a:outerShdw blurRad="38100" dist="38100" dir="2700000" algn="tl">
                    <a:srgbClr val="000000">
                      <a:alpha val="43137"/>
                    </a:srgbClr>
                  </a:outerShdw>
                </a:effectLst>
                <a:cs typeface="2  Lotus" pitchFamily="2" charset="-78"/>
              </a:rPr>
              <a:t>مثلاٌ: بچه ها از درس نماينده‌ي كلاس كلماتي را كه تشديد دارند براي يك بار بنويسيد.</a:t>
            </a:r>
          </a:p>
          <a:p>
            <a:pPr marL="274320" indent="-274320" algn="just" eaLnBrk="1" fontAlgn="auto" hangingPunct="1">
              <a:spcAft>
                <a:spcPts val="0"/>
              </a:spcAft>
              <a:defRPr/>
            </a:pPr>
            <a:r>
              <a:rPr lang="fa-IR" b="1" dirty="0" smtClean="0">
                <a:cs typeface="2  Lotus" pitchFamily="2" charset="-78"/>
              </a:rPr>
              <a:t>  </a:t>
            </a:r>
            <a:endParaRPr lang="en-US" b="1" dirty="0" smtClean="0">
              <a:solidFill>
                <a:srgbClr val="FF0000"/>
              </a:solidFill>
              <a:cs typeface="2  Lotus" pitchFamily="2" charset="-78"/>
            </a:endParaRPr>
          </a:p>
        </p:txBody>
      </p:sp>
      <p:sp>
        <p:nvSpPr>
          <p:cNvPr id="2" name="Title 1"/>
          <p:cNvSpPr>
            <a:spLocks noGrp="1"/>
          </p:cNvSpPr>
          <p:nvPr>
            <p:ph type="title"/>
          </p:nvPr>
        </p:nvSpPr>
        <p:spPr>
          <a:xfrm>
            <a:off x="457200" y="274638"/>
            <a:ext cx="8229600" cy="868362"/>
          </a:xfrm>
          <a:solidFill>
            <a:schemeClr val="tx1">
              <a:lumMod val="85000"/>
            </a:schemeClr>
          </a:solidFill>
        </p:spPr>
        <p:txBody>
          <a:bodyPr rtlCol="1">
            <a:noAutofit/>
          </a:bodyPr>
          <a:lstStyle/>
          <a:p>
            <a:pPr eaLnBrk="1" fontAlgn="auto" hangingPunct="1">
              <a:spcAft>
                <a:spcPts val="0"/>
              </a:spcAft>
              <a:defRPr/>
            </a:pPr>
            <a:r>
              <a:rPr lang="fa-IR" sz="3200" dirty="0" smtClean="0">
                <a:solidFill>
                  <a:srgbClr val="FF0000"/>
                </a:solidFill>
                <a:cs typeface="2  Titr" pitchFamily="2" charset="-78"/>
              </a:rPr>
              <a:t>انواع تكليف از نظر ساختار و  شيوه ي ارائه ي مطالب</a:t>
            </a:r>
            <a:endParaRPr lang="en-US" sz="3200" dirty="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313"/>
            <a:ext cx="8229600" cy="4951412"/>
          </a:xfrm>
        </p:spPr>
        <p:txBody>
          <a:bodyPr rtlCol="1">
            <a:normAutofit lnSpcReduction="10000"/>
          </a:bodyPr>
          <a:lstStyle/>
          <a:p>
            <a:pPr marL="274320" indent="-274320" algn="just" eaLnBrk="1" fontAlgn="auto" hangingPunct="1">
              <a:spcAft>
                <a:spcPts val="0"/>
              </a:spcAft>
              <a:defRPr/>
            </a:pPr>
            <a:r>
              <a:rPr lang="fa-IR" sz="3600" b="1" dirty="0" smtClean="0">
                <a:effectLst>
                  <a:outerShdw blurRad="38100" dist="38100" dir="2700000" algn="tl">
                    <a:srgbClr val="000000">
                      <a:alpha val="43137"/>
                    </a:srgbClr>
                  </a:outerShdw>
                </a:effectLst>
                <a:cs typeface="2  Lotus" pitchFamily="2" charset="-78"/>
              </a:rPr>
              <a:t>كه امروزه در فرآيند ياددهي و يادگيري جايگاه ارزشمندي داشته ويكي از راه هاي پيشرفت تحصيلي و آموزشي به حساب مي آيند در اين نوع تكليف معلم بر اساس شناخت فعاليت ها و توانايي هاي هر يك از گروه ها موضوعات مناسبي را مطرح مي كند و هر گروه با برنامه ريزي و اجراي هدف مورد نظر معلم آموزش را محقق مي سازند.</a:t>
            </a:r>
          </a:p>
          <a:p>
            <a:pPr marL="274320" indent="-274320" algn="just" eaLnBrk="1" fontAlgn="auto" hangingPunct="1">
              <a:spcAft>
                <a:spcPts val="0"/>
              </a:spcAft>
              <a:defRPr/>
            </a:pPr>
            <a:r>
              <a:rPr lang="fa-IR" sz="3200" b="1" dirty="0" smtClean="0">
                <a:solidFill>
                  <a:srgbClr val="FF0000"/>
                </a:solidFill>
                <a:effectLst>
                  <a:outerShdw blurRad="38100" dist="38100" dir="2700000" algn="tl">
                    <a:srgbClr val="000000">
                      <a:alpha val="43137"/>
                    </a:srgbClr>
                  </a:outerShdw>
                </a:effectLst>
                <a:cs typeface="2  Lotus" pitchFamily="2" charset="-78"/>
              </a:rPr>
              <a:t>گروه آفتابگردان: يك جمله ی 5 كلمه ای بنویسید به طوری که هركلمه شروعشان با (ب) باشد.</a:t>
            </a:r>
          </a:p>
          <a:p>
            <a:pPr marL="274320" indent="-274320" eaLnBrk="1" fontAlgn="auto" hangingPunct="1">
              <a:spcAft>
                <a:spcPts val="0"/>
              </a:spcAft>
              <a:defRPr/>
            </a:pPr>
            <a:endParaRPr lang="fa-IR" dirty="0" smtClean="0"/>
          </a:p>
        </p:txBody>
      </p:sp>
      <p:sp>
        <p:nvSpPr>
          <p:cNvPr id="2" name="Title 1"/>
          <p:cNvSpPr>
            <a:spLocks noGrp="1"/>
          </p:cNvSpPr>
          <p:nvPr>
            <p:ph type="title"/>
          </p:nvPr>
        </p:nvSpPr>
        <p:spPr>
          <a:xfrm>
            <a:off x="457200" y="274638"/>
            <a:ext cx="8229600" cy="725487"/>
          </a:xfrm>
          <a:solidFill>
            <a:schemeClr val="tx1">
              <a:lumMod val="85000"/>
            </a:schemeClr>
          </a:solidFill>
        </p:spPr>
        <p:txBody>
          <a:bodyPr rtlCol="1">
            <a:normAutofit fontScale="90000"/>
          </a:bodyPr>
          <a:lstStyle/>
          <a:p>
            <a:pPr eaLnBrk="1" fontAlgn="auto" hangingPunct="1">
              <a:spcAft>
                <a:spcPts val="0"/>
              </a:spcAft>
              <a:defRPr/>
            </a:pPr>
            <a:r>
              <a:rPr lang="fa-IR" dirty="0" smtClean="0">
                <a:solidFill>
                  <a:srgbClr val="FFFF00"/>
                </a:solidFill>
                <a:cs typeface="2  Titr" pitchFamily="2" charset="-78"/>
              </a:rPr>
              <a:t/>
            </a:r>
            <a:br>
              <a:rPr lang="fa-IR" dirty="0" smtClean="0">
                <a:solidFill>
                  <a:srgbClr val="FFFF00"/>
                </a:solidFill>
                <a:cs typeface="2  Titr" pitchFamily="2" charset="-78"/>
              </a:rPr>
            </a:br>
            <a:r>
              <a:rPr lang="fa-IR" dirty="0" smtClean="0">
                <a:solidFill>
                  <a:srgbClr val="FF0000"/>
                </a:solidFill>
                <a:cs typeface="2  Titr" pitchFamily="2" charset="-78"/>
              </a:rPr>
              <a:t>ب)  تكاليف گروهي</a:t>
            </a:r>
            <a:r>
              <a:rPr lang="en-US" dirty="0" smtClean="0">
                <a:solidFill>
                  <a:srgbClr val="FF0000"/>
                </a:solidFill>
                <a:cs typeface="2  Titr" pitchFamily="2" charset="-78"/>
              </a:rPr>
              <a:t/>
            </a:r>
            <a:br>
              <a:rPr lang="en-US" dirty="0" smtClean="0">
                <a:solidFill>
                  <a:srgbClr val="FF0000"/>
                </a:solidFill>
                <a:cs typeface="2  Titr" pitchFamily="2" charset="-78"/>
              </a:rPr>
            </a:br>
            <a:endParaRPr lang="fa-I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196975"/>
            <a:ext cx="8785225" cy="5545138"/>
          </a:xfrm>
        </p:spPr>
        <p:txBody>
          <a:bodyPr rtlCol="1">
            <a:noAutofit/>
          </a:bodyPr>
          <a:lstStyle/>
          <a:p>
            <a:pPr marL="274320" indent="-274320" algn="just" eaLnBrk="1" fontAlgn="auto" hangingPunct="1">
              <a:spcAft>
                <a:spcPts val="0"/>
              </a:spcAft>
              <a:defRPr/>
            </a:pPr>
            <a:r>
              <a:rPr lang="fa-IR" sz="3600" b="1" dirty="0" smtClean="0">
                <a:effectLst>
                  <a:outerShdw blurRad="38100" dist="38100" dir="2700000" algn="tl">
                    <a:srgbClr val="000000">
                      <a:alpha val="43137"/>
                    </a:srgbClr>
                  </a:outerShdw>
                </a:effectLst>
                <a:cs typeface="2  Lotus" pitchFamily="2" charset="-78"/>
              </a:rPr>
              <a:t>بيش تر جهت شناسايي و تقويت استعدادها و تفاوت هاي فردي و توجه به آن ها از موضوعات مهم در آموزش و پرورش افراد است. معلم براي ارائه اين نوع تكاليف توانايي ها، علائق و بنيان ذهني و فكري فراگيران را در نظر مي گيرد و بر اساس آن ها فعاليت هايي را مطرح كه فقط به تعدادي از دانش آموزان انجام آن واگذار مي شود.</a:t>
            </a:r>
          </a:p>
          <a:p>
            <a:pPr marL="274320" indent="-274320" algn="just" eaLnBrk="1" fontAlgn="auto" hangingPunct="1">
              <a:spcAft>
                <a:spcPts val="0"/>
              </a:spcAft>
              <a:defRPr/>
            </a:pPr>
            <a:r>
              <a:rPr lang="fa-IR" sz="3600" b="1" dirty="0" smtClean="0">
                <a:solidFill>
                  <a:srgbClr val="FF0000"/>
                </a:solidFill>
                <a:effectLst>
                  <a:outerShdw blurRad="38100" dist="38100" dir="2700000" algn="tl">
                    <a:srgbClr val="000000">
                      <a:alpha val="43137"/>
                    </a:srgbClr>
                  </a:outerShdw>
                </a:effectLst>
                <a:cs typeface="2  Lotus" pitchFamily="2" charset="-78"/>
              </a:rPr>
              <a:t>مثال: </a:t>
            </a:r>
            <a:r>
              <a:rPr lang="fa-IR" sz="3600" b="1" i="1" dirty="0" smtClean="0">
                <a:solidFill>
                  <a:srgbClr val="FF0000"/>
                </a:solidFill>
                <a:effectLst>
                  <a:outerShdw blurRad="38100" dist="38100" dir="2700000" algn="tl">
                    <a:srgbClr val="000000">
                      <a:alpha val="43137"/>
                    </a:srgbClr>
                  </a:outerShdw>
                </a:effectLst>
                <a:cs typeface="2  Lotus" pitchFamily="2" charset="-78"/>
              </a:rPr>
              <a:t>زهرا جان</a:t>
            </a:r>
            <a:r>
              <a:rPr lang="fa-IR" sz="3600" b="1" dirty="0" smtClean="0">
                <a:solidFill>
                  <a:srgbClr val="FF0000"/>
                </a:solidFill>
                <a:effectLst>
                  <a:outerShdw blurRad="38100" dist="38100" dir="2700000" algn="tl">
                    <a:srgbClr val="000000">
                      <a:alpha val="43137"/>
                    </a:srgbClr>
                  </a:outerShdw>
                </a:effectLst>
                <a:cs typeface="2  Lotus" pitchFamily="2" charset="-78"/>
              </a:rPr>
              <a:t> ! شما 4 عدد مهره را تا مي تواني به دسته هاي مختلف تقسيم كن و جمع هاي مناسب آن را بنويس.</a:t>
            </a:r>
            <a:endParaRPr lang="en-US" sz="3600" b="1" dirty="0" smtClean="0">
              <a:solidFill>
                <a:srgbClr val="FF0000"/>
              </a:solidFill>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3600" dirty="0" smtClean="0">
              <a:effectLst>
                <a:outerShdw blurRad="38100" dist="38100" dir="2700000" algn="tl">
                  <a:srgbClr val="000000">
                    <a:alpha val="43137"/>
                  </a:srgbClr>
                </a:outerShdw>
              </a:effectLst>
            </a:endParaRPr>
          </a:p>
        </p:txBody>
      </p:sp>
      <p:sp>
        <p:nvSpPr>
          <p:cNvPr id="2" name="Title 1"/>
          <p:cNvSpPr>
            <a:spLocks noGrp="1"/>
          </p:cNvSpPr>
          <p:nvPr>
            <p:ph type="title"/>
          </p:nvPr>
        </p:nvSpPr>
        <p:spPr>
          <a:xfrm>
            <a:off x="457200" y="115888"/>
            <a:ext cx="8229600" cy="884237"/>
          </a:xfrm>
          <a:solidFill>
            <a:schemeClr val="tx1">
              <a:lumMod val="85000"/>
            </a:schemeClr>
          </a:solidFill>
        </p:spPr>
        <p:txBody>
          <a:bodyPr rtlCol="1">
            <a:normAutofit fontScale="90000"/>
          </a:bodyPr>
          <a:lstStyle/>
          <a:p>
            <a:pPr eaLnBrk="1" fontAlgn="auto" hangingPunct="1">
              <a:spcAft>
                <a:spcPts val="0"/>
              </a:spcAft>
              <a:defRPr/>
            </a:pPr>
            <a:r>
              <a:rPr lang="fa-IR" dirty="0" smtClean="0">
                <a:solidFill>
                  <a:srgbClr val="FFFF00"/>
                </a:solidFill>
                <a:cs typeface="2  Titr" pitchFamily="2" charset="-78"/>
              </a:rPr>
              <a:t/>
            </a:r>
            <a:br>
              <a:rPr lang="fa-IR" dirty="0" smtClean="0">
                <a:solidFill>
                  <a:srgbClr val="FFFF00"/>
                </a:solidFill>
                <a:cs typeface="2  Titr" pitchFamily="2" charset="-78"/>
              </a:rPr>
            </a:br>
            <a:r>
              <a:rPr lang="fa-IR" dirty="0" smtClean="0">
                <a:solidFill>
                  <a:srgbClr val="FF0000"/>
                </a:solidFill>
                <a:cs typeface="2  Titr" pitchFamily="2" charset="-78"/>
              </a:rPr>
              <a:t>ج) تكاليف انفرادي</a:t>
            </a:r>
            <a:r>
              <a:rPr lang="en-US" dirty="0" smtClean="0">
                <a:solidFill>
                  <a:srgbClr val="FF0000"/>
                </a:solidFill>
                <a:cs typeface="2  Titr" pitchFamily="2" charset="-78"/>
              </a:rPr>
              <a:t/>
            </a:r>
            <a:br>
              <a:rPr lang="en-US" dirty="0" smtClean="0">
                <a:solidFill>
                  <a:srgbClr val="FF0000"/>
                </a:solidFill>
                <a:cs typeface="2  Titr" pitchFamily="2" charset="-78"/>
              </a:rPr>
            </a:br>
            <a:endParaRPr lang="fa-I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628775"/>
            <a:ext cx="8785225" cy="5086350"/>
          </a:xfrm>
        </p:spPr>
        <p:txBody>
          <a:bodyPr rtlCol="1">
            <a:noAutofit/>
          </a:bodyPr>
          <a:lstStyle/>
          <a:p>
            <a:pPr marL="274320" indent="-274320" algn="just" eaLnBrk="1" fontAlgn="auto" hangingPunct="1">
              <a:spcAft>
                <a:spcPts val="0"/>
              </a:spcAft>
              <a:defRPr/>
            </a:pPr>
            <a:r>
              <a:rPr lang="fa-IR" sz="3600" b="1" dirty="0" smtClean="0">
                <a:effectLst>
                  <a:outerShdw blurRad="38100" dist="38100" dir="2700000" algn="tl">
                    <a:srgbClr val="000000">
                      <a:alpha val="43137"/>
                    </a:srgbClr>
                  </a:outerShdw>
                </a:effectLst>
                <a:cs typeface="2  Lotus" pitchFamily="2" charset="-78"/>
              </a:rPr>
              <a:t>تكليف را به لحاظ نوع ارائه ي آن ها توسط فراگيران مي توان به سه گروه تقسيم كرد:</a:t>
            </a:r>
          </a:p>
          <a:p>
            <a:pPr marL="274320" indent="-274320" algn="just" eaLnBrk="1" fontAlgn="auto" hangingPunct="1">
              <a:spcAft>
                <a:spcPts val="0"/>
              </a:spcAft>
              <a:defRPr/>
            </a:pPr>
            <a:r>
              <a:rPr lang="fa-IR" sz="4800" b="1" i="1" dirty="0" smtClean="0">
                <a:solidFill>
                  <a:srgbClr val="FF0000"/>
                </a:solidFill>
                <a:effectLst>
                  <a:outerShdw blurRad="38100" dist="38100" dir="2700000" algn="tl">
                    <a:srgbClr val="000000">
                      <a:alpha val="43137"/>
                    </a:srgbClr>
                  </a:outerShdw>
                </a:effectLst>
                <a:cs typeface="2  Lotus" pitchFamily="2" charset="-78"/>
              </a:rPr>
              <a:t>1. تكليف شفاهي</a:t>
            </a:r>
          </a:p>
          <a:p>
            <a:pPr marL="274320" indent="-274320" algn="just" eaLnBrk="1" fontAlgn="auto" hangingPunct="1">
              <a:spcAft>
                <a:spcPts val="0"/>
              </a:spcAft>
              <a:defRPr/>
            </a:pPr>
            <a:r>
              <a:rPr lang="fa-IR" sz="4000" b="1" dirty="0" smtClean="0">
                <a:effectLst>
                  <a:outerShdw blurRad="38100" dist="38100" dir="2700000" algn="tl">
                    <a:srgbClr val="000000">
                      <a:alpha val="43137"/>
                    </a:srgbClr>
                  </a:outerShdw>
                </a:effectLst>
                <a:cs typeface="2  Lotus" pitchFamily="2" charset="-78"/>
              </a:rPr>
              <a:t>از فراگيران انتظار مي رود اطّلاعات     جمع آوري شده را به صورت شفاهي در كلاس ارائه دهند </a:t>
            </a:r>
          </a:p>
          <a:p>
            <a:pPr marL="274320" indent="-274320" algn="just" eaLnBrk="1" fontAlgn="auto" hangingPunct="1">
              <a:spcAft>
                <a:spcPts val="0"/>
              </a:spcAft>
              <a:defRPr/>
            </a:pPr>
            <a:r>
              <a:rPr lang="fa-IR" sz="4000" b="1" dirty="0" smtClean="0">
                <a:solidFill>
                  <a:srgbClr val="FF0000"/>
                </a:solidFill>
                <a:effectLst>
                  <a:outerShdw blurRad="38100" dist="38100" dir="2700000" algn="tl">
                    <a:srgbClr val="000000">
                      <a:alpha val="43137"/>
                    </a:srgbClr>
                  </a:outerShdw>
                </a:effectLst>
                <a:cs typeface="2  Titr" pitchFamily="2" charset="-78"/>
              </a:rPr>
              <a:t>مانند: </a:t>
            </a:r>
            <a:r>
              <a:rPr lang="fa-IR" sz="4000" b="1" dirty="0" smtClean="0">
                <a:effectLst>
                  <a:outerShdw blurRad="38100" dist="38100" dir="2700000" algn="tl">
                    <a:srgbClr val="000000">
                      <a:alpha val="43137"/>
                    </a:srgbClr>
                  </a:outerShdw>
                </a:effectLst>
                <a:cs typeface="2  Lotus" pitchFamily="2" charset="-78"/>
              </a:rPr>
              <a:t>حفظ اشعار، سخنراني و كنفرانس هاي درسي و ...</a:t>
            </a:r>
          </a:p>
        </p:txBody>
      </p:sp>
      <p:sp>
        <p:nvSpPr>
          <p:cNvPr id="2" name="Title 1"/>
          <p:cNvSpPr>
            <a:spLocks noGrp="1"/>
          </p:cNvSpPr>
          <p:nvPr>
            <p:ph type="title"/>
          </p:nvPr>
        </p:nvSpPr>
        <p:spPr>
          <a:xfrm>
            <a:off x="457200" y="274638"/>
            <a:ext cx="8229600" cy="993775"/>
          </a:xfrm>
          <a:solidFill>
            <a:schemeClr val="tx1">
              <a:lumMod val="85000"/>
            </a:schemeClr>
          </a:solidFill>
        </p:spPr>
        <p:txBody>
          <a:bodyPr rtlCol="1">
            <a:normAutofit/>
          </a:bodyPr>
          <a:lstStyle/>
          <a:p>
            <a:pPr eaLnBrk="1" fontAlgn="auto" hangingPunct="1">
              <a:spcAft>
                <a:spcPts val="0"/>
              </a:spcAft>
              <a:defRPr/>
            </a:pPr>
            <a:r>
              <a:rPr lang="fa-IR" sz="4000" dirty="0" smtClean="0">
                <a:solidFill>
                  <a:srgbClr val="FF0000"/>
                </a:solidFill>
                <a:cs typeface="2  Titr" pitchFamily="2" charset="-78"/>
              </a:rPr>
              <a:t>طبقه بندي تكليف به لحاظ نوع ارائه</a:t>
            </a:r>
            <a:endParaRPr lang="fa-IR" sz="40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313"/>
            <a:ext cx="8229600" cy="5159375"/>
          </a:xfrm>
        </p:spPr>
        <p:txBody>
          <a:bodyPr rtlCol="1">
            <a:normAutofit lnSpcReduction="10000"/>
          </a:bodyPr>
          <a:lstStyle/>
          <a:p>
            <a:pPr marL="0" indent="0" algn="just" eaLnBrk="1" fontAlgn="auto" hangingPunct="1">
              <a:spcAft>
                <a:spcPts val="0"/>
              </a:spcAf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1. </a:t>
            </a:r>
            <a:r>
              <a:rPr lang="fa-IR" sz="5400" b="1" dirty="0" smtClean="0">
                <a:effectLst>
                  <a:outerShdw blurRad="38100" dist="38100" dir="2700000" algn="tl">
                    <a:srgbClr val="000000">
                      <a:alpha val="43137"/>
                    </a:srgbClr>
                  </a:outerShdw>
                </a:effectLst>
                <a:cs typeface="2  Lotus" pitchFamily="2" charset="-78"/>
              </a:rPr>
              <a:t>تعیین هدف کلی</a:t>
            </a:r>
            <a:endParaRPr lang="en-US" sz="5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2. </a:t>
            </a:r>
            <a:r>
              <a:rPr lang="fa-IR" sz="5400" b="1" dirty="0" smtClean="0">
                <a:effectLst>
                  <a:outerShdw blurRad="38100" dist="38100" dir="2700000" algn="tl">
                    <a:srgbClr val="000000">
                      <a:alpha val="43137"/>
                    </a:srgbClr>
                  </a:outerShdw>
                </a:effectLst>
                <a:cs typeface="2  Lotus" pitchFamily="2" charset="-78"/>
              </a:rPr>
              <a:t>تحلیل آموزشی </a:t>
            </a:r>
            <a:r>
              <a:rPr lang="fa-IR" sz="4800" b="1" dirty="0" smtClean="0">
                <a:effectLst>
                  <a:outerShdw blurRad="38100" dist="38100" dir="2700000" algn="tl">
                    <a:srgbClr val="000000">
                      <a:alpha val="43137"/>
                    </a:srgbClr>
                  </a:outerShdw>
                </a:effectLst>
                <a:cs typeface="2  Lotus" pitchFamily="2" charset="-78"/>
              </a:rPr>
              <a:t>(تعيين رفتار ورودي </a:t>
            </a:r>
            <a:r>
              <a:rPr lang="fa-IR" sz="4800" b="1" dirty="0" smtClean="0">
                <a:solidFill>
                  <a:srgbClr val="FF0000"/>
                </a:solidFill>
                <a:effectLst>
                  <a:outerShdw blurRad="38100" dist="38100" dir="2700000" algn="tl">
                    <a:srgbClr val="000000">
                      <a:alpha val="43137"/>
                    </a:srgbClr>
                  </a:outerShdw>
                </a:effectLst>
                <a:cs typeface="2  Lotus" pitchFamily="2" charset="-78"/>
              </a:rPr>
              <a:t>و</a:t>
            </a:r>
            <a:r>
              <a:rPr lang="fa-IR" sz="4800" b="1" dirty="0" smtClean="0">
                <a:effectLst>
                  <a:outerShdw blurRad="38100" dist="38100" dir="2700000" algn="tl">
                    <a:srgbClr val="000000">
                      <a:alpha val="43137"/>
                    </a:srgbClr>
                  </a:outerShdw>
                </a:effectLst>
                <a:cs typeface="2  Lotus" pitchFamily="2" charset="-78"/>
              </a:rPr>
              <a:t> هدف هاي جزيي)</a:t>
            </a:r>
            <a:endParaRPr lang="en-US" sz="5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3. </a:t>
            </a:r>
            <a:r>
              <a:rPr lang="fa-IR" sz="5400" b="1" dirty="0" smtClean="0">
                <a:effectLst>
                  <a:outerShdw blurRad="38100" dist="38100" dir="2700000" algn="tl">
                    <a:srgbClr val="000000">
                      <a:alpha val="43137"/>
                    </a:srgbClr>
                  </a:outerShdw>
                </a:effectLst>
                <a:cs typeface="2  Lotus" pitchFamily="2" charset="-78"/>
              </a:rPr>
              <a:t>گزینش محتوا، شيوه ها و رسانه ها</a:t>
            </a:r>
            <a:endParaRPr lang="en-US" sz="5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4.</a:t>
            </a:r>
            <a:r>
              <a:rPr lang="fa-IR" sz="5400" b="1" dirty="0" smtClean="0">
                <a:effectLst>
                  <a:outerShdw blurRad="38100" dist="38100" dir="2700000" algn="tl">
                    <a:srgbClr val="000000">
                      <a:alpha val="43137"/>
                    </a:srgbClr>
                  </a:outerShdw>
                </a:effectLst>
                <a:cs typeface="2  Lotus" pitchFamily="2" charset="-78"/>
              </a:rPr>
              <a:t>تعیین نظام ارزش یابی از فراگیرندگان</a:t>
            </a:r>
            <a:endParaRPr lang="en-US" sz="5400" b="1" dirty="0" smtClean="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endParaRPr lang="fa-IR" b="1" dirty="0" smtClean="0">
              <a:cs typeface="2  Lotus" pitchFamily="2" charset="-78"/>
            </a:endParaRPr>
          </a:p>
        </p:txBody>
      </p:sp>
      <p:sp>
        <p:nvSpPr>
          <p:cNvPr id="2" name="Title 1"/>
          <p:cNvSpPr>
            <a:spLocks noGrp="1"/>
          </p:cNvSpPr>
          <p:nvPr>
            <p:ph type="title"/>
          </p:nvPr>
        </p:nvSpPr>
        <p:spPr>
          <a:xfrm>
            <a:off x="457200" y="115888"/>
            <a:ext cx="8229600" cy="1225550"/>
          </a:xfrm>
          <a:solidFill>
            <a:schemeClr val="tx1">
              <a:lumMod val="95000"/>
            </a:schemeClr>
          </a:solidFill>
        </p:spPr>
        <p:txBody>
          <a:bodyPr rtlCol="1">
            <a:noAutofit/>
          </a:bodyPr>
          <a:lstStyle/>
          <a:p>
            <a:pPr eaLnBrk="1" fontAlgn="auto" hangingPunct="1">
              <a:spcAft>
                <a:spcPts val="0"/>
              </a:spcAft>
              <a:defRPr/>
            </a:pPr>
            <a:r>
              <a:rPr lang="fa-IR" sz="6600" dirty="0">
                <a:solidFill>
                  <a:srgbClr val="FF0000"/>
                </a:solidFill>
                <a:cs typeface="2  Titr" pitchFamily="2" charset="-78"/>
              </a:rPr>
              <a:t>الگوی </a:t>
            </a:r>
            <a:r>
              <a:rPr lang="fa-IR" sz="6600" dirty="0" smtClean="0">
                <a:solidFill>
                  <a:srgbClr val="FF0000"/>
                </a:solidFill>
                <a:cs typeface="2  Titr" pitchFamily="2" charset="-78"/>
              </a:rPr>
              <a:t>چهار </a:t>
            </a:r>
            <a:r>
              <a:rPr lang="fa-IR" sz="6600" dirty="0">
                <a:solidFill>
                  <a:srgbClr val="FF0000"/>
                </a:solidFill>
                <a:cs typeface="2  Titr" pitchFamily="2" charset="-78"/>
              </a:rPr>
              <a:t>مرحله ای </a:t>
            </a:r>
            <a:endParaRPr lang="fa-IR" sz="96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1773238"/>
            <a:ext cx="8785225" cy="4751387"/>
          </a:xfrm>
        </p:spPr>
        <p:txBody>
          <a:bodyPr rtlCol="0">
            <a:normAutofit/>
          </a:bodyPr>
          <a:lstStyle/>
          <a:p>
            <a:pPr marL="274320" indent="-274320" algn="just" eaLnBrk="1" fontAlgn="auto" hangingPunct="1">
              <a:spcAft>
                <a:spcPts val="0"/>
              </a:spcAft>
              <a:defRPr/>
            </a:pPr>
            <a:r>
              <a:rPr lang="fa-IR" sz="7200" b="1" dirty="0" smtClean="0">
                <a:effectLst>
                  <a:outerShdw blurRad="38100" dist="38100" dir="2700000" algn="tl">
                    <a:srgbClr val="000000">
                      <a:alpha val="43137"/>
                    </a:srgbClr>
                  </a:outerShdw>
                </a:effectLst>
                <a:cs typeface="2  Lotus" pitchFamily="2" charset="-78"/>
              </a:rPr>
              <a:t>از </a:t>
            </a:r>
            <a:r>
              <a:rPr lang="fa-IR" sz="7200" b="1" dirty="0">
                <a:effectLst>
                  <a:outerShdw blurRad="38100" dist="38100" dir="2700000" algn="tl">
                    <a:srgbClr val="000000">
                      <a:alpha val="43137"/>
                    </a:srgbClr>
                  </a:outerShdw>
                </a:effectLst>
                <a:cs typeface="2  Lotus" pitchFamily="2" charset="-78"/>
              </a:rPr>
              <a:t>فراگيران انتظار مي رود اطّلاعات جمع آوري شده را به صورت كتبي در كلاس ارائه دهند.</a:t>
            </a:r>
          </a:p>
          <a:p>
            <a:pPr marL="274320" indent="-274320" eaLnBrk="1" fontAlgn="auto" hangingPunct="1">
              <a:spcAft>
                <a:spcPts val="0"/>
              </a:spcAft>
              <a:defRPr/>
            </a:pPr>
            <a:endParaRPr lang="fa-IR" sz="2800" dirty="0"/>
          </a:p>
        </p:txBody>
      </p:sp>
      <p:sp>
        <p:nvSpPr>
          <p:cNvPr id="2" name="Title 1"/>
          <p:cNvSpPr>
            <a:spLocks noGrp="1"/>
          </p:cNvSpPr>
          <p:nvPr>
            <p:ph type="title"/>
          </p:nvPr>
        </p:nvSpPr>
        <p:spPr>
          <a:solidFill>
            <a:schemeClr val="tx1"/>
          </a:solidFill>
        </p:spPr>
        <p:txBody>
          <a:bodyPr rtlCol="0">
            <a:normAutofit fontScale="90000"/>
          </a:bodyPr>
          <a:lstStyle/>
          <a:p>
            <a:pPr eaLnBrk="1" fontAlgn="auto" hangingPunct="1">
              <a:spcAft>
                <a:spcPts val="0"/>
              </a:spcAft>
              <a:defRPr/>
            </a:pPr>
            <a:r>
              <a:rPr lang="fa-IR" b="1" i="1" dirty="0" smtClean="0">
                <a:solidFill>
                  <a:srgbClr val="FF0000"/>
                </a:solidFill>
                <a:effectLst>
                  <a:outerShdw blurRad="38100" dist="38100" dir="2700000" algn="tl">
                    <a:srgbClr val="000000">
                      <a:alpha val="43137"/>
                    </a:srgbClr>
                  </a:outerShdw>
                </a:effectLst>
                <a:cs typeface="2  Titr" pitchFamily="2" charset="-78"/>
              </a:rPr>
              <a:t/>
            </a:r>
            <a:br>
              <a:rPr lang="fa-IR" b="1" i="1" dirty="0" smtClean="0">
                <a:solidFill>
                  <a:srgbClr val="FF0000"/>
                </a:solidFill>
                <a:effectLst>
                  <a:outerShdw blurRad="38100" dist="38100" dir="2700000" algn="tl">
                    <a:srgbClr val="000000">
                      <a:alpha val="43137"/>
                    </a:srgbClr>
                  </a:outerShdw>
                </a:effectLst>
                <a:cs typeface="2  Titr" pitchFamily="2" charset="-78"/>
              </a:rPr>
            </a:br>
            <a:r>
              <a:rPr lang="fa-IR" b="1" i="1" dirty="0" smtClean="0">
                <a:solidFill>
                  <a:srgbClr val="FF0000"/>
                </a:solidFill>
                <a:effectLst>
                  <a:outerShdw blurRad="38100" dist="38100" dir="2700000" algn="tl">
                    <a:srgbClr val="000000">
                      <a:alpha val="43137"/>
                    </a:srgbClr>
                  </a:outerShdw>
                </a:effectLst>
                <a:cs typeface="2  Titr" pitchFamily="2" charset="-78"/>
              </a:rPr>
              <a:t>2. تكليف كتبي</a:t>
            </a:r>
            <a:r>
              <a:rPr lang="fa-IR" b="1" i="1" dirty="0" smtClean="0">
                <a:solidFill>
                  <a:srgbClr val="FF0000"/>
                </a:solidFill>
                <a:effectLst>
                  <a:outerShdw blurRad="38100" dist="38100" dir="2700000" algn="tl">
                    <a:srgbClr val="000000">
                      <a:alpha val="43137"/>
                    </a:srgbClr>
                  </a:outerShdw>
                </a:effectLst>
                <a:cs typeface="2  Lotus" pitchFamily="2" charset="-78"/>
              </a:rPr>
              <a:t/>
            </a:r>
            <a:br>
              <a:rPr lang="fa-IR" b="1" i="1" dirty="0" smtClean="0">
                <a:solidFill>
                  <a:srgbClr val="FF0000"/>
                </a:solidFill>
                <a:effectLst>
                  <a:outerShdw blurRad="38100" dist="38100" dir="2700000" algn="tl">
                    <a:srgbClr val="000000">
                      <a:alpha val="43137"/>
                    </a:srgbClr>
                  </a:outerShdw>
                </a:effectLst>
                <a:cs typeface="2  Lotus" pitchFamily="2" charset="-78"/>
              </a:rPr>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213"/>
            <a:ext cx="8229600" cy="4425950"/>
          </a:xfrm>
        </p:spPr>
        <p:txBody>
          <a:bodyPr rtlCol="0">
            <a:normAutofit/>
          </a:bodyPr>
          <a:lstStyle/>
          <a:p>
            <a:pPr marL="274320" indent="-274320" algn="just" eaLnBrk="1" fontAlgn="auto" hangingPunct="1">
              <a:spcAft>
                <a:spcPts val="0"/>
              </a:spcAft>
              <a:defRPr/>
            </a:pPr>
            <a:r>
              <a:rPr lang="fa-IR" sz="4400" b="1" dirty="0" smtClean="0">
                <a:effectLst>
                  <a:outerShdw blurRad="38100" dist="38100" dir="2700000" algn="tl">
                    <a:srgbClr val="000000">
                      <a:alpha val="43137"/>
                    </a:srgbClr>
                  </a:outerShdw>
                </a:effectLst>
                <a:cs typeface="2  Lotus" pitchFamily="2" charset="-78"/>
              </a:rPr>
              <a:t>در </a:t>
            </a:r>
            <a:r>
              <a:rPr lang="fa-IR" sz="4400" b="1" dirty="0">
                <a:effectLst>
                  <a:outerShdw blurRad="38100" dist="38100" dir="2700000" algn="tl">
                    <a:srgbClr val="000000">
                      <a:alpha val="43137"/>
                    </a:srgbClr>
                  </a:outerShdw>
                </a:effectLst>
                <a:cs typeface="2  Lotus" pitchFamily="2" charset="-78"/>
              </a:rPr>
              <a:t>اين نوع تكليف از فراگيران به تناسب اهداف آموزشي مورد نظر، تكليف كلاسي را در قالب يك كار عملي( فردي يا گروهي) از قبيل ساخت نشريات، وسايل آموزشي، ماكت ها، چارت هاي آموزشي و ... ارائه مي نمايند.</a:t>
            </a:r>
          </a:p>
          <a:p>
            <a:pPr marL="274320" indent="-274320" eaLnBrk="1" fontAlgn="auto" hangingPunct="1">
              <a:spcAft>
                <a:spcPts val="0"/>
              </a:spcAft>
              <a:defRPr/>
            </a:pPr>
            <a:endParaRPr lang="fa-IR" dirty="0"/>
          </a:p>
        </p:txBody>
      </p:sp>
      <p:sp>
        <p:nvSpPr>
          <p:cNvPr id="2" name="Title 1"/>
          <p:cNvSpPr>
            <a:spLocks noGrp="1"/>
          </p:cNvSpPr>
          <p:nvPr>
            <p:ph type="title"/>
          </p:nvPr>
        </p:nvSpPr>
        <p:spPr>
          <a:xfrm>
            <a:off x="395288" y="260350"/>
            <a:ext cx="8229600" cy="1143000"/>
          </a:xfrm>
          <a:solidFill>
            <a:schemeClr val="tx1"/>
          </a:solidFill>
        </p:spPr>
        <p:txBody>
          <a:bodyPr rtlCol="0">
            <a:normAutofit fontScale="90000"/>
          </a:bodyPr>
          <a:lstStyle/>
          <a:p>
            <a:pPr eaLnBrk="1" fontAlgn="auto" hangingPunct="1">
              <a:spcAft>
                <a:spcPts val="0"/>
              </a:spcAft>
              <a:defRPr/>
            </a:pPr>
            <a:r>
              <a:rPr lang="fa-IR" sz="4800" b="1" i="1" dirty="0" smtClean="0">
                <a:solidFill>
                  <a:srgbClr val="FF0000"/>
                </a:solidFill>
                <a:effectLst>
                  <a:outerShdw blurRad="38100" dist="38100" dir="2700000" algn="tl">
                    <a:srgbClr val="000000">
                      <a:alpha val="43137"/>
                    </a:srgbClr>
                  </a:outerShdw>
                </a:effectLst>
                <a:cs typeface="2  Titr" pitchFamily="2" charset="-78"/>
              </a:rPr>
              <a:t/>
            </a:r>
            <a:br>
              <a:rPr lang="fa-IR" sz="4800" b="1" i="1" dirty="0" smtClean="0">
                <a:solidFill>
                  <a:srgbClr val="FF0000"/>
                </a:solidFill>
                <a:effectLst>
                  <a:outerShdw blurRad="38100" dist="38100" dir="2700000" algn="tl">
                    <a:srgbClr val="000000">
                      <a:alpha val="43137"/>
                    </a:srgbClr>
                  </a:outerShdw>
                </a:effectLst>
                <a:cs typeface="2  Titr" pitchFamily="2" charset="-78"/>
              </a:rPr>
            </a:br>
            <a:r>
              <a:rPr lang="fa-IR" sz="4800" b="1" i="1" dirty="0">
                <a:solidFill>
                  <a:srgbClr val="FF0000"/>
                </a:solidFill>
                <a:effectLst>
                  <a:outerShdw blurRad="38100" dist="38100" dir="2700000" algn="tl">
                    <a:srgbClr val="000000">
                      <a:alpha val="43137"/>
                    </a:srgbClr>
                  </a:outerShdw>
                </a:effectLst>
                <a:cs typeface="2  Titr" pitchFamily="2" charset="-78"/>
              </a:rPr>
              <a:t>3</a:t>
            </a:r>
            <a:r>
              <a:rPr lang="fa-IR" sz="4800" b="1" i="1" dirty="0" smtClean="0">
                <a:solidFill>
                  <a:srgbClr val="FF0000"/>
                </a:solidFill>
                <a:effectLst>
                  <a:outerShdw blurRad="38100" dist="38100" dir="2700000" algn="tl">
                    <a:srgbClr val="000000">
                      <a:alpha val="43137"/>
                    </a:srgbClr>
                  </a:outerShdw>
                </a:effectLst>
                <a:cs typeface="2  Titr" pitchFamily="2" charset="-78"/>
              </a:rPr>
              <a:t>. تكليف عملي</a:t>
            </a:r>
            <a:r>
              <a:rPr lang="fa-IR" b="1" i="1" dirty="0" smtClean="0">
                <a:solidFill>
                  <a:srgbClr val="FF0000"/>
                </a:solidFill>
                <a:effectLst>
                  <a:outerShdw blurRad="38100" dist="38100" dir="2700000" algn="tl">
                    <a:srgbClr val="000000">
                      <a:alpha val="43137"/>
                    </a:srgbClr>
                  </a:outerShdw>
                </a:effectLst>
                <a:cs typeface="2  Lotus" pitchFamily="2" charset="-78"/>
              </a:rPr>
              <a:t/>
            </a:r>
            <a:br>
              <a:rPr lang="fa-IR" b="1" i="1" dirty="0" smtClean="0">
                <a:solidFill>
                  <a:srgbClr val="FF0000"/>
                </a:solidFill>
                <a:effectLst>
                  <a:outerShdw blurRad="38100" dist="38100" dir="2700000" algn="tl">
                    <a:srgbClr val="000000">
                      <a:alpha val="43137"/>
                    </a:srgbClr>
                  </a:outerShdw>
                </a:effectLst>
                <a:cs typeface="2  Lotus" pitchFamily="2" charset="-78"/>
              </a:rPr>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600200"/>
            <a:ext cx="8785225" cy="4997450"/>
          </a:xfrm>
        </p:spPr>
        <p:txBody>
          <a:bodyPr rtlCol="0">
            <a:normAutofit/>
          </a:bodyPr>
          <a:lstStyle/>
          <a:p>
            <a:pPr marL="274320" indent="-274320" algn="just" eaLnBrk="1" fontAlgn="auto" hangingPunct="1">
              <a:spcAft>
                <a:spcPts val="0"/>
              </a:spcAft>
              <a:defRPr/>
            </a:pPr>
            <a:r>
              <a:rPr lang="fa-IR" sz="6000" b="1" dirty="0" smtClean="0">
                <a:effectLst>
                  <a:outerShdw blurRad="38100" dist="38100" dir="2700000" algn="tl">
                    <a:srgbClr val="000000">
                      <a:alpha val="43137"/>
                    </a:srgbClr>
                  </a:outerShdw>
                </a:effectLst>
                <a:cs typeface="2  Lotus" pitchFamily="2" charset="-78"/>
              </a:rPr>
              <a:t>در فرایند تکلیف توجه به سه عنصر مهم </a:t>
            </a:r>
            <a:r>
              <a:rPr lang="fa-IR" sz="6000" b="1" dirty="0" smtClean="0">
                <a:solidFill>
                  <a:srgbClr val="7030A0"/>
                </a:solidFill>
                <a:effectLst>
                  <a:outerShdw blurRad="38100" dist="38100" dir="2700000" algn="tl">
                    <a:srgbClr val="000000">
                      <a:alpha val="43137"/>
                    </a:srgbClr>
                  </a:outerShdw>
                </a:effectLst>
                <a:cs typeface="2  Lotus" pitchFamily="2" charset="-78"/>
              </a:rPr>
              <a:t>طراحی</a:t>
            </a:r>
            <a:r>
              <a:rPr lang="fa-IR" sz="6000" b="1" dirty="0" smtClean="0">
                <a:effectLst>
                  <a:outerShdw blurRad="38100" dist="38100" dir="2700000" algn="tl">
                    <a:srgbClr val="000000">
                      <a:alpha val="43137"/>
                    </a:srgbClr>
                  </a:outerShdw>
                </a:effectLst>
                <a:cs typeface="2  Lotus" pitchFamily="2" charset="-78"/>
              </a:rPr>
              <a:t>، </a:t>
            </a:r>
            <a:r>
              <a:rPr lang="fa-IR" sz="6000" b="1" dirty="0" smtClean="0">
                <a:solidFill>
                  <a:srgbClr val="7030A0"/>
                </a:solidFill>
                <a:effectLst>
                  <a:outerShdw blurRad="38100" dist="38100" dir="2700000" algn="tl">
                    <a:srgbClr val="000000">
                      <a:alpha val="43137"/>
                    </a:srgbClr>
                  </a:outerShdw>
                </a:effectLst>
                <a:cs typeface="2  Lotus" pitchFamily="2" charset="-78"/>
              </a:rPr>
              <a:t>اجرا</a:t>
            </a:r>
            <a:r>
              <a:rPr lang="fa-IR" sz="6000" b="1" dirty="0" smtClean="0">
                <a:effectLst>
                  <a:outerShdw blurRad="38100" dist="38100" dir="2700000" algn="tl">
                    <a:srgbClr val="000000">
                      <a:alpha val="43137"/>
                    </a:srgbClr>
                  </a:outerShdw>
                </a:effectLst>
                <a:cs typeface="2  Lotus" pitchFamily="2" charset="-78"/>
              </a:rPr>
              <a:t> و </a:t>
            </a:r>
            <a:r>
              <a:rPr lang="fa-IR" sz="6000" b="1" dirty="0" smtClean="0">
                <a:solidFill>
                  <a:srgbClr val="7030A0"/>
                </a:solidFill>
                <a:effectLst>
                  <a:outerShdw blurRad="38100" dist="38100" dir="2700000" algn="tl">
                    <a:srgbClr val="000000">
                      <a:alpha val="43137"/>
                    </a:srgbClr>
                  </a:outerShdw>
                </a:effectLst>
                <a:cs typeface="2  Lotus" pitchFamily="2" charset="-78"/>
              </a:rPr>
              <a:t>ارزشیابی </a:t>
            </a:r>
            <a:r>
              <a:rPr lang="fa-IR" sz="6000" b="1" dirty="0" smtClean="0">
                <a:effectLst>
                  <a:outerShdw blurRad="38100" dist="38100" dir="2700000" algn="tl">
                    <a:srgbClr val="000000">
                      <a:alpha val="43137"/>
                    </a:srgbClr>
                  </a:outerShdw>
                </a:effectLst>
                <a:cs typeface="2  Lotus" pitchFamily="2" charset="-78"/>
              </a:rPr>
              <a:t>می تواند دستاوردهای حاصل از فرایند تکالیف را به حداکثر برساند.</a:t>
            </a:r>
            <a:endParaRPr lang="fa-IR" sz="6000" b="1" dirty="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solidFill>
            <a:schemeClr val="tx1"/>
          </a:solidFill>
        </p:spPr>
        <p:txBody>
          <a:bodyPr/>
          <a:lstStyle/>
          <a:p>
            <a:pPr eaLnBrk="1" hangingPunct="1"/>
            <a:r>
              <a:rPr lang="fa-IR" smtClean="0">
                <a:solidFill>
                  <a:srgbClr val="FF0000"/>
                </a:solidFill>
                <a:cs typeface="2  Titr" pitchFamily="2" charset="-78"/>
              </a:rPr>
              <a:t>اصول مورد توجه در فرایند تکلیف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050"/>
            <a:ext cx="8229600" cy="5735638"/>
          </a:xfrm>
        </p:spPr>
        <p:txBody>
          <a:bodyPr/>
          <a:lstStyle/>
          <a:p>
            <a:pPr algn="just" eaLnBrk="1" hangingPunct="1"/>
            <a:endParaRPr lang="fa-IR" sz="1600" smtClean="0">
              <a:cs typeface="2  Lotus" pitchFamily="2" charset="-78"/>
            </a:endParaRPr>
          </a:p>
        </p:txBody>
      </p:sp>
      <p:sp>
        <p:nvSpPr>
          <p:cNvPr id="2" name="Title 1"/>
          <p:cNvSpPr>
            <a:spLocks noGrp="1"/>
          </p:cNvSpPr>
          <p:nvPr>
            <p:ph type="title"/>
          </p:nvPr>
        </p:nvSpPr>
        <p:spPr>
          <a:xfrm>
            <a:off x="457200" y="115888"/>
            <a:ext cx="8229600" cy="720725"/>
          </a:xfrm>
          <a:solidFill>
            <a:schemeClr val="tx1">
              <a:lumMod val="85000"/>
            </a:schemeClr>
          </a:solidFill>
        </p:spPr>
        <p:txBody>
          <a:bodyPr rtlCol="1">
            <a:noAutofit/>
          </a:bodyPr>
          <a:lstStyle/>
          <a:p>
            <a:pPr eaLnBrk="1" fontAlgn="auto" hangingPunct="1">
              <a:spcAft>
                <a:spcPts val="0"/>
              </a:spcAft>
              <a:defRPr/>
            </a:pPr>
            <a:r>
              <a:rPr lang="fa-IR" dirty="0" smtClean="0">
                <a:solidFill>
                  <a:srgbClr val="FF0000"/>
                </a:solidFill>
              </a:rPr>
              <a:t/>
            </a:r>
            <a:br>
              <a:rPr lang="fa-IR" dirty="0" smtClean="0">
                <a:solidFill>
                  <a:srgbClr val="FF0000"/>
                </a:solidFill>
              </a:rPr>
            </a:br>
            <a:r>
              <a:rPr lang="ar-SA" dirty="0" smtClean="0">
                <a:solidFill>
                  <a:srgbClr val="FF0000"/>
                </a:solidFill>
                <a:cs typeface="2  Titr" pitchFamily="2" charset="-78"/>
              </a:rPr>
              <a:t>شيوه ي </a:t>
            </a:r>
            <a:r>
              <a:rPr lang="fa-IR" dirty="0" smtClean="0">
                <a:solidFill>
                  <a:srgbClr val="FF0000"/>
                </a:solidFill>
                <a:cs typeface="2  Titr" pitchFamily="2" charset="-78"/>
              </a:rPr>
              <a:t>طراحي</a:t>
            </a:r>
            <a:r>
              <a:rPr lang="ar-SA" dirty="0" smtClean="0">
                <a:solidFill>
                  <a:srgbClr val="FF0000"/>
                </a:solidFill>
                <a:cs typeface="2  Titr" pitchFamily="2" charset="-78"/>
              </a:rPr>
              <a:t> تكليف</a:t>
            </a:r>
            <a:r>
              <a:rPr lang="en-US" dirty="0" smtClean="0">
                <a:solidFill>
                  <a:srgbClr val="FF0000"/>
                </a:solidFill>
              </a:rPr>
              <a:t/>
            </a:r>
            <a:br>
              <a:rPr lang="en-US" dirty="0" smtClean="0">
                <a:solidFill>
                  <a:srgbClr val="FF0000"/>
                </a:solidFill>
              </a:rPr>
            </a:br>
            <a:endParaRPr lang="fa-IR" dirty="0">
              <a:solidFill>
                <a:srgbClr val="FF0000"/>
              </a:solidFill>
            </a:endParaRPr>
          </a:p>
        </p:txBody>
      </p:sp>
      <p:graphicFrame>
        <p:nvGraphicFramePr>
          <p:cNvPr id="4" name="Table 3"/>
          <p:cNvGraphicFramePr>
            <a:graphicFrameLocks noGrp="1"/>
          </p:cNvGraphicFramePr>
          <p:nvPr/>
        </p:nvGraphicFramePr>
        <p:xfrm>
          <a:off x="357188" y="981075"/>
          <a:ext cx="8215312" cy="5821568"/>
        </p:xfrm>
        <a:graphic>
          <a:graphicData uri="http://schemas.openxmlformats.org/drawingml/2006/table">
            <a:tbl>
              <a:tblPr rtl="1" firstRow="1" bandRow="1">
                <a:tableStyleId>{5C22544A-7EE6-4342-B048-85BDC9FD1C3A}</a:tableStyleId>
              </a:tblPr>
              <a:tblGrid>
                <a:gridCol w="8215312"/>
              </a:tblGrid>
              <a:tr h="5821363">
                <a:tc>
                  <a:txBody>
                    <a:bodyPr/>
                    <a:lstStyle/>
                    <a:p>
                      <a:pPr marL="342900" indent="-342900" rtl="1">
                        <a:lnSpc>
                          <a:spcPct val="100000"/>
                        </a:lnSpc>
                        <a:buNone/>
                      </a:pPr>
                      <a:r>
                        <a:rPr lang="fa-IR" sz="3600" b="1" dirty="0" smtClean="0">
                          <a:solidFill>
                            <a:srgbClr val="FF0000"/>
                          </a:solidFill>
                          <a:effectLst>
                            <a:outerShdw blurRad="38100" dist="38100" dir="2700000" algn="tl">
                              <a:srgbClr val="000000">
                                <a:alpha val="43137"/>
                              </a:srgbClr>
                            </a:outerShdw>
                          </a:effectLst>
                          <a:cs typeface="2  Lotus" pitchFamily="2" charset="-78"/>
                        </a:rPr>
                        <a:t> 1.</a:t>
                      </a:r>
                      <a:r>
                        <a:rPr lang="fa-IR" sz="3200" b="1" dirty="0" smtClean="0">
                          <a:effectLst>
                            <a:outerShdw blurRad="38100" dist="38100" dir="2700000" algn="tl">
                              <a:srgbClr val="000000">
                                <a:alpha val="43137"/>
                              </a:srgbClr>
                            </a:outerShdw>
                          </a:effectLst>
                          <a:cs typeface="2  Lotus" pitchFamily="2" charset="-78"/>
                        </a:rPr>
                        <a:t>عنوان</a:t>
                      </a:r>
                      <a:r>
                        <a:rPr lang="fa-IR" sz="3200" b="1" baseline="0" dirty="0" smtClean="0">
                          <a:effectLst>
                            <a:outerShdw blurRad="38100" dist="38100" dir="2700000" algn="tl">
                              <a:srgbClr val="000000">
                                <a:alpha val="43137"/>
                              </a:srgbClr>
                            </a:outerShdw>
                          </a:effectLst>
                          <a:cs typeface="2  Lotus" pitchFamily="2" charset="-78"/>
                        </a:rPr>
                        <a:t> تكليف: ..................</a:t>
                      </a:r>
                    </a:p>
                    <a:p>
                      <a:pPr marL="342900" indent="-342900" rtl="1">
                        <a:lnSpc>
                          <a:spcPct val="100000"/>
                        </a:lnSpc>
                        <a:buNone/>
                      </a:pPr>
                      <a:endParaRPr lang="fa-IR" sz="3200" b="1" baseline="0" dirty="0" smtClean="0">
                        <a:effectLst>
                          <a:outerShdw blurRad="38100" dist="38100" dir="2700000" algn="tl">
                            <a:srgbClr val="000000">
                              <a:alpha val="43137"/>
                            </a:srgbClr>
                          </a:outerShdw>
                        </a:effectLst>
                        <a:cs typeface="2  Lotus" pitchFamily="2" charset="-78"/>
                      </a:endParaRPr>
                    </a:p>
                    <a:p>
                      <a:pPr marL="342900" indent="-342900" rtl="1">
                        <a:lnSpc>
                          <a:spcPct val="100000"/>
                        </a:lnSpc>
                        <a:buNone/>
                      </a:pPr>
                      <a:r>
                        <a:rPr lang="fa-IR" sz="3600" b="1" baseline="0" dirty="0" smtClean="0">
                          <a:solidFill>
                            <a:srgbClr val="FF0000"/>
                          </a:solidFill>
                          <a:effectLst>
                            <a:outerShdw blurRad="38100" dist="38100" dir="2700000" algn="tl">
                              <a:srgbClr val="000000">
                                <a:alpha val="43137"/>
                              </a:srgbClr>
                            </a:outerShdw>
                          </a:effectLst>
                          <a:cs typeface="2  Lotus" pitchFamily="2" charset="-78"/>
                        </a:rPr>
                        <a:t>2. </a:t>
                      </a:r>
                      <a:r>
                        <a:rPr lang="fa-IR" sz="3200" b="1" baseline="0" dirty="0" smtClean="0">
                          <a:effectLst>
                            <a:outerShdw blurRad="38100" dist="38100" dir="2700000" algn="tl">
                              <a:srgbClr val="000000">
                                <a:alpha val="43137"/>
                              </a:srgbClr>
                            </a:outerShdw>
                          </a:effectLst>
                          <a:cs typeface="2  Lotus" pitchFamily="2" charset="-78"/>
                        </a:rPr>
                        <a:t>هدف تكليف: ..................</a:t>
                      </a:r>
                    </a:p>
                    <a:p>
                      <a:pPr marL="342900" indent="-342900" rtl="1">
                        <a:lnSpc>
                          <a:spcPct val="100000"/>
                        </a:lnSpc>
                        <a:buNone/>
                      </a:pPr>
                      <a:endParaRPr lang="fa-IR" sz="3200" b="1" baseline="0" dirty="0" smtClean="0">
                        <a:effectLst>
                          <a:outerShdw blurRad="38100" dist="38100" dir="2700000" algn="tl">
                            <a:srgbClr val="000000">
                              <a:alpha val="43137"/>
                            </a:srgbClr>
                          </a:outerShdw>
                        </a:effectLst>
                        <a:cs typeface="2  Lotus" pitchFamily="2" charset="-78"/>
                      </a:endParaRPr>
                    </a:p>
                    <a:p>
                      <a:pPr marL="342900" indent="-342900" rtl="1">
                        <a:lnSpc>
                          <a:spcPct val="100000"/>
                        </a:lnSpc>
                        <a:buNone/>
                      </a:pPr>
                      <a:r>
                        <a:rPr lang="fa-IR" sz="3600" b="1" dirty="0" smtClean="0">
                          <a:solidFill>
                            <a:srgbClr val="FF0000"/>
                          </a:solidFill>
                          <a:effectLst>
                            <a:outerShdw blurRad="38100" dist="38100" dir="2700000" algn="tl">
                              <a:srgbClr val="000000">
                                <a:alpha val="43137"/>
                              </a:srgbClr>
                            </a:outerShdw>
                          </a:effectLst>
                          <a:cs typeface="2  Lotus" pitchFamily="2" charset="-78"/>
                        </a:rPr>
                        <a:t>4. </a:t>
                      </a:r>
                      <a:r>
                        <a:rPr lang="fa-IR" sz="3200" b="1" dirty="0" smtClean="0">
                          <a:effectLst>
                            <a:outerShdw blurRad="38100" dist="38100" dir="2700000" algn="tl">
                              <a:srgbClr val="000000">
                                <a:alpha val="43137"/>
                              </a:srgbClr>
                            </a:outerShdw>
                          </a:effectLst>
                          <a:cs typeface="2  Lotus" pitchFamily="2" charset="-78"/>
                        </a:rPr>
                        <a:t>دستورالعمل اجراي تكليف: .........................................</a:t>
                      </a:r>
                    </a:p>
                    <a:p>
                      <a:pPr marL="342900" indent="-342900" rtl="1">
                        <a:lnSpc>
                          <a:spcPct val="100000"/>
                        </a:lnSpc>
                        <a:buNone/>
                      </a:pPr>
                      <a:endParaRPr lang="fa-IR" sz="3200" b="1" dirty="0" smtClean="0">
                        <a:effectLst>
                          <a:outerShdw blurRad="38100" dist="38100" dir="2700000" algn="tl">
                            <a:srgbClr val="000000">
                              <a:alpha val="43137"/>
                            </a:srgbClr>
                          </a:outerShdw>
                        </a:effectLst>
                        <a:cs typeface="2  Lotus" pitchFamily="2" charset="-78"/>
                      </a:endParaRPr>
                    </a:p>
                    <a:p>
                      <a:pPr marL="342900" indent="-342900" rtl="1">
                        <a:lnSpc>
                          <a:spcPct val="100000"/>
                        </a:lnSpc>
                        <a:buNone/>
                      </a:pPr>
                      <a:r>
                        <a:rPr lang="fa-IR" sz="3600" b="1" dirty="0" smtClean="0">
                          <a:solidFill>
                            <a:srgbClr val="FF0000"/>
                          </a:solidFill>
                          <a:effectLst>
                            <a:outerShdw blurRad="38100" dist="38100" dir="2700000" algn="tl">
                              <a:srgbClr val="000000">
                                <a:alpha val="43137"/>
                              </a:srgbClr>
                            </a:outerShdw>
                          </a:effectLst>
                          <a:cs typeface="2  Lotus" pitchFamily="2" charset="-78"/>
                        </a:rPr>
                        <a:t>5. </a:t>
                      </a:r>
                      <a:r>
                        <a:rPr lang="fa-IR" sz="3200" b="1" dirty="0" smtClean="0">
                          <a:effectLst>
                            <a:outerShdw blurRad="38100" dist="38100" dir="2700000" algn="tl">
                              <a:srgbClr val="000000">
                                <a:alpha val="43137"/>
                              </a:srgbClr>
                            </a:outerShdw>
                          </a:effectLst>
                          <a:cs typeface="2  Lotus" pitchFamily="2" charset="-78"/>
                        </a:rPr>
                        <a:t>زمان لازم براي انجام تكليف: ..........................</a:t>
                      </a:r>
                    </a:p>
                    <a:p>
                      <a:pPr marL="342900" indent="-342900" rtl="1">
                        <a:lnSpc>
                          <a:spcPct val="100000"/>
                        </a:lnSpc>
                        <a:buNone/>
                      </a:pPr>
                      <a:endParaRPr lang="fa-IR" sz="3200" b="1" dirty="0" smtClean="0">
                        <a:effectLst>
                          <a:outerShdw blurRad="38100" dist="38100" dir="2700000" algn="tl">
                            <a:srgbClr val="000000">
                              <a:alpha val="43137"/>
                            </a:srgbClr>
                          </a:outerShdw>
                        </a:effectLst>
                        <a:cs typeface="2  Lotus" pitchFamily="2" charset="-78"/>
                      </a:endParaRPr>
                    </a:p>
                    <a:p>
                      <a:pPr marL="342900" indent="-342900" rtl="1">
                        <a:lnSpc>
                          <a:spcPct val="100000"/>
                        </a:lnSpc>
                        <a:buNone/>
                      </a:pPr>
                      <a:r>
                        <a:rPr lang="fa-IR" sz="3600" b="1" dirty="0" smtClean="0">
                          <a:solidFill>
                            <a:srgbClr val="FF0000"/>
                          </a:solidFill>
                          <a:effectLst>
                            <a:outerShdw blurRad="38100" dist="38100" dir="2700000" algn="tl">
                              <a:srgbClr val="000000">
                                <a:alpha val="43137"/>
                              </a:srgbClr>
                            </a:outerShdw>
                          </a:effectLst>
                          <a:cs typeface="2  Lotus" pitchFamily="2" charset="-78"/>
                        </a:rPr>
                        <a:t>6. </a:t>
                      </a:r>
                      <a:r>
                        <a:rPr lang="fa-IR" sz="3600" b="1" dirty="0" smtClean="0">
                          <a:solidFill>
                            <a:schemeClr val="bg1"/>
                          </a:solidFill>
                          <a:effectLst>
                            <a:outerShdw blurRad="38100" dist="38100" dir="2700000" algn="tl">
                              <a:srgbClr val="000000">
                                <a:alpha val="43137"/>
                              </a:srgbClr>
                            </a:outerShdw>
                          </a:effectLst>
                          <a:cs typeface="2  Lotus" pitchFamily="2" charset="-78"/>
                        </a:rPr>
                        <a:t>منابع و </a:t>
                      </a:r>
                      <a:r>
                        <a:rPr lang="fa-IR" sz="3200" b="1" dirty="0" smtClean="0">
                          <a:solidFill>
                            <a:schemeClr val="bg1"/>
                          </a:solidFill>
                          <a:effectLst>
                            <a:outerShdw blurRad="38100" dist="38100" dir="2700000" algn="tl">
                              <a:srgbClr val="000000">
                                <a:alpha val="43137"/>
                              </a:srgbClr>
                            </a:outerShdw>
                          </a:effectLst>
                          <a:cs typeface="2  Lotus" pitchFamily="2" charset="-78"/>
                        </a:rPr>
                        <a:t>امكانات </a:t>
                      </a:r>
                      <a:r>
                        <a:rPr lang="fa-IR" sz="3200" b="1" dirty="0" smtClean="0">
                          <a:effectLst>
                            <a:outerShdw blurRad="38100" dist="38100" dir="2700000" algn="tl">
                              <a:srgbClr val="000000">
                                <a:alpha val="43137"/>
                              </a:srgbClr>
                            </a:outerShdw>
                          </a:effectLst>
                          <a:cs typeface="2  Lotus" pitchFamily="2" charset="-78"/>
                        </a:rPr>
                        <a:t>مورد نياز براي انجام تكليف:.................</a:t>
                      </a:r>
                    </a:p>
                    <a:p>
                      <a:pPr marL="342900" indent="-342900" rtl="1">
                        <a:lnSpc>
                          <a:spcPct val="100000"/>
                        </a:lnSpc>
                        <a:buNone/>
                      </a:pPr>
                      <a:endParaRPr lang="fa-IR" sz="3200" b="1" dirty="0" smtClean="0">
                        <a:effectLst>
                          <a:outerShdw blurRad="38100" dist="38100" dir="2700000" algn="tl">
                            <a:srgbClr val="000000">
                              <a:alpha val="43137"/>
                            </a:srgbClr>
                          </a:outerShdw>
                        </a:effectLst>
                        <a:cs typeface="2  Lotus" pitchFamily="2" charset="-78"/>
                      </a:endParaRPr>
                    </a:p>
                    <a:p>
                      <a:pPr marL="342900" indent="-342900" rtl="1">
                        <a:lnSpc>
                          <a:spcPct val="100000"/>
                        </a:lnSpc>
                        <a:buNone/>
                      </a:pPr>
                      <a:r>
                        <a:rPr lang="fa-IR" sz="3600" b="1" dirty="0" smtClean="0">
                          <a:solidFill>
                            <a:srgbClr val="FF0000"/>
                          </a:solidFill>
                          <a:effectLst>
                            <a:outerShdw blurRad="38100" dist="38100" dir="2700000" algn="tl">
                              <a:srgbClr val="000000">
                                <a:alpha val="43137"/>
                              </a:srgbClr>
                            </a:outerShdw>
                          </a:effectLst>
                          <a:cs typeface="2  Lotus" pitchFamily="2" charset="-78"/>
                        </a:rPr>
                        <a:t>7. </a:t>
                      </a:r>
                      <a:r>
                        <a:rPr lang="fa-IR" sz="3200" b="1" dirty="0" smtClean="0">
                          <a:effectLst>
                            <a:outerShdw blurRad="38100" dist="38100" dir="2700000" algn="tl">
                              <a:srgbClr val="000000">
                                <a:alpha val="43137"/>
                              </a:srgbClr>
                            </a:outerShdw>
                          </a:effectLst>
                          <a:cs typeface="2  Lotus" pitchFamily="2" charset="-78"/>
                        </a:rPr>
                        <a:t>نحوه ي ارزش يابي تكليف: ........................................</a:t>
                      </a:r>
                      <a:endParaRPr lang="fa-IR" sz="3200" b="1" dirty="0">
                        <a:effectLst>
                          <a:outerShdw blurRad="38100" dist="38100" dir="2700000" algn="tl">
                            <a:srgbClr val="000000">
                              <a:alpha val="43137"/>
                            </a:srgbClr>
                          </a:outerShdw>
                        </a:effectLst>
                        <a:cs typeface="2  Lotus" pitchFamily="2" charset="-78"/>
                      </a:endParaRPr>
                    </a:p>
                  </a:txBody>
                  <a:tcPr marL="91439" marR="91439" marT="45664" marB="45664"/>
                </a:tc>
              </a:tr>
            </a:tbl>
          </a:graphicData>
        </a:graphic>
      </p:graphicFrame>
      <p:sp>
        <p:nvSpPr>
          <p:cNvPr id="5" name="Rectangle 4"/>
          <p:cNvSpPr/>
          <p:nvPr/>
        </p:nvSpPr>
        <p:spPr>
          <a:xfrm>
            <a:off x="785813" y="1196975"/>
            <a:ext cx="2786062" cy="150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fa-IR" sz="2800" b="1" dirty="0">
                <a:solidFill>
                  <a:srgbClr val="FF0000"/>
                </a:solidFill>
                <a:cs typeface="2  Lotus" pitchFamily="2" charset="-78"/>
              </a:rPr>
              <a:t>3. </a:t>
            </a:r>
            <a:r>
              <a:rPr lang="fa-IR" sz="2400" b="1" dirty="0">
                <a:cs typeface="2  Lotus" pitchFamily="2" charset="-78"/>
              </a:rPr>
              <a:t>ويژگي هاي تكليف:</a:t>
            </a:r>
          </a:p>
          <a:p>
            <a:pPr>
              <a:defRPr/>
            </a:pPr>
            <a:r>
              <a:rPr lang="fa-IR" sz="2400" b="1" dirty="0">
                <a:cs typeface="2  Lotus" pitchFamily="2" charset="-78"/>
              </a:rPr>
              <a:t>گروهي     انفرادي              بلند مدّت     كوتاه مدّت       نوع تكليف: ......    و ...</a:t>
            </a:r>
          </a:p>
        </p:txBody>
      </p:sp>
      <p:sp>
        <p:nvSpPr>
          <p:cNvPr id="6" name="Oval 5"/>
          <p:cNvSpPr/>
          <p:nvPr/>
        </p:nvSpPr>
        <p:spPr>
          <a:xfrm flipV="1">
            <a:off x="2614613" y="1731963"/>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7" name="Oval 6"/>
          <p:cNvSpPr/>
          <p:nvPr/>
        </p:nvSpPr>
        <p:spPr>
          <a:xfrm flipV="1">
            <a:off x="1428750" y="1731963"/>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8" name="Oval 7"/>
          <p:cNvSpPr/>
          <p:nvPr/>
        </p:nvSpPr>
        <p:spPr>
          <a:xfrm flipV="1">
            <a:off x="2328863" y="2079625"/>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9" name="Oval 8"/>
          <p:cNvSpPr/>
          <p:nvPr/>
        </p:nvSpPr>
        <p:spPr>
          <a:xfrm flipH="1" flipV="1">
            <a:off x="857250" y="2079625"/>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875"/>
            <a:ext cx="8229600" cy="5159375"/>
          </a:xfrm>
        </p:spPr>
        <p:txBody>
          <a:bodyPr rtlCol="1">
            <a:normAutofit/>
          </a:bodyPr>
          <a:lstStyle/>
          <a:p>
            <a:pPr marL="0" indent="0" algn="just" eaLnBrk="1" fontAlgn="auto" hangingPunct="1">
              <a:spcAft>
                <a:spcPts val="0"/>
              </a:spcAft>
              <a:buFont typeface="Symbol" pitchFamily="18" charset="2"/>
              <a:buNone/>
              <a:defRPr/>
            </a:pPr>
            <a:r>
              <a:rPr lang="fa-IR" sz="4000" b="1" dirty="0" smtClean="0">
                <a:solidFill>
                  <a:srgbClr val="FFFF00"/>
                </a:solidFill>
                <a:effectLst>
                  <a:outerShdw blurRad="38100" dist="38100" dir="2700000" algn="tl">
                    <a:srgbClr val="000000">
                      <a:alpha val="43137"/>
                    </a:srgbClr>
                  </a:outerShdw>
                </a:effectLst>
                <a:cs typeface="2  Lotus" pitchFamily="2" charset="-78"/>
              </a:rPr>
              <a:t>1) </a:t>
            </a:r>
            <a:r>
              <a:rPr lang="fa-IR" sz="4000" b="1" dirty="0" smtClean="0">
                <a:effectLst>
                  <a:outerShdw blurRad="38100" dist="38100" dir="2700000" algn="tl">
                    <a:srgbClr val="000000">
                      <a:alpha val="43137"/>
                    </a:srgbClr>
                  </a:outerShdw>
                </a:effectLst>
                <a:cs typeface="2  Lotus" pitchFamily="2" charset="-78"/>
              </a:rPr>
              <a:t>میزان تناسب تکالیف درسی با محتوای و اهداف ارائه شده</a:t>
            </a:r>
          </a:p>
          <a:p>
            <a:pPr marL="0" indent="0" algn="just" eaLnBrk="1" fontAlgn="auto" hangingPunct="1">
              <a:spcAft>
                <a:spcPts val="0"/>
              </a:spcAft>
              <a:buFont typeface="Symbol" pitchFamily="18" charset="2"/>
              <a:buNone/>
              <a:defRPr/>
            </a:pPr>
            <a:r>
              <a:rPr lang="fa-IR" sz="3900" b="1" dirty="0" smtClean="0">
                <a:solidFill>
                  <a:srgbClr val="FF0000"/>
                </a:solidFill>
                <a:effectLst>
                  <a:outerShdw blurRad="38100" dist="38100" dir="2700000" algn="tl">
                    <a:srgbClr val="000000">
                      <a:alpha val="43137"/>
                    </a:srgbClr>
                  </a:outerShdw>
                </a:effectLst>
                <a:cs typeface="2  Titr" pitchFamily="2" charset="-78"/>
              </a:rPr>
              <a:t>توصیه ها: </a:t>
            </a:r>
          </a:p>
          <a:p>
            <a:pPr marL="0" indent="0" algn="just" eaLnBrk="1" fontAlgn="auto" hangingPunct="1">
              <a:spcAft>
                <a:spcPts val="0"/>
              </a:spcAft>
              <a:buFont typeface="Symbol" pitchFamily="18" charset="2"/>
              <a:buNone/>
              <a:defRPr/>
            </a:pPr>
            <a:r>
              <a:rPr lang="fa-IR" sz="4000" b="1" dirty="0" smtClean="0">
                <a:solidFill>
                  <a:srgbClr val="00B050"/>
                </a:solidFill>
                <a:effectLst>
                  <a:outerShdw blurRad="38100" dist="38100" dir="2700000" algn="tl">
                    <a:srgbClr val="000000">
                      <a:alpha val="43137"/>
                    </a:srgbClr>
                  </a:outerShdw>
                </a:effectLst>
                <a:cs typeface="2  Lotus" pitchFamily="2" charset="-78"/>
              </a:rPr>
              <a:t>الف) </a:t>
            </a:r>
            <a:r>
              <a:rPr lang="fa-IR" sz="4000" b="1" dirty="0" smtClean="0">
                <a:effectLst>
                  <a:outerShdw blurRad="38100" dist="38100" dir="2700000" algn="tl">
                    <a:srgbClr val="000000">
                      <a:alpha val="43137"/>
                    </a:srgbClr>
                  </a:outerShdw>
                </a:effectLst>
                <a:cs typeface="2  Lotus" pitchFamily="2" charset="-78"/>
              </a:rPr>
              <a:t>محتوای تکالیف ارائه شده مقدم بر میزان آن است.</a:t>
            </a:r>
          </a:p>
          <a:p>
            <a:pPr marL="0" indent="0" algn="just" eaLnBrk="1" fontAlgn="auto" hangingPunct="1">
              <a:spcAft>
                <a:spcPts val="0"/>
              </a:spcAft>
              <a:buFont typeface="Symbol" pitchFamily="18" charset="2"/>
              <a:buNone/>
              <a:defRPr/>
            </a:pPr>
            <a:r>
              <a:rPr lang="fa-IR" sz="4000" b="1" dirty="0" smtClean="0">
                <a:solidFill>
                  <a:srgbClr val="00B050"/>
                </a:solidFill>
                <a:effectLst>
                  <a:outerShdw blurRad="38100" dist="38100" dir="2700000" algn="tl">
                    <a:srgbClr val="000000">
                      <a:alpha val="43137"/>
                    </a:srgbClr>
                  </a:outerShdw>
                </a:effectLst>
                <a:cs typeface="2  Lotus" pitchFamily="2" charset="-78"/>
              </a:rPr>
              <a:t>ب) </a:t>
            </a:r>
            <a:r>
              <a:rPr lang="fa-IR" sz="4000" b="1" dirty="0" smtClean="0">
                <a:effectLst>
                  <a:outerShdw blurRad="38100" dist="38100" dir="2700000" algn="tl">
                    <a:srgbClr val="000000">
                      <a:alpha val="43137"/>
                    </a:srgbClr>
                  </a:outerShdw>
                </a:effectLst>
                <a:cs typeface="2  Lotus" pitchFamily="2" charset="-78"/>
              </a:rPr>
              <a:t>دو ویژگی </a:t>
            </a:r>
            <a:r>
              <a:rPr lang="fa-IR" sz="4000" b="1" dirty="0" smtClean="0">
                <a:solidFill>
                  <a:srgbClr val="C00000"/>
                </a:solidFill>
                <a:effectLst>
                  <a:outerShdw blurRad="38100" dist="38100" dir="2700000" algn="tl">
                    <a:srgbClr val="000000">
                      <a:alpha val="43137"/>
                    </a:srgbClr>
                  </a:outerShdw>
                </a:effectLst>
                <a:cs typeface="2  Lotus" pitchFamily="2" charset="-78"/>
              </a:rPr>
              <a:t>حداقل زمان </a:t>
            </a:r>
            <a:r>
              <a:rPr lang="fa-IR" sz="4000" b="1" dirty="0" smtClean="0">
                <a:effectLst>
                  <a:outerShdw blurRad="38100" dist="38100" dir="2700000" algn="tl">
                    <a:srgbClr val="000000">
                      <a:alpha val="43137"/>
                    </a:srgbClr>
                  </a:outerShdw>
                </a:effectLst>
                <a:cs typeface="2  Lotus" pitchFamily="2" charset="-78"/>
              </a:rPr>
              <a:t>و </a:t>
            </a:r>
            <a:r>
              <a:rPr lang="fa-IR" sz="4000" b="1" dirty="0" smtClean="0">
                <a:solidFill>
                  <a:srgbClr val="C00000"/>
                </a:solidFill>
                <a:effectLst>
                  <a:outerShdw blurRad="38100" dist="38100" dir="2700000" algn="tl">
                    <a:srgbClr val="000000">
                      <a:alpha val="43137"/>
                    </a:srgbClr>
                  </a:outerShdw>
                </a:effectLst>
                <a:cs typeface="2  Lotus" pitchFamily="2" charset="-78"/>
              </a:rPr>
              <a:t>حداکثر بهره </a:t>
            </a:r>
            <a:r>
              <a:rPr lang="fa-IR" sz="4000" b="1" dirty="0" smtClean="0">
                <a:effectLst>
                  <a:outerShdw blurRad="38100" dist="38100" dir="2700000" algn="tl">
                    <a:srgbClr val="000000">
                      <a:alpha val="43137"/>
                    </a:srgbClr>
                  </a:outerShdw>
                </a:effectLst>
                <a:cs typeface="2  Lotus" pitchFamily="2" charset="-78"/>
              </a:rPr>
              <a:t>را در تعیین تکلیف مد نظر قرار داد.</a:t>
            </a:r>
          </a:p>
        </p:txBody>
      </p:sp>
      <p:sp>
        <p:nvSpPr>
          <p:cNvPr id="2" name="Title 1"/>
          <p:cNvSpPr>
            <a:spLocks noGrp="1"/>
          </p:cNvSpPr>
          <p:nvPr>
            <p:ph type="title"/>
          </p:nvPr>
        </p:nvSpPr>
        <p:spPr>
          <a:xfrm>
            <a:off x="457200" y="188913"/>
            <a:ext cx="8229600" cy="1079500"/>
          </a:xfrm>
          <a:solidFill>
            <a:schemeClr val="tx1">
              <a:lumMod val="85000"/>
            </a:schemeClr>
          </a:solidFill>
        </p:spPr>
        <p:txBody>
          <a:bodyPr rtlCol="1">
            <a:normAutofit/>
          </a:bodyPr>
          <a:lstStyle/>
          <a:p>
            <a:pPr eaLnBrk="1" fontAlgn="auto" hangingPunct="1">
              <a:spcAft>
                <a:spcPts val="0"/>
              </a:spcAft>
              <a:defRPr/>
            </a:pPr>
            <a:r>
              <a:rPr lang="fa-IR" sz="4800" dirty="0" smtClean="0">
                <a:solidFill>
                  <a:srgbClr val="FF0000"/>
                </a:solidFill>
                <a:cs typeface="2  Titr" pitchFamily="2" charset="-78"/>
              </a:rPr>
              <a:t>ويژگي هاي تكليف اثر بخش</a:t>
            </a:r>
            <a:endParaRPr lang="fa-IR" sz="48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15888"/>
            <a:ext cx="8642350" cy="6626225"/>
          </a:xfrm>
        </p:spPr>
        <p:txBody>
          <a:bodyPr/>
          <a:lstStyle/>
          <a:p>
            <a:pPr marL="274320" indent="-274320" algn="just" eaLnBrk="1" fontAlgn="auto" hangingPunct="1">
              <a:spcAft>
                <a:spcPts val="0"/>
              </a:spcAft>
              <a:defRPr/>
            </a:pPr>
            <a:r>
              <a:rPr lang="fa-IR" sz="4400" b="1" dirty="0">
                <a:solidFill>
                  <a:srgbClr val="FF0000"/>
                </a:solidFill>
                <a:effectLst>
                  <a:outerShdw blurRad="38100" dist="38100" dir="2700000" algn="tl">
                    <a:srgbClr val="000000">
                      <a:alpha val="43137"/>
                    </a:srgbClr>
                  </a:outerShdw>
                </a:effectLst>
                <a:cs typeface="2  Lotus" pitchFamily="2" charset="-78"/>
              </a:rPr>
              <a:t>2) </a:t>
            </a:r>
            <a:r>
              <a:rPr lang="fa-IR" sz="4400" b="1" dirty="0">
                <a:effectLst>
                  <a:outerShdw blurRad="38100" dist="38100" dir="2700000" algn="tl">
                    <a:srgbClr val="000000">
                      <a:alpha val="43137"/>
                    </a:srgbClr>
                  </a:outerShdw>
                </a:effectLst>
                <a:cs typeface="2  Lotus" pitchFamily="2" charset="-78"/>
              </a:rPr>
              <a:t>ضمن آن که مرتبط با اهداف درس باشد، امکان تولید اندیشه را فراهم آورد.</a:t>
            </a:r>
            <a:endParaRPr lang="en-US" sz="4400" b="1" dirty="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4400" b="1" dirty="0">
                <a:solidFill>
                  <a:srgbClr val="FFFF00"/>
                </a:solidFill>
                <a:effectLst>
                  <a:outerShdw blurRad="38100" dist="38100" dir="2700000" algn="tl">
                    <a:srgbClr val="000000">
                      <a:alpha val="43137"/>
                    </a:srgbClr>
                  </a:outerShdw>
                </a:effectLst>
                <a:cs typeface="2  Lotus" pitchFamily="2" charset="-78"/>
              </a:rPr>
              <a:t>3) </a:t>
            </a:r>
            <a:r>
              <a:rPr lang="fa-IR" sz="4400" b="1" dirty="0">
                <a:effectLst>
                  <a:outerShdw blurRad="38100" dist="38100" dir="2700000" algn="tl">
                    <a:srgbClr val="000000">
                      <a:alpha val="43137"/>
                    </a:srgbClr>
                  </a:outerShdw>
                </a:effectLst>
                <a:cs typeface="2  Lotus" pitchFamily="2" charset="-78"/>
              </a:rPr>
              <a:t>میزان ایجاد خلّاقیت، جذّابیت، تنوّع و شادابی در تکالیف ارائه شده</a:t>
            </a:r>
            <a:endParaRPr lang="en-US" sz="4400" b="1" dirty="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4400" b="1" dirty="0">
                <a:solidFill>
                  <a:srgbClr val="FFFF00"/>
                </a:solidFill>
                <a:effectLst>
                  <a:outerShdw blurRad="38100" dist="38100" dir="2700000" algn="tl">
                    <a:srgbClr val="000000">
                      <a:alpha val="43137"/>
                    </a:srgbClr>
                  </a:outerShdw>
                </a:effectLst>
                <a:cs typeface="2  Lotus" pitchFamily="2" charset="-78"/>
              </a:rPr>
              <a:t>4) </a:t>
            </a:r>
            <a:r>
              <a:rPr lang="fa-IR" sz="4400" b="1" dirty="0">
                <a:effectLst>
                  <a:outerShdw blurRad="38100" dist="38100" dir="2700000" algn="tl">
                    <a:srgbClr val="000000">
                      <a:alpha val="43137"/>
                    </a:srgbClr>
                  </a:outerShdw>
                </a:effectLst>
                <a:cs typeface="2  Lotus" pitchFamily="2" charset="-78"/>
              </a:rPr>
              <a:t>میزان تناسب تکالیف درسی با رشد جسمی، عاطفی، شناختی و اجتماعی دانش آموزان</a:t>
            </a:r>
            <a:endParaRPr lang="en-US" sz="4400" b="1" dirty="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4400" b="1" dirty="0">
                <a:effectLst>
                  <a:outerShdw blurRad="38100" dist="38100" dir="2700000" algn="tl">
                    <a:srgbClr val="000000">
                      <a:alpha val="43137"/>
                    </a:srgbClr>
                  </a:outerShdw>
                </a:effectLst>
                <a:cs typeface="2  Lotus" pitchFamily="2" charset="-78"/>
              </a:rPr>
              <a:t>5) استقلال و ابتکار عمل دانش آموز را حفظ کند.</a:t>
            </a:r>
            <a:endParaRPr lang="fa-IR" sz="4400" dirty="0"/>
          </a:p>
          <a:p>
            <a:pPr>
              <a:defRPr/>
            </a:pPr>
            <a:endParaRPr lang="fa-IR" sz="4400" dirty="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3375"/>
            <a:ext cx="8229600" cy="6119813"/>
          </a:xfrm>
        </p:spPr>
        <p:txBody>
          <a:bodyPr rtlCol="0">
            <a:normAutofit fontScale="85000" lnSpcReduction="10000"/>
          </a:bodyPr>
          <a:lstStyle/>
          <a:p>
            <a:pPr marL="274320" indent="-274320" algn="just" eaLnBrk="1" fontAlgn="auto" hangingPunct="1">
              <a:spcAft>
                <a:spcPts val="0"/>
              </a:spcAft>
              <a:defRPr/>
            </a:pPr>
            <a:r>
              <a:rPr lang="fa-IR" sz="4800" b="1" dirty="0" smtClean="0">
                <a:solidFill>
                  <a:srgbClr val="FFFF00"/>
                </a:solidFill>
                <a:effectLst>
                  <a:outerShdw blurRad="38100" dist="38100" dir="2700000" algn="tl">
                    <a:srgbClr val="000000">
                      <a:alpha val="43137"/>
                    </a:srgbClr>
                  </a:outerShdw>
                </a:effectLst>
                <a:cs typeface="2  Lotus" pitchFamily="2" charset="-78"/>
              </a:rPr>
              <a:t>6) </a:t>
            </a:r>
            <a:r>
              <a:rPr lang="fa-IR" sz="4800" b="1" dirty="0">
                <a:effectLst>
                  <a:outerShdw blurRad="38100" dist="38100" dir="2700000" algn="tl">
                    <a:srgbClr val="000000">
                      <a:alpha val="43137"/>
                    </a:srgbClr>
                  </a:outerShdw>
                </a:effectLst>
                <a:cs typeface="2  Lotus" pitchFamily="2" charset="-78"/>
              </a:rPr>
              <a:t>میزان نقش فعالیت ها در کمک به سهولت دستیابی به مقاصد آموزشی و تربیتی درس</a:t>
            </a:r>
            <a:endParaRPr lang="en-US" sz="4800" b="1" dirty="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4800" b="1" dirty="0" smtClean="0">
                <a:solidFill>
                  <a:srgbClr val="FFFF00"/>
                </a:solidFill>
                <a:effectLst>
                  <a:outerShdw blurRad="38100" dist="38100" dir="2700000" algn="tl">
                    <a:srgbClr val="000000">
                      <a:alpha val="43137"/>
                    </a:srgbClr>
                  </a:outerShdw>
                </a:effectLst>
                <a:cs typeface="2  Lotus" pitchFamily="2" charset="-78"/>
              </a:rPr>
              <a:t>7) </a:t>
            </a:r>
            <a:r>
              <a:rPr lang="fa-IR" sz="4800" b="1" dirty="0">
                <a:effectLst>
                  <a:outerShdw blurRad="38100" dist="38100" dir="2700000" algn="tl">
                    <a:srgbClr val="000000">
                      <a:alpha val="43137"/>
                    </a:srgbClr>
                  </a:outerShdw>
                </a:effectLst>
                <a:cs typeface="2  Lotus" pitchFamily="2" charset="-78"/>
              </a:rPr>
              <a:t>میزان واضح و روشن بودن تکالیف</a:t>
            </a:r>
            <a:endParaRPr lang="en-US" sz="4800" b="1" dirty="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r>
              <a:rPr lang="fa-IR" sz="4800" b="1" dirty="0" smtClean="0">
                <a:solidFill>
                  <a:srgbClr val="FFFF00"/>
                </a:solidFill>
                <a:effectLst>
                  <a:outerShdw blurRad="38100" dist="38100" dir="2700000" algn="tl">
                    <a:srgbClr val="000000">
                      <a:alpha val="43137"/>
                    </a:srgbClr>
                  </a:outerShdw>
                </a:effectLst>
                <a:cs typeface="2  Lotus" pitchFamily="2" charset="-78"/>
              </a:rPr>
              <a:t>8) </a:t>
            </a:r>
            <a:r>
              <a:rPr lang="fa-IR" sz="4800" b="1" dirty="0">
                <a:effectLst>
                  <a:outerShdw blurRad="38100" dist="38100" dir="2700000" algn="tl">
                    <a:srgbClr val="000000">
                      <a:alpha val="43137"/>
                    </a:srgbClr>
                  </a:outerShdw>
                </a:effectLst>
                <a:cs typeface="2  Lotus" pitchFamily="2" charset="-78"/>
              </a:rPr>
              <a:t>میزان مشخّص بودن منابع تحقیق، زمان ارائه و شیوه ی تحویل </a:t>
            </a:r>
            <a:r>
              <a:rPr lang="fa-IR" sz="4800" b="1" dirty="0" smtClean="0">
                <a:effectLst>
                  <a:outerShdw blurRad="38100" dist="38100" dir="2700000" algn="tl">
                    <a:srgbClr val="000000">
                      <a:alpha val="43137"/>
                    </a:srgbClr>
                  </a:outerShdw>
                </a:effectLst>
                <a:cs typeface="2  Lotus" pitchFamily="2" charset="-78"/>
              </a:rPr>
              <a:t>آن</a:t>
            </a:r>
          </a:p>
          <a:p>
            <a:pPr marL="274320" indent="-274320" algn="just" eaLnBrk="1" fontAlgn="auto" hangingPunct="1">
              <a:spcAft>
                <a:spcPts val="0"/>
              </a:spcAft>
              <a:defRPr/>
            </a:pPr>
            <a:r>
              <a:rPr lang="fa-IR" sz="4800" b="1" dirty="0" smtClean="0">
                <a:solidFill>
                  <a:srgbClr val="00B050"/>
                </a:solidFill>
                <a:effectLst>
                  <a:outerShdw blurRad="38100" dist="38100" dir="2700000" algn="tl">
                    <a:srgbClr val="000000">
                      <a:alpha val="43137"/>
                    </a:srgbClr>
                  </a:outerShdw>
                </a:effectLst>
                <a:cs typeface="2  Lotus" pitchFamily="2" charset="-78"/>
              </a:rPr>
              <a:t>نکته ی آخر این نکته</a:t>
            </a:r>
            <a:r>
              <a:rPr lang="fa-IR" sz="4800" b="1" dirty="0" smtClean="0">
                <a:effectLst>
                  <a:outerShdw blurRad="38100" dist="38100" dir="2700000" algn="tl">
                    <a:srgbClr val="000000">
                      <a:alpha val="43137"/>
                    </a:srgbClr>
                  </a:outerShdw>
                </a:effectLst>
                <a:cs typeface="2  Lotus" pitchFamily="2" charset="-78"/>
              </a:rPr>
              <a:t>، تکلیف زمانی می تواند به فراگیری بیش تر و بهتر دانش آموزان کمک کند که سه خصوصیت </a:t>
            </a:r>
            <a:r>
              <a:rPr lang="fa-IR" sz="4800" b="1" dirty="0" smtClean="0">
                <a:solidFill>
                  <a:srgbClr val="FF0000"/>
                </a:solidFill>
                <a:effectLst>
                  <a:outerShdw blurRad="38100" dist="38100" dir="2700000" algn="tl">
                    <a:srgbClr val="000000">
                      <a:alpha val="43137"/>
                    </a:srgbClr>
                  </a:outerShdw>
                </a:effectLst>
                <a:cs typeface="2  Lotus" pitchFamily="2" charset="-78"/>
              </a:rPr>
              <a:t>کوتاه بودن</a:t>
            </a:r>
            <a:r>
              <a:rPr lang="fa-IR" sz="4800" b="1" dirty="0" smtClean="0">
                <a:effectLst>
                  <a:outerShdw blurRad="38100" dist="38100" dir="2700000" algn="tl">
                    <a:srgbClr val="000000">
                      <a:alpha val="43137"/>
                    </a:srgbClr>
                  </a:outerShdw>
                </a:effectLst>
                <a:cs typeface="2  Lotus" pitchFamily="2" charset="-78"/>
              </a:rPr>
              <a:t>، </a:t>
            </a:r>
            <a:r>
              <a:rPr lang="fa-IR" sz="4800" b="1" dirty="0" smtClean="0">
                <a:solidFill>
                  <a:srgbClr val="FF0000"/>
                </a:solidFill>
                <a:effectLst>
                  <a:outerShdw blurRad="38100" dist="38100" dir="2700000" algn="tl">
                    <a:srgbClr val="000000">
                      <a:alpha val="43137"/>
                    </a:srgbClr>
                  </a:outerShdw>
                </a:effectLst>
                <a:cs typeface="2  Lotus" pitchFamily="2" charset="-78"/>
              </a:rPr>
              <a:t>موثر بودن </a:t>
            </a:r>
            <a:r>
              <a:rPr lang="fa-IR" sz="4800" b="1" dirty="0" smtClean="0">
                <a:effectLst>
                  <a:outerShdw blurRad="38100" dist="38100" dir="2700000" algn="tl">
                    <a:srgbClr val="000000">
                      <a:alpha val="43137"/>
                    </a:srgbClr>
                  </a:outerShdw>
                </a:effectLst>
                <a:cs typeface="2  Lotus" pitchFamily="2" charset="-78"/>
              </a:rPr>
              <a:t>و </a:t>
            </a:r>
            <a:r>
              <a:rPr lang="fa-IR" sz="4800" b="1" dirty="0" smtClean="0">
                <a:solidFill>
                  <a:srgbClr val="FF0000"/>
                </a:solidFill>
                <a:effectLst>
                  <a:outerShdw blurRad="38100" dist="38100" dir="2700000" algn="tl">
                    <a:srgbClr val="000000">
                      <a:alpha val="43137"/>
                    </a:srgbClr>
                  </a:outerShdw>
                </a:effectLst>
                <a:cs typeface="2  Lotus" pitchFamily="2" charset="-78"/>
              </a:rPr>
              <a:t>خلاقیت محوری </a:t>
            </a:r>
            <a:r>
              <a:rPr lang="fa-IR" sz="4800" b="1" dirty="0" smtClean="0">
                <a:effectLst>
                  <a:outerShdw blurRad="38100" dist="38100" dir="2700000" algn="tl">
                    <a:srgbClr val="000000">
                      <a:alpha val="43137"/>
                    </a:srgbClr>
                  </a:outerShdw>
                </a:effectLst>
                <a:cs typeface="2  Lotus" pitchFamily="2" charset="-78"/>
              </a:rPr>
              <a:t>را در خود داشته باشد.</a:t>
            </a:r>
            <a:endParaRPr lang="en-US" sz="4800" b="1" dirty="0">
              <a:effectLst>
                <a:outerShdw blurRad="38100" dist="38100" dir="2700000" algn="tl">
                  <a:srgbClr val="000000">
                    <a:alpha val="43137"/>
                  </a:srgbClr>
                </a:outerShdw>
              </a:effectLst>
              <a:cs typeface="2  Lotus" pitchFamily="2" charset="-78"/>
            </a:endParaRPr>
          </a:p>
          <a:p>
            <a:pPr marL="274320" indent="-274320" algn="just" eaLnBrk="1" fontAlgn="auto" hangingPunct="1">
              <a:spcAft>
                <a:spcPts val="0"/>
              </a:spcAft>
              <a:defRPr/>
            </a:pPr>
            <a:endParaRPr lang="en-US" sz="3600" b="1" dirty="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6121400"/>
          </a:xfrm>
        </p:spPr>
        <p:txBody>
          <a:bodyPr rtlCol="0">
            <a:normAutofit/>
          </a:bodyPr>
          <a:lstStyle/>
          <a:p>
            <a:pPr marL="274320" indent="-274320" algn="just" eaLnBrk="1" fontAlgn="auto" hangingPunct="1">
              <a:spcAft>
                <a:spcPts val="0"/>
              </a:spcAft>
              <a:defRPr/>
            </a:pPr>
            <a:r>
              <a:rPr lang="fa-IR" sz="4000" b="1" dirty="0">
                <a:solidFill>
                  <a:srgbClr val="FFFF00"/>
                </a:solidFill>
                <a:effectLst>
                  <a:outerShdw blurRad="38100" dist="38100" dir="2700000" algn="tl">
                    <a:srgbClr val="000000">
                      <a:alpha val="43137"/>
                    </a:srgbClr>
                  </a:outerShdw>
                </a:effectLst>
                <a:cs typeface="2  Lotus" pitchFamily="2" charset="-78"/>
              </a:rPr>
              <a:t>9) </a:t>
            </a:r>
            <a:r>
              <a:rPr lang="fa-IR" sz="4000" b="1" dirty="0">
                <a:effectLst>
                  <a:outerShdw blurRad="38100" dist="38100" dir="2700000" algn="tl">
                    <a:srgbClr val="000000">
                      <a:alpha val="43137"/>
                    </a:srgbClr>
                  </a:outerShdw>
                </a:effectLst>
                <a:cs typeface="2  Lotus" pitchFamily="2" charset="-78"/>
              </a:rPr>
              <a:t>تناسب یا هماهنگی بین مقدار تکلیف ارائه شده با زمان اختصاص یافته برای انجام تکلیف</a:t>
            </a:r>
          </a:p>
          <a:p>
            <a:pPr marL="274320" indent="-274320" algn="just" eaLnBrk="1" fontAlgn="auto" hangingPunct="1">
              <a:spcAft>
                <a:spcPts val="0"/>
              </a:spcAft>
              <a:defRPr/>
            </a:pPr>
            <a:r>
              <a:rPr lang="fa-IR" sz="4000" b="1" dirty="0">
                <a:effectLst>
                  <a:outerShdw blurRad="38100" dist="38100" dir="2700000" algn="tl">
                    <a:srgbClr val="000000">
                      <a:alpha val="43137"/>
                    </a:srgbClr>
                  </a:outerShdw>
                </a:effectLst>
                <a:cs typeface="2  Lotus" pitchFamily="2" charset="-78"/>
              </a:rPr>
              <a:t>10) میزان توجّه معلّم به نحوه ی بررسی تکالیف درسی و بازخورد آن</a:t>
            </a:r>
          </a:p>
          <a:p>
            <a:pPr marL="274320" indent="-274320" algn="just" eaLnBrk="1" fontAlgn="auto" hangingPunct="1">
              <a:spcAft>
                <a:spcPts val="0"/>
              </a:spcAft>
              <a:defRPr/>
            </a:pPr>
            <a:r>
              <a:rPr lang="fa-IR" sz="4000" b="1" dirty="0">
                <a:effectLst>
                  <a:outerShdw blurRad="38100" dist="38100" dir="2700000" algn="tl">
                    <a:srgbClr val="000000">
                      <a:alpha val="43137"/>
                    </a:srgbClr>
                  </a:outerShdw>
                </a:effectLst>
                <a:cs typeface="2  Lotus" pitchFamily="2" charset="-78"/>
              </a:rPr>
              <a:t>11) فرصتی برای بازی و فعالیت های شخصی دانش آموز را باقی بگذارد</a:t>
            </a:r>
            <a:r>
              <a:rPr lang="fa-IR" sz="4000" b="1" dirty="0" smtClean="0">
                <a:effectLst>
                  <a:outerShdw blurRad="38100" dist="38100" dir="2700000" algn="tl">
                    <a:srgbClr val="000000">
                      <a:alpha val="43137"/>
                    </a:srgbClr>
                  </a:outerShdw>
                </a:effectLst>
                <a:cs typeface="2  Lotus" pitchFamily="2" charset="-78"/>
              </a:rPr>
              <a:t>.</a:t>
            </a:r>
          </a:p>
          <a:p>
            <a:pPr marL="274320" indent="-274320" algn="just" eaLnBrk="1" fontAlgn="auto" hangingPunct="1">
              <a:spcAft>
                <a:spcPts val="0"/>
              </a:spcAft>
              <a:defRPr/>
            </a:pPr>
            <a:r>
              <a:rPr lang="fa-IR" sz="4000" b="1" dirty="0" smtClean="0">
                <a:effectLst>
                  <a:outerShdw blurRad="38100" dist="38100" dir="2700000" algn="tl">
                    <a:srgbClr val="000000">
                      <a:alpha val="43137"/>
                    </a:srgbClr>
                  </a:outerShdw>
                </a:effectLst>
                <a:cs typeface="2  Lotus" pitchFamily="2" charset="-78"/>
              </a:rPr>
              <a:t>12) متناسب با شرایط زندگی (اقتصادی، اجتماعی و فرهنگی) باشد.</a:t>
            </a:r>
            <a:endParaRPr lang="en-US" sz="4000" b="1" dirty="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476250"/>
            <a:ext cx="8280400" cy="5905500"/>
          </a:xfrm>
        </p:spPr>
        <p:txBody>
          <a:bodyPr/>
          <a:lstStyle/>
          <a:p>
            <a:pPr marL="0" indent="0" algn="ctr">
              <a:buFont typeface="Symbol" pitchFamily="18" charset="2"/>
              <a:buNone/>
              <a:defRPr/>
            </a:pPr>
            <a:r>
              <a:rPr lang="fa-IR" sz="11500" b="1" dirty="0" smtClean="0">
                <a:solidFill>
                  <a:schemeClr val="tx1"/>
                </a:solidFill>
                <a:effectLst>
                  <a:outerShdw blurRad="38100" dist="38100" dir="2700000" algn="tl">
                    <a:srgbClr val="000000">
                      <a:alpha val="43137"/>
                    </a:srgbClr>
                  </a:outerShdw>
                </a:effectLst>
                <a:cs typeface="2  Lotus" pitchFamily="2" charset="-78"/>
              </a:rPr>
              <a:t>در اسلاید بعدی تكليف ارایه شده را نقد كنيد.</a:t>
            </a:r>
            <a:endParaRPr lang="en-US" sz="11500" b="1" dirty="0">
              <a:solidFill>
                <a:schemeClr val="tx1"/>
              </a:solidFill>
              <a:effectLst>
                <a:outerShdw blurRad="38100" dist="38100" dir="2700000" algn="tl">
                  <a:srgbClr val="000000">
                    <a:alpha val="43137"/>
                  </a:srgbClr>
                </a:outerShdw>
              </a:effectLst>
              <a:cs typeface="2  Lotus" pitchFamily="2" charset="-78"/>
            </a:endParaRPr>
          </a:p>
        </p:txBody>
      </p:sp>
    </p:spTree>
  </p:cSld>
  <p:clrMapOvr>
    <a:masterClrMapping/>
  </p:clrMapOvr>
  <p:transition spd="slow">
    <p:circle/>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260350"/>
            <a:ext cx="8642350" cy="6454775"/>
          </a:xfrm>
        </p:spPr>
        <p:txBody>
          <a:bodyPr rtlCol="1">
            <a:normAutofit/>
          </a:bodyPr>
          <a:lstStyle/>
          <a:p>
            <a:pPr marL="0" indent="0" eaLnBrk="1" fontAlgn="auto" hangingPunct="1">
              <a:spcAft>
                <a:spcPts val="0"/>
              </a:spcAft>
              <a:buFont typeface="Symbol" pitchFamily="18" charset="2"/>
              <a:buNone/>
              <a:defRPr/>
            </a:pPr>
            <a:r>
              <a:rPr lang="fa-IR" sz="3000" dirty="0" smtClean="0">
                <a:solidFill>
                  <a:srgbClr val="FF0000"/>
                </a:solidFill>
                <a:effectLst>
                  <a:outerShdw blurRad="38100" dist="38100" dir="2700000" algn="tl">
                    <a:srgbClr val="000000">
                      <a:alpha val="43137"/>
                    </a:srgbClr>
                  </a:outerShdw>
                </a:effectLst>
                <a:cs typeface="2  Lotus" pitchFamily="2" charset="-78"/>
              </a:rPr>
              <a:t>پايه </a:t>
            </a:r>
            <a:r>
              <a:rPr lang="fa-IR" sz="3000" dirty="0" smtClean="0">
                <a:solidFill>
                  <a:srgbClr val="FFFF00"/>
                </a:solidFill>
                <a:effectLst>
                  <a:outerShdw blurRad="38100" dist="38100" dir="2700000" algn="tl">
                    <a:srgbClr val="000000">
                      <a:alpha val="43137"/>
                    </a:srgbClr>
                  </a:outerShdw>
                </a:effectLst>
                <a:cs typeface="2  Lotus" pitchFamily="2" charset="-78"/>
              </a:rPr>
              <a:t>: </a:t>
            </a:r>
            <a:r>
              <a:rPr lang="fa-IR" sz="2600" dirty="0" smtClean="0">
                <a:effectLst>
                  <a:outerShdw blurRad="38100" dist="38100" dir="2700000" algn="tl">
                    <a:srgbClr val="000000">
                      <a:alpha val="43137"/>
                    </a:srgbClr>
                  </a:outerShdw>
                </a:effectLst>
                <a:cs typeface="2  Lotus" pitchFamily="2" charset="-78"/>
              </a:rPr>
              <a:t>پنجم              </a:t>
            </a:r>
            <a:r>
              <a:rPr lang="fa-IR" sz="3000" dirty="0" smtClean="0">
                <a:solidFill>
                  <a:srgbClr val="FF0000"/>
                </a:solidFill>
                <a:effectLst>
                  <a:outerShdw blurRad="38100" dist="38100" dir="2700000" algn="tl">
                    <a:srgbClr val="000000">
                      <a:alpha val="43137"/>
                    </a:srgbClr>
                  </a:outerShdw>
                </a:effectLst>
                <a:cs typeface="2  Lotus" pitchFamily="2" charset="-78"/>
              </a:rPr>
              <a:t>درس: </a:t>
            </a:r>
            <a:r>
              <a:rPr lang="fa-IR" sz="2600" dirty="0" smtClean="0">
                <a:effectLst>
                  <a:outerShdw blurRad="38100" dist="38100" dir="2700000" algn="tl">
                    <a:srgbClr val="000000">
                      <a:alpha val="43137"/>
                    </a:srgbClr>
                  </a:outerShdw>
                </a:effectLst>
                <a:cs typeface="2  Lotus" pitchFamily="2" charset="-78"/>
              </a:rPr>
              <a:t>بخوانيم                         </a:t>
            </a:r>
            <a:r>
              <a:rPr lang="fa-IR" sz="3000" dirty="0" smtClean="0">
                <a:solidFill>
                  <a:srgbClr val="FF0000"/>
                </a:solidFill>
                <a:effectLst>
                  <a:outerShdw blurRad="38100" dist="38100" dir="2700000" algn="tl">
                    <a:srgbClr val="000000">
                      <a:alpha val="43137"/>
                    </a:srgbClr>
                  </a:outerShdw>
                </a:effectLst>
                <a:cs typeface="2  Lotus" pitchFamily="2" charset="-78"/>
              </a:rPr>
              <a:t>موضوع: </a:t>
            </a:r>
            <a:r>
              <a:rPr lang="fa-IR" sz="2600" dirty="0" smtClean="0">
                <a:effectLst>
                  <a:outerShdw blurRad="38100" dist="38100" dir="2700000" algn="tl">
                    <a:srgbClr val="000000">
                      <a:alpha val="43137"/>
                    </a:srgbClr>
                  </a:outerShdw>
                </a:effectLst>
                <a:cs typeface="2  Lotus" pitchFamily="2" charset="-78"/>
              </a:rPr>
              <a:t>آريو برزن</a:t>
            </a:r>
          </a:p>
          <a:p>
            <a:pPr marL="0" indent="0" algn="just" eaLnBrk="1" fontAlgn="auto" hangingPunct="1">
              <a:spcAft>
                <a:spcPts val="0"/>
              </a:spcAft>
              <a:buFont typeface="Symbol" pitchFamily="18" charset="2"/>
              <a:buNone/>
              <a:defRPr/>
            </a:pPr>
            <a:r>
              <a:rPr lang="fa-IR" sz="2800" b="1" dirty="0" smtClean="0">
                <a:solidFill>
                  <a:srgbClr val="FF0000"/>
                </a:solidFill>
                <a:effectLst>
                  <a:outerShdw blurRad="38100" dist="38100" dir="2700000" algn="tl">
                    <a:srgbClr val="000000">
                      <a:alpha val="43137"/>
                    </a:srgbClr>
                  </a:outerShdw>
                </a:effectLst>
                <a:cs typeface="2  Lotus" pitchFamily="2" charset="-78"/>
              </a:rPr>
              <a:t>بسطي: </a:t>
            </a:r>
            <a:r>
              <a:rPr lang="fa-IR" b="1" dirty="0" smtClean="0">
                <a:effectLst>
                  <a:outerShdw blurRad="38100" dist="38100" dir="2700000" algn="tl">
                    <a:srgbClr val="000000">
                      <a:alpha val="43137"/>
                    </a:srgbClr>
                  </a:outerShdw>
                </a:effectLst>
                <a:cs typeface="2  Lotus" pitchFamily="2" charset="-78"/>
              </a:rPr>
              <a:t>درس را خلاصه نماييد و نتيجه را به كلاس ارائه نماييد.</a:t>
            </a:r>
            <a:endParaRPr lang="en-US"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2800" b="1" dirty="0" smtClean="0">
                <a:solidFill>
                  <a:srgbClr val="FF0000"/>
                </a:solidFill>
                <a:effectLst>
                  <a:outerShdw blurRad="38100" dist="38100" dir="2700000" algn="tl">
                    <a:srgbClr val="000000">
                      <a:alpha val="43137"/>
                    </a:srgbClr>
                  </a:outerShdw>
                </a:effectLst>
                <a:cs typeface="2  Lotus" pitchFamily="2" charset="-78"/>
              </a:rPr>
              <a:t>عمومي: </a:t>
            </a:r>
            <a:r>
              <a:rPr lang="fa-IR" b="1" dirty="0" smtClean="0">
                <a:effectLst>
                  <a:outerShdw blurRad="38100" dist="38100" dir="2700000" algn="tl">
                    <a:srgbClr val="000000">
                      <a:alpha val="43137"/>
                    </a:srgbClr>
                  </a:outerShdw>
                </a:effectLst>
                <a:cs typeface="2  Lotus" pitchFamily="2" charset="-78"/>
              </a:rPr>
              <a:t>به دلخواه كتاب داستاني كه از قهرمانان و دلاوران كشور است را مطالعه كنيد و خلاصه ي آن را گزارش دهيد.</a:t>
            </a:r>
            <a:endParaRPr lang="en-US"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sz="2800" b="1" dirty="0" smtClean="0">
                <a:solidFill>
                  <a:srgbClr val="FF0000"/>
                </a:solidFill>
                <a:effectLst>
                  <a:outerShdw blurRad="38100" dist="38100" dir="2700000" algn="tl">
                    <a:srgbClr val="000000">
                      <a:alpha val="43137"/>
                    </a:srgbClr>
                  </a:outerShdw>
                </a:effectLst>
                <a:cs typeface="2  Lotus" pitchFamily="2" charset="-78"/>
              </a:rPr>
              <a:t>فردي:</a:t>
            </a:r>
            <a:endParaRPr lang="en-US" sz="2800" b="1" dirty="0" smtClean="0">
              <a:solidFill>
                <a:srgbClr val="FF0000"/>
              </a:solidFill>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b="1" dirty="0" smtClean="0">
                <a:effectLst>
                  <a:outerShdw blurRad="38100" dist="38100" dir="2700000" algn="tl">
                    <a:srgbClr val="000000">
                      <a:alpha val="43137"/>
                    </a:srgbClr>
                  </a:outerShdw>
                </a:effectLst>
                <a:cs typeface="2  Lotus" pitchFamily="2" charset="-78"/>
              </a:rPr>
              <a:t> (دانش آموزاني كه در نوشتن كند هستند.) درس را بخوانيد و صداي خود را ضبط كنيد. چند بار سعي كنيد سرعت خواندن سما زياد شود و بعد كه حس كرديد سرعت گرفتيد صداي خود را ضبط كنيد و مقايسه اي بين صداي اول و صداي دوم د اشته باشيد. (خود ارزيابي) و نتيجه را به كلاس گزارش دهيد.</a:t>
            </a:r>
            <a:endParaRPr lang="en-US"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b="1" dirty="0" smtClean="0">
                <a:effectLst>
                  <a:outerShdw blurRad="38100" dist="38100" dir="2700000" algn="tl">
                    <a:srgbClr val="000000">
                      <a:alpha val="43137"/>
                    </a:srgbClr>
                  </a:outerShdw>
                </a:effectLst>
                <a:cs typeface="2  Lotus" pitchFamily="2" charset="-78"/>
              </a:rPr>
              <a:t>(دانش آموزاني كه مشكل حافظه ي ديداري دارند.) با كارت واژه هايي كه به دست آن ها مي دهيم چند جمله بسازند.</a:t>
            </a:r>
            <a:endParaRPr lang="en-US" b="1" dirty="0" smtClean="0">
              <a:effectLst>
                <a:outerShdw blurRad="38100" dist="38100" dir="2700000" algn="tl">
                  <a:srgbClr val="000000">
                    <a:alpha val="43137"/>
                  </a:srgbClr>
                </a:outerShdw>
              </a:effectLst>
              <a:cs typeface="2  Lotus" pitchFamily="2" charset="-78"/>
            </a:endParaRPr>
          </a:p>
          <a:p>
            <a:pPr marL="0" indent="0" algn="just" eaLnBrk="1" fontAlgn="auto" hangingPunct="1">
              <a:spcAft>
                <a:spcPts val="0"/>
              </a:spcAft>
              <a:buFont typeface="Symbol" pitchFamily="18" charset="2"/>
              <a:buNone/>
              <a:defRPr/>
            </a:pPr>
            <a:r>
              <a:rPr lang="fa-IR" b="1" dirty="0" smtClean="0">
                <a:effectLst>
                  <a:outerShdw blurRad="38100" dist="38100" dir="2700000" algn="tl">
                    <a:srgbClr val="000000">
                      <a:alpha val="43137"/>
                    </a:srgbClr>
                  </a:outerShdw>
                </a:effectLst>
                <a:cs typeface="2  Lotus" pitchFamily="2" charset="-78"/>
              </a:rPr>
              <a:t>(دانش آموزان خلّاقي كه در كلاس هستند.) امروزه چگونه مي توانيم به دفاع از دستاوردها و آرمان هاي كشور خود وفادار باشيم و براي سرافرازي كشور چه كاري مي توانيم انجام دهيم؟ در اين رابطه مي توانيد با كساني كه به نظر شما  قهرمان هستند مصاحبه اي هم داشته باشيد. نتيجه ي گزارش را به كلاس ارائه دهيد.  </a:t>
            </a:r>
            <a:endParaRPr lang="en-US"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Aft>
                <a:spcPts val="0"/>
              </a:spcAft>
              <a:defRPr/>
            </a:pPr>
            <a:endParaRPr lang="fa-IR" sz="2000" dirty="0" smtClean="0">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357313"/>
            <a:ext cx="8496300" cy="5214937"/>
          </a:xfrm>
        </p:spPr>
        <p:txBody>
          <a:bodyPr rtlCol="0">
            <a:normAutofit/>
          </a:bodyPr>
          <a:lstStyle/>
          <a:p>
            <a:pPr marL="0" indent="0" algn="just" eaLnBrk="1" fontAlgn="auto" hangingPunct="1">
              <a:spcAft>
                <a:spcPts val="0"/>
              </a:spcAf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اين الگو در زمره ي </a:t>
            </a:r>
            <a:r>
              <a:rPr lang="fa-IR" sz="4400" b="1" dirty="0" smtClean="0">
                <a:solidFill>
                  <a:srgbClr val="00B050"/>
                </a:solidFill>
                <a:effectLst>
                  <a:outerShdw blurRad="38100" dist="38100" dir="2700000" algn="tl">
                    <a:srgbClr val="000000">
                      <a:alpha val="43137"/>
                    </a:srgbClr>
                  </a:outerShdw>
                </a:effectLst>
                <a:cs typeface="2  Lotus" pitchFamily="2" charset="-78"/>
              </a:rPr>
              <a:t>الگوهاي ساختن گرايي </a:t>
            </a:r>
            <a:r>
              <a:rPr lang="fa-IR" sz="4400" b="1" dirty="0" smtClean="0">
                <a:effectLst>
                  <a:outerShdw blurRad="38100" dist="38100" dir="2700000" algn="tl">
                    <a:srgbClr val="000000">
                      <a:alpha val="43137"/>
                    </a:srgbClr>
                  </a:outerShdw>
                </a:effectLst>
                <a:cs typeface="2  Lotus" pitchFamily="2" charset="-78"/>
              </a:rPr>
              <a:t>قرار دارد و نام آن بر گرفته از نام ارائه دهندگان آن </a:t>
            </a:r>
            <a:r>
              <a:rPr lang="fa-IR" sz="4400" b="1" dirty="0" smtClean="0">
                <a:solidFill>
                  <a:srgbClr val="FF0000"/>
                </a:solidFill>
                <a:effectLst>
                  <a:outerShdw blurRad="38100" dist="38100" dir="2700000" algn="tl">
                    <a:srgbClr val="000000">
                      <a:alpha val="43137"/>
                    </a:srgbClr>
                  </a:outerShdw>
                </a:effectLst>
                <a:cs typeface="2  Lotus" pitchFamily="2" charset="-78"/>
              </a:rPr>
              <a:t>ام . مي چام، جي مايلي و دي اسميت</a:t>
            </a:r>
            <a:r>
              <a:rPr lang="fa-IR" sz="4400" b="1" dirty="0" smtClean="0">
                <a:effectLst>
                  <a:outerShdw blurRad="38100" dist="38100" dir="2700000" algn="tl">
                    <a:srgbClr val="000000">
                      <a:alpha val="43137"/>
                    </a:srgbClr>
                  </a:outerShdw>
                </a:effectLst>
                <a:cs typeface="2  Lotus" pitchFamily="2" charset="-78"/>
              </a:rPr>
              <a:t> است که در سال 2006 ارایه شد.</a:t>
            </a:r>
          </a:p>
          <a:p>
            <a:pPr marL="0" indent="0" algn="just" eaLnBrk="1" fontAlgn="auto" hangingPunct="1">
              <a:spcAft>
                <a:spcPts val="0"/>
              </a:spcAf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نكته ي مهم در اين الگو، جايگاه ارزش يابي است كه در </a:t>
            </a:r>
            <a:r>
              <a:rPr lang="fa-IR" sz="4400" b="1" dirty="0" smtClean="0">
                <a:solidFill>
                  <a:srgbClr val="00B050"/>
                </a:solidFill>
                <a:effectLst>
                  <a:outerShdw blurRad="38100" dist="38100" dir="2700000" algn="tl">
                    <a:srgbClr val="000000">
                      <a:alpha val="43137"/>
                    </a:srgbClr>
                  </a:outerShdw>
                </a:effectLst>
                <a:cs typeface="2  Lotus" pitchFamily="2" charset="-78"/>
              </a:rPr>
              <a:t>وسط</a:t>
            </a:r>
            <a:r>
              <a:rPr lang="fa-IR" sz="4400" b="1" dirty="0" smtClean="0">
                <a:effectLst>
                  <a:outerShdw blurRad="38100" dist="38100" dir="2700000" algn="tl">
                    <a:srgbClr val="000000">
                      <a:alpha val="43137"/>
                    </a:srgbClr>
                  </a:outerShdw>
                </a:effectLst>
                <a:cs typeface="2  Lotus" pitchFamily="2" charset="-78"/>
              </a:rPr>
              <a:t> قرار دارد و بر </a:t>
            </a:r>
            <a:r>
              <a:rPr lang="fa-IR" sz="4400" b="1" dirty="0" smtClean="0">
                <a:solidFill>
                  <a:srgbClr val="00B050"/>
                </a:solidFill>
                <a:effectLst>
                  <a:outerShdw blurRad="38100" dist="38100" dir="2700000" algn="tl">
                    <a:srgbClr val="000000">
                      <a:alpha val="43137"/>
                    </a:srgbClr>
                  </a:outerShdw>
                </a:effectLst>
                <a:cs typeface="2  Lotus" pitchFamily="2" charset="-78"/>
              </a:rPr>
              <a:t>تمام مراحل الگو</a:t>
            </a:r>
            <a:r>
              <a:rPr lang="fa-IR" sz="4400" b="1" dirty="0" smtClean="0">
                <a:effectLst>
                  <a:outerShdw blurRad="38100" dist="38100" dir="2700000" algn="tl">
                    <a:srgbClr val="000000">
                      <a:alpha val="43137"/>
                    </a:srgbClr>
                  </a:outerShdw>
                </a:effectLst>
                <a:cs typeface="2  Lotus" pitchFamily="2" charset="-78"/>
              </a:rPr>
              <a:t> نظارت مي كند.</a:t>
            </a:r>
            <a:endParaRPr lang="fa-IR" sz="4400" b="1" dirty="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457200" y="115888"/>
            <a:ext cx="8229600" cy="1027112"/>
          </a:xfrm>
          <a:solidFill>
            <a:schemeClr val="tx1"/>
          </a:solidFill>
        </p:spPr>
        <p:txBody>
          <a:bodyPr/>
          <a:lstStyle/>
          <a:p>
            <a:pPr eaLnBrk="1" hangingPunct="1"/>
            <a:r>
              <a:rPr lang="fa-IR" sz="6600" smtClean="0">
                <a:solidFill>
                  <a:srgbClr val="FF0000"/>
                </a:solidFill>
                <a:cs typeface="2  Titr" pitchFamily="2" charset="-78"/>
              </a:rPr>
              <a:t>الگوي ام .ام .اس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4)">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23850" y="1773238"/>
          <a:ext cx="8569325" cy="4608512"/>
        </p:xfrm>
        <a:graphic>
          <a:graphicData uri="http://schemas.openxmlformats.org/drawingml/2006/table">
            <a:tbl>
              <a:tblPr rtl="1" firstRow="1" firstCol="1" lastRow="1" lastCol="1" bandRow="1" bandCol="1">
                <a:tableStyleId>{00A15C55-8517-42AA-B614-E9B94910E393}</a:tableStyleId>
              </a:tblPr>
              <a:tblGrid>
                <a:gridCol w="1103885"/>
                <a:gridCol w="1773004"/>
                <a:gridCol w="1093824"/>
                <a:gridCol w="1887589"/>
                <a:gridCol w="918710"/>
                <a:gridCol w="1792313"/>
              </a:tblGrid>
              <a:tr h="717588">
                <a:tc gridSpan="2">
                  <a:txBody>
                    <a:bodyPr/>
                    <a:lstStyle/>
                    <a:p>
                      <a:pPr marL="0" marR="0" algn="ctr" rtl="1">
                        <a:spcBef>
                          <a:spcPts val="0"/>
                        </a:spcBef>
                        <a:spcAft>
                          <a:spcPts val="0"/>
                        </a:spcAft>
                      </a:pPr>
                      <a:r>
                        <a:rPr lang="fa-IR" sz="2400" dirty="0">
                          <a:solidFill>
                            <a:srgbClr val="0070C0"/>
                          </a:solidFill>
                          <a:effectLst/>
                          <a:cs typeface="2  Titr" pitchFamily="2" charset="-78"/>
                        </a:rPr>
                        <a:t>مشخصات داور</a:t>
                      </a:r>
                      <a:endParaRPr lang="en-US" sz="3600" dirty="0">
                        <a:solidFill>
                          <a:srgbClr val="0070C0"/>
                        </a:solidFill>
                        <a:effectLst/>
                        <a:latin typeface="Times New Roman"/>
                        <a:ea typeface="Times New Roman"/>
                        <a:cs typeface="2  Titr" pitchFamily="2" charset="-78"/>
                      </a:endParaRPr>
                    </a:p>
                  </a:txBody>
                  <a:tcPr marL="68583" marR="68583"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fa-IR" sz="2400" dirty="0">
                          <a:solidFill>
                            <a:srgbClr val="0070C0"/>
                          </a:solidFill>
                          <a:effectLst/>
                          <a:cs typeface="2  Titr" pitchFamily="2" charset="-78"/>
                        </a:rPr>
                        <a:t>مشخصات </a:t>
                      </a:r>
                      <a:r>
                        <a:rPr lang="fa-IR" sz="2400" dirty="0" smtClean="0">
                          <a:solidFill>
                            <a:srgbClr val="0070C0"/>
                          </a:solidFill>
                          <a:effectLst/>
                          <a:cs typeface="2  Titr" pitchFamily="2" charset="-78"/>
                        </a:rPr>
                        <a:t>طراح آموزشی</a:t>
                      </a:r>
                      <a:endParaRPr lang="en-US" sz="3600" dirty="0">
                        <a:solidFill>
                          <a:srgbClr val="0070C0"/>
                        </a:solidFill>
                        <a:effectLst/>
                        <a:latin typeface="Times New Roman"/>
                        <a:ea typeface="Times New Roman"/>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algn="ctr" rtl="1">
                        <a:spcBef>
                          <a:spcPts val="0"/>
                        </a:spcBef>
                        <a:spcAft>
                          <a:spcPts val="0"/>
                        </a:spcAft>
                      </a:pPr>
                      <a:endParaRPr lang="en-US" sz="2800" dirty="0">
                        <a:solidFill>
                          <a:srgbClr val="C00000"/>
                        </a:solidFill>
                        <a:effectLst/>
                        <a:latin typeface="Times New Roman"/>
                        <a:ea typeface="Times New Roman"/>
                        <a:cs typeface="2  Titr"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marL="0" marR="0" algn="ctr" rtl="1">
                        <a:spcBef>
                          <a:spcPts val="0"/>
                        </a:spcBef>
                        <a:spcAft>
                          <a:spcPts val="0"/>
                        </a:spcAft>
                      </a:pPr>
                      <a:r>
                        <a:rPr lang="fa-IR" sz="2400" dirty="0">
                          <a:solidFill>
                            <a:srgbClr val="0070C0"/>
                          </a:solidFill>
                          <a:effectLst/>
                          <a:cs typeface="2  Titr" pitchFamily="2" charset="-78"/>
                        </a:rPr>
                        <a:t>مشخصات </a:t>
                      </a:r>
                      <a:r>
                        <a:rPr lang="fa-IR" sz="2400" dirty="0" smtClean="0">
                          <a:solidFill>
                            <a:srgbClr val="0070C0"/>
                          </a:solidFill>
                          <a:effectLst/>
                          <a:cs typeface="2  Titr" pitchFamily="2" charset="-78"/>
                        </a:rPr>
                        <a:t>طرح درس</a:t>
                      </a:r>
                      <a:endParaRPr lang="en-US" sz="3600" dirty="0">
                        <a:solidFill>
                          <a:srgbClr val="0070C0"/>
                        </a:solidFill>
                        <a:effectLst/>
                        <a:latin typeface="Times New Roman"/>
                        <a:ea typeface="Times New Roman"/>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a:p>
                  </a:txBody>
                  <a:tcPr/>
                </a:tc>
              </a:tr>
              <a:tr h="972731">
                <a:tc>
                  <a:txBody>
                    <a:bodyPr/>
                    <a:lstStyle/>
                    <a:p>
                      <a:pPr marL="0" marR="0" algn="ctr" rtl="1">
                        <a:spcBef>
                          <a:spcPts val="0"/>
                        </a:spcBef>
                        <a:spcAft>
                          <a:spcPts val="0"/>
                        </a:spcAft>
                      </a:pPr>
                      <a:r>
                        <a:rPr lang="fa-IR" sz="1800" dirty="0">
                          <a:solidFill>
                            <a:schemeClr val="tx1"/>
                          </a:solidFill>
                          <a:effectLst/>
                          <a:cs typeface="2  Titr" pitchFamily="2" charset="-78"/>
                        </a:rPr>
                        <a:t>نام و نام خانوادگی</a:t>
                      </a:r>
                      <a:endParaRPr lang="en-US" sz="2800" dirty="0">
                        <a:solidFill>
                          <a:schemeClr val="tx1"/>
                        </a:solidFill>
                        <a:effectLst/>
                        <a:latin typeface="Times New Roman"/>
                        <a:ea typeface="Times New Roman"/>
                        <a:cs typeface="2  Titr" pitchFamily="2" charset="-78"/>
                      </a:endParaRPr>
                    </a:p>
                  </a:txBody>
                  <a:tcPr marL="68583" marR="68583"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000">
                          <a:effectLst/>
                        </a:rPr>
                        <a:t> </a:t>
                      </a:r>
                      <a:endParaRPr lang="en-US" sz="120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2000" dirty="0">
                          <a:solidFill>
                            <a:srgbClr val="002060"/>
                          </a:solidFill>
                          <a:effectLst/>
                          <a:cs typeface="2  Titr" pitchFamily="2" charset="-78"/>
                        </a:rPr>
                        <a:t>نام و نام خانوادگی</a:t>
                      </a:r>
                      <a:endParaRPr lang="en-US" sz="3200" dirty="0">
                        <a:solidFill>
                          <a:srgbClr val="002060"/>
                        </a:solidFill>
                        <a:effectLst/>
                        <a:latin typeface="Times New Roman"/>
                        <a:ea typeface="Times New Roman"/>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000" dirty="0">
                          <a:effectLst/>
                        </a:rPr>
                        <a:t> </a:t>
                      </a:r>
                      <a:endParaRPr lang="en-US" sz="1200" dirty="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800" dirty="0" smtClean="0">
                          <a:solidFill>
                            <a:srgbClr val="7030A0"/>
                          </a:solidFill>
                          <a:effectLst/>
                          <a:cs typeface="2  Titr" pitchFamily="2" charset="-78"/>
                        </a:rPr>
                        <a:t>نام کتاب</a:t>
                      </a:r>
                      <a:endParaRPr lang="en-US" sz="2800" dirty="0">
                        <a:solidFill>
                          <a:srgbClr val="7030A0"/>
                        </a:solidFill>
                        <a:effectLst/>
                        <a:latin typeface="Times New Roman"/>
                        <a:ea typeface="Times New Roman"/>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000">
                          <a:effectLst/>
                        </a:rPr>
                        <a:t> </a:t>
                      </a:r>
                      <a:endParaRPr lang="en-US" sz="120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2731">
                <a:tc>
                  <a:txBody>
                    <a:bodyPr/>
                    <a:lstStyle/>
                    <a:p>
                      <a:pPr marL="0" marR="0" algn="ctr" rtl="1">
                        <a:spcBef>
                          <a:spcPts val="0"/>
                        </a:spcBef>
                        <a:spcAft>
                          <a:spcPts val="0"/>
                        </a:spcAft>
                      </a:pPr>
                      <a:r>
                        <a:rPr lang="fa-IR" sz="1800" dirty="0">
                          <a:solidFill>
                            <a:schemeClr val="tx1"/>
                          </a:solidFill>
                          <a:effectLst/>
                          <a:cs typeface="2  Titr" pitchFamily="2" charset="-78"/>
                        </a:rPr>
                        <a:t>رشته تحصیلی</a:t>
                      </a:r>
                      <a:endParaRPr lang="en-US" sz="2800" dirty="0">
                        <a:solidFill>
                          <a:schemeClr val="tx1"/>
                        </a:solidFill>
                        <a:effectLst/>
                        <a:latin typeface="Times New Roman"/>
                        <a:ea typeface="Times New Roman"/>
                        <a:cs typeface="2  Titr" pitchFamily="2" charset="-78"/>
                      </a:endParaRPr>
                    </a:p>
                  </a:txBody>
                  <a:tcPr marL="68583" marR="68583"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000">
                          <a:effectLst/>
                        </a:rPr>
                        <a:t> </a:t>
                      </a:r>
                      <a:endParaRPr lang="en-US" sz="120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2000" dirty="0" smtClean="0">
                          <a:solidFill>
                            <a:srgbClr val="002060"/>
                          </a:solidFill>
                          <a:effectLst/>
                          <a:cs typeface="2  Titr" pitchFamily="2" charset="-78"/>
                        </a:rPr>
                        <a:t>شهرستان</a:t>
                      </a:r>
                      <a:endParaRPr lang="en-US" sz="3200" dirty="0">
                        <a:solidFill>
                          <a:srgbClr val="002060"/>
                        </a:solidFill>
                        <a:effectLst/>
                        <a:latin typeface="Times New Roman"/>
                        <a:ea typeface="Times New Roman"/>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000">
                          <a:effectLst/>
                        </a:rPr>
                        <a:t> </a:t>
                      </a:r>
                      <a:endParaRPr lang="en-US" sz="120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800" dirty="0" smtClean="0">
                          <a:solidFill>
                            <a:srgbClr val="7030A0"/>
                          </a:solidFill>
                          <a:effectLst/>
                          <a:cs typeface="2  Titr" pitchFamily="2" charset="-78"/>
                        </a:rPr>
                        <a:t>موضوع درس</a:t>
                      </a:r>
                      <a:endParaRPr lang="en-US" sz="2800" dirty="0">
                        <a:solidFill>
                          <a:srgbClr val="7030A0"/>
                        </a:solidFill>
                        <a:effectLst/>
                        <a:latin typeface="Times New Roman"/>
                        <a:ea typeface="Times New Roman"/>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000">
                          <a:effectLst/>
                        </a:rPr>
                        <a:t> </a:t>
                      </a:r>
                      <a:endParaRPr lang="en-US" sz="120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2731">
                <a:tc>
                  <a:txBody>
                    <a:bodyPr/>
                    <a:lstStyle/>
                    <a:p>
                      <a:pPr marL="0" marR="0" algn="ctr" rtl="1">
                        <a:spcBef>
                          <a:spcPts val="0"/>
                        </a:spcBef>
                        <a:spcAft>
                          <a:spcPts val="0"/>
                        </a:spcAft>
                      </a:pPr>
                      <a:r>
                        <a:rPr lang="fa-IR" sz="1800" dirty="0">
                          <a:solidFill>
                            <a:schemeClr val="tx1"/>
                          </a:solidFill>
                          <a:effectLst/>
                          <a:cs typeface="2  Titr" pitchFamily="2" charset="-78"/>
                        </a:rPr>
                        <a:t>تحصیلات</a:t>
                      </a:r>
                      <a:endParaRPr lang="en-US" sz="2800" dirty="0">
                        <a:solidFill>
                          <a:schemeClr val="tx1"/>
                        </a:solidFill>
                        <a:effectLst/>
                        <a:latin typeface="Times New Roman"/>
                        <a:ea typeface="Times New Roman"/>
                        <a:cs typeface="2  Titr" pitchFamily="2" charset="-78"/>
                      </a:endParaRPr>
                    </a:p>
                  </a:txBody>
                  <a:tcPr marL="68583" marR="68583"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000">
                          <a:effectLst/>
                        </a:rPr>
                        <a:t> </a:t>
                      </a:r>
                      <a:endParaRPr lang="en-US" sz="120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2000" dirty="0" smtClean="0">
                          <a:solidFill>
                            <a:srgbClr val="002060"/>
                          </a:solidFill>
                          <a:effectLst/>
                          <a:latin typeface="Times New Roman"/>
                          <a:ea typeface="Times New Roman"/>
                          <a:cs typeface="2  Titr" pitchFamily="2" charset="-78"/>
                        </a:rPr>
                        <a:t>نام مدرسه</a:t>
                      </a:r>
                      <a:endParaRPr lang="en-US" sz="2000" dirty="0">
                        <a:solidFill>
                          <a:srgbClr val="002060"/>
                        </a:solidFill>
                        <a:effectLst/>
                        <a:latin typeface="Times New Roman"/>
                        <a:ea typeface="Times New Roman"/>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000">
                          <a:effectLst/>
                        </a:rPr>
                        <a:t> </a:t>
                      </a:r>
                      <a:endParaRPr lang="en-US" sz="120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000" dirty="0" smtClean="0">
                          <a:solidFill>
                            <a:srgbClr val="7030A0"/>
                          </a:solidFill>
                          <a:cs typeface="2  Titr" pitchFamily="2" charset="-78"/>
                        </a:rPr>
                        <a:t>پایه</a:t>
                      </a:r>
                      <a:endParaRPr lang="en-US" sz="2000" dirty="0">
                        <a:solidFill>
                          <a:srgbClr val="7030A0"/>
                        </a:solidFill>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fa-IR" sz="1000" dirty="0">
                          <a:effectLst/>
                        </a:rPr>
                        <a:t> </a:t>
                      </a:r>
                      <a:endParaRPr lang="en-US" sz="1200" dirty="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2731">
                <a:tc>
                  <a:txBody>
                    <a:bodyPr/>
                    <a:lstStyle/>
                    <a:p>
                      <a:pPr marL="0" marR="0" algn="ctr" rtl="1">
                        <a:spcBef>
                          <a:spcPts val="0"/>
                        </a:spcBef>
                        <a:spcAft>
                          <a:spcPts val="0"/>
                        </a:spcAft>
                      </a:pPr>
                      <a:r>
                        <a:rPr lang="fa-IR" sz="1800" dirty="0">
                          <a:solidFill>
                            <a:schemeClr val="tx1"/>
                          </a:solidFill>
                          <a:effectLst/>
                          <a:cs typeface="2  Titr" pitchFamily="2" charset="-78"/>
                        </a:rPr>
                        <a:t>سنوات خدمت</a:t>
                      </a:r>
                      <a:endParaRPr lang="en-US" sz="2800" dirty="0">
                        <a:solidFill>
                          <a:schemeClr val="tx1"/>
                        </a:solidFill>
                        <a:effectLst/>
                        <a:latin typeface="Times New Roman"/>
                        <a:ea typeface="Times New Roman"/>
                        <a:cs typeface="2  Titr" pitchFamily="2" charset="-78"/>
                      </a:endParaRPr>
                    </a:p>
                  </a:txBody>
                  <a:tcPr marL="68583" marR="68583"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rtl="1">
                        <a:spcBef>
                          <a:spcPts val="0"/>
                        </a:spcBef>
                        <a:spcAft>
                          <a:spcPts val="0"/>
                        </a:spcAft>
                      </a:pPr>
                      <a:r>
                        <a:rPr lang="fa-IR" sz="1000">
                          <a:effectLst/>
                        </a:rPr>
                        <a:t> </a:t>
                      </a:r>
                      <a:endParaRPr lang="en-US" sz="120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solidFill>
                            <a:srgbClr val="002060"/>
                          </a:solidFill>
                          <a:effectLst/>
                          <a:cs typeface="2  Titr" pitchFamily="2" charset="-78"/>
                        </a:rPr>
                        <a:t>تحصیلات</a:t>
                      </a:r>
                      <a:endParaRPr lang="en-US" sz="3200" dirty="0" smtClean="0">
                        <a:solidFill>
                          <a:srgbClr val="002060"/>
                        </a:solidFill>
                        <a:effectLst/>
                        <a:latin typeface="Times New Roman"/>
                        <a:ea typeface="Times New Roman"/>
                        <a:cs typeface="2  Titr" pitchFamily="2" charset="-78"/>
                      </a:endParaRPr>
                    </a:p>
                    <a:p>
                      <a:pPr marL="0" marR="0" algn="ctr" rtl="1">
                        <a:spcBef>
                          <a:spcPts val="0"/>
                        </a:spcBef>
                        <a:spcAft>
                          <a:spcPts val="0"/>
                        </a:spcAft>
                      </a:pPr>
                      <a:endParaRPr lang="en-US" sz="3200" dirty="0">
                        <a:solidFill>
                          <a:srgbClr val="002060"/>
                        </a:solidFill>
                        <a:effectLst/>
                        <a:latin typeface="Times New Roman"/>
                        <a:ea typeface="Times New Roman"/>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rtl="1">
                        <a:spcBef>
                          <a:spcPts val="0"/>
                        </a:spcBef>
                        <a:spcAft>
                          <a:spcPts val="0"/>
                        </a:spcAft>
                      </a:pPr>
                      <a:r>
                        <a:rPr lang="fa-IR" sz="1000" dirty="0">
                          <a:effectLst/>
                        </a:rPr>
                        <a:t> </a:t>
                      </a:r>
                      <a:endParaRPr lang="en-US" sz="1200" dirty="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fa-IR" sz="2000" dirty="0" smtClean="0">
                          <a:solidFill>
                            <a:srgbClr val="7030A0"/>
                          </a:solidFill>
                          <a:cs typeface="2  Titr" pitchFamily="2" charset="-78"/>
                        </a:rPr>
                        <a:t>صفحه</a:t>
                      </a:r>
                      <a:endParaRPr lang="en-US" sz="2000" dirty="0">
                        <a:solidFill>
                          <a:srgbClr val="7030A0"/>
                        </a:solidFill>
                        <a:cs typeface="2  Titr" pitchFamily="2" charset="-78"/>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rtl="1">
                        <a:spcBef>
                          <a:spcPts val="0"/>
                        </a:spcBef>
                        <a:spcAft>
                          <a:spcPts val="0"/>
                        </a:spcAft>
                      </a:pPr>
                      <a:r>
                        <a:rPr lang="fa-IR" sz="1000" dirty="0">
                          <a:effectLst/>
                        </a:rPr>
                        <a:t> </a:t>
                      </a:r>
                      <a:endParaRPr lang="en-US" sz="1200" dirty="0">
                        <a:effectLst/>
                        <a:latin typeface="Times New Roman"/>
                        <a:ea typeface="Times New Roman"/>
                      </a:endParaRPr>
                    </a:p>
                  </a:txBody>
                  <a:tcPr marL="68583" marR="68583"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3" name="Title 2"/>
          <p:cNvSpPr>
            <a:spLocks noGrp="1"/>
          </p:cNvSpPr>
          <p:nvPr>
            <p:ph type="title"/>
          </p:nvPr>
        </p:nvSpPr>
        <p:spPr>
          <a:solidFill>
            <a:schemeClr val="tx1"/>
          </a:solidFill>
        </p:spPr>
        <p:txBody>
          <a:bodyPr/>
          <a:lstStyle/>
          <a:p>
            <a:r>
              <a:rPr lang="fa-IR" sz="4800" smtClean="0">
                <a:solidFill>
                  <a:srgbClr val="FF0000"/>
                </a:solidFill>
                <a:cs typeface="2  Titr" pitchFamily="2" charset="-78"/>
              </a:rPr>
              <a:t>نمون برگ داوری طراحی آموزشی</a:t>
            </a:r>
            <a:endParaRPr lang="en-US" sz="48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0"/>
          <a:ext cx="8634416" cy="6192986"/>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560618"/>
                <a:gridCol w="1137026"/>
                <a:gridCol w="640833"/>
              </a:tblGrid>
              <a:tr h="619268">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000" dirty="0" smtClean="0">
                          <a:cs typeface="2  Titr" pitchFamily="2" charset="-78"/>
                        </a:rPr>
                        <a:t>شاخص ارزشیابی</a:t>
                      </a:r>
                      <a:endParaRPr lang="en-US" sz="20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61370">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914237">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1</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120"/>
                        </a:spcBef>
                        <a:spcAft>
                          <a:spcPts val="120"/>
                        </a:spcAft>
                      </a:pPr>
                      <a:r>
                        <a:rPr lang="fa-IR" sz="3600" b="1" dirty="0">
                          <a:solidFill>
                            <a:srgbClr val="FF0000"/>
                          </a:solidFill>
                          <a:effectLst>
                            <a:outerShdw blurRad="38100" dist="38100" dir="2700000" algn="tl">
                              <a:srgbClr val="000000">
                                <a:alpha val="43137"/>
                              </a:srgbClr>
                            </a:outerShdw>
                          </a:effectLst>
                          <a:latin typeface="Tahoma"/>
                          <a:ea typeface="Times New Roman"/>
                          <a:cs typeface="2  Lotus" pitchFamily="2" charset="-78"/>
                        </a:rPr>
                        <a:t>تنظیم </a:t>
                      </a:r>
                      <a:r>
                        <a:rPr lang="fa-IR" sz="3600" b="1" dirty="0" smtClean="0">
                          <a:solidFill>
                            <a:srgbClr val="FF0000"/>
                          </a:solidFill>
                          <a:effectLst>
                            <a:outerShdw blurRad="38100" dist="38100" dir="2700000" algn="tl">
                              <a:srgbClr val="000000">
                                <a:alpha val="43137"/>
                              </a:srgbClr>
                            </a:outerShdw>
                          </a:effectLst>
                          <a:latin typeface="Tahoma"/>
                          <a:ea typeface="Times New Roman"/>
                          <a:cs typeface="2  Lotus" pitchFamily="2" charset="-78"/>
                        </a:rPr>
                        <a:t>کامل شناسنامه </a:t>
                      </a:r>
                      <a:r>
                        <a:rPr lang="fa-IR" sz="3600" b="1" dirty="0">
                          <a:solidFill>
                            <a:srgbClr val="FF0000"/>
                          </a:solidFill>
                          <a:effectLst>
                            <a:outerShdw blurRad="38100" dist="38100" dir="2700000" algn="tl">
                              <a:srgbClr val="000000">
                                <a:alpha val="43137"/>
                              </a:srgbClr>
                            </a:outerShdw>
                          </a:effectLst>
                          <a:latin typeface="Tahoma"/>
                          <a:ea typeface="Times New Roman"/>
                          <a:cs typeface="2  Lotus" pitchFamily="2" charset="-78"/>
                        </a:rPr>
                        <a:t>ی طرح درس (کلاس، </a:t>
                      </a:r>
                      <a:r>
                        <a:rPr lang="fa-IR" sz="3600" b="1" dirty="0" smtClean="0">
                          <a:solidFill>
                            <a:srgbClr val="FF0000"/>
                          </a:solidFill>
                          <a:effectLst>
                            <a:outerShdw blurRad="38100" dist="38100" dir="2700000" algn="tl">
                              <a:srgbClr val="000000">
                                <a:alpha val="43137"/>
                              </a:srgbClr>
                            </a:outerShdw>
                          </a:effectLst>
                          <a:latin typeface="Tahoma"/>
                          <a:ea typeface="Times New Roman"/>
                          <a:cs typeface="2  Lotus" pitchFamily="2" charset="-78"/>
                        </a:rPr>
                        <a:t>پایه، صفحه</a:t>
                      </a:r>
                      <a:r>
                        <a:rPr lang="fa-IR" sz="3600" b="1" baseline="0" dirty="0" smtClean="0">
                          <a:solidFill>
                            <a:srgbClr val="FF0000"/>
                          </a:solidFill>
                          <a:effectLst>
                            <a:outerShdw blurRad="38100" dist="38100" dir="2700000" algn="tl">
                              <a:srgbClr val="000000">
                                <a:alpha val="43137"/>
                              </a:srgbClr>
                            </a:outerShdw>
                          </a:effectLst>
                          <a:latin typeface="Tahoma"/>
                          <a:ea typeface="Times New Roman"/>
                          <a:cs typeface="2  Lotus" pitchFamily="2" charset="-78"/>
                        </a:rPr>
                        <a:t> و</a:t>
                      </a:r>
                      <a:r>
                        <a:rPr lang="fa-IR" sz="3600" b="1" dirty="0" smtClean="0">
                          <a:solidFill>
                            <a:srgbClr val="FF0000"/>
                          </a:solidFill>
                          <a:effectLst>
                            <a:outerShdw blurRad="38100" dist="38100" dir="2700000" algn="tl">
                              <a:srgbClr val="000000">
                                <a:alpha val="43137"/>
                              </a:srgbClr>
                            </a:outerShdw>
                          </a:effectLst>
                          <a:latin typeface="Tahoma"/>
                          <a:ea typeface="Times New Roman"/>
                          <a:cs typeface="2  Lotus" pitchFamily="2" charset="-78"/>
                        </a:rPr>
                        <a:t> </a:t>
                      </a:r>
                      <a:r>
                        <a:rPr lang="fa-IR" sz="3600" b="1" dirty="0">
                          <a:solidFill>
                            <a:srgbClr val="FF0000"/>
                          </a:solidFill>
                          <a:effectLst>
                            <a:outerShdw blurRad="38100" dist="38100" dir="2700000" algn="tl">
                              <a:srgbClr val="000000">
                                <a:alpha val="43137"/>
                              </a:srgbClr>
                            </a:outerShdw>
                          </a:effectLst>
                          <a:latin typeface="Tahoma"/>
                          <a:ea typeface="Times New Roman"/>
                          <a:cs typeface="2  Lotus" pitchFamily="2" charset="-78"/>
                        </a:rPr>
                        <a:t>...)</a:t>
                      </a:r>
                      <a:endParaRPr lang="en-US" sz="480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rtl="1">
                        <a:spcBef>
                          <a:spcPts val="120"/>
                        </a:spcBef>
                        <a:spcAft>
                          <a:spcPts val="120"/>
                        </a:spcAft>
                      </a:pPr>
                      <a:r>
                        <a:rPr lang="fa-IR" sz="4800" dirty="0" smtClean="0">
                          <a:effectLst>
                            <a:outerShdw blurRad="38100" dist="38100" dir="2700000" algn="tl">
                              <a:srgbClr val="000000">
                                <a:alpha val="43137"/>
                              </a:srgbClr>
                            </a:outerShdw>
                          </a:effectLst>
                          <a:latin typeface="Times New Roman"/>
                          <a:ea typeface="Times New Roman"/>
                          <a:cs typeface="2  Titr" pitchFamily="2" charset="-78"/>
                        </a:rPr>
                        <a:t>شناسنامه</a:t>
                      </a:r>
                      <a:endParaRPr lang="en-US" sz="24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algn="ctr"/>
                      <a:r>
                        <a:rPr lang="fa-IR" sz="3600" dirty="0" smtClean="0">
                          <a:cs typeface="2  Titr" pitchFamily="2" charset="-78"/>
                        </a:rPr>
                        <a:t>1</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098111">
                <a:tc>
                  <a:txBody>
                    <a:bodyPr/>
                    <a:lstStyle/>
                    <a:p>
                      <a:endParaRPr 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fa-IR" sz="3200" dirty="0" smtClean="0">
                          <a:cs typeface="2  Titr" pitchFamily="2" charset="-78"/>
                        </a:rPr>
                        <a:t>2</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rtl="1">
                        <a:spcBef>
                          <a:spcPts val="120"/>
                        </a:spcBef>
                        <a:spcAft>
                          <a:spcPts val="120"/>
                        </a:spcAft>
                      </a:pPr>
                      <a:r>
                        <a:rPr lang="fa-IR" sz="3600" b="1" dirty="0" smtClean="0">
                          <a:solidFill>
                            <a:srgbClr val="FF0000"/>
                          </a:solidFill>
                          <a:effectLst>
                            <a:outerShdw blurRad="38100" dist="38100" dir="2700000" algn="tl">
                              <a:srgbClr val="000000">
                                <a:alpha val="43137"/>
                              </a:srgbClr>
                            </a:outerShdw>
                          </a:effectLst>
                          <a:latin typeface="Tahoma"/>
                          <a:ea typeface="Times New Roman"/>
                          <a:cs typeface="2  Lotus" pitchFamily="2" charset="-78"/>
                        </a:rPr>
                        <a:t>بیان موضوع درس به صورت دقیق</a:t>
                      </a:r>
                      <a:endParaRPr lang="en-US" sz="480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med">
    <p:fade/>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0"/>
          <a:ext cx="8634416" cy="5848128"/>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579825">
                <a:tc rowSpan="2">
                  <a:txBody>
                    <a:bodyPr/>
                    <a:lstStyle/>
                    <a:p>
                      <a:pPr algn="ctr"/>
                      <a:r>
                        <a:rPr lang="fa-IR" sz="2800" dirty="0" smtClean="0">
                          <a:cs typeface="2  Titr" pitchFamily="2" charset="-78"/>
                        </a:rPr>
                        <a:t>امتیاز</a:t>
                      </a:r>
                      <a:endParaRPr lang="en-US" sz="28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800" dirty="0" smtClean="0">
                          <a:cs typeface="2  Titr" pitchFamily="2" charset="-78"/>
                        </a:rPr>
                        <a:t>ضریب</a:t>
                      </a:r>
                      <a:endParaRPr lang="en-US" sz="28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800" dirty="0" smtClean="0">
                          <a:cs typeface="2  Titr" pitchFamily="2" charset="-78"/>
                        </a:rPr>
                        <a:t>سطح</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800" dirty="0" smtClean="0">
                          <a:cs typeface="2  Titr" pitchFamily="2" charset="-78"/>
                        </a:rPr>
                        <a:t>گویه</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000" dirty="0" smtClean="0">
                          <a:cs typeface="2  Titr" pitchFamily="2" charset="-78"/>
                        </a:rPr>
                        <a:t>شاخص ارزشیابی</a:t>
                      </a:r>
                      <a:endParaRPr lang="en-US" sz="20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800" dirty="0" smtClean="0">
                          <a:cs typeface="2  Titr" pitchFamily="2" charset="-78"/>
                        </a:rPr>
                        <a:t>ردیف</a:t>
                      </a:r>
                      <a:endParaRPr lang="en-US" sz="28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25615">
                <a:tc vMerge="1">
                  <a:txBody>
                    <a:bodyPr/>
                    <a:lstStyle/>
                    <a:p>
                      <a:endParaRPr lang="en-US"/>
                    </a:p>
                  </a:txBody>
                  <a:tcPr/>
                </a:tc>
                <a:tc vMerge="1">
                  <a:txBody>
                    <a:bodyPr/>
                    <a:lstStyle/>
                    <a:p>
                      <a:endParaRPr lang="en-US"/>
                    </a:p>
                  </a:txBody>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4</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542234">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1</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b="1" dirty="0" smtClean="0">
                          <a:solidFill>
                            <a:srgbClr val="FF0000"/>
                          </a:solidFill>
                          <a:effectLst>
                            <a:outerShdw blurRad="38100" dist="38100" dir="2700000" algn="tl">
                              <a:srgbClr val="000000">
                                <a:alpha val="43137"/>
                              </a:srgbClr>
                            </a:outerShdw>
                          </a:effectLst>
                          <a:cs typeface="2  Lotus" pitchFamily="2" charset="-78"/>
                        </a:rPr>
                        <a:t>توجه به نيازها و خصوصيّات فراگيرندگان</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rtl="1">
                        <a:spcBef>
                          <a:spcPts val="120"/>
                        </a:spcBef>
                        <a:spcAft>
                          <a:spcPts val="120"/>
                        </a:spcAft>
                      </a:pPr>
                      <a:r>
                        <a:rPr lang="fa-IR" sz="4800" dirty="0" smtClean="0">
                          <a:effectLst>
                            <a:outerShdw blurRad="38100" dist="38100" dir="2700000" algn="tl">
                              <a:srgbClr val="000000">
                                <a:alpha val="43137"/>
                              </a:srgbClr>
                            </a:outerShdw>
                          </a:effectLst>
                          <a:latin typeface="Times New Roman"/>
                          <a:ea typeface="Times New Roman"/>
                          <a:cs typeface="2  Titr" pitchFamily="2" charset="-78"/>
                        </a:rPr>
                        <a:t>اهداف کلی</a:t>
                      </a:r>
                      <a:endParaRPr lang="en-US" sz="24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5">
                  <a:txBody>
                    <a:bodyPr/>
                    <a:lstStyle/>
                    <a:p>
                      <a:pPr algn="ctr"/>
                      <a:r>
                        <a:rPr lang="fa-IR" sz="3600" dirty="0" smtClean="0">
                          <a:cs typeface="2  Titr" pitchFamily="2" charset="-78"/>
                        </a:rPr>
                        <a:t>2</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570773">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1</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3200" b="1" dirty="0" smtClean="0">
                          <a:solidFill>
                            <a:srgbClr val="FF0000"/>
                          </a:solidFill>
                          <a:effectLst>
                            <a:outerShdw blurRad="38100" dist="38100" dir="2700000" algn="tl">
                              <a:srgbClr val="000000">
                                <a:alpha val="43137"/>
                              </a:srgbClr>
                            </a:outerShdw>
                          </a:effectLst>
                          <a:cs typeface="2  Lotus" pitchFamily="2" charset="-78"/>
                        </a:rPr>
                        <a:t>بیان انتظارات با واژه هاي غير رفتاري</a:t>
                      </a:r>
                      <a:endParaRPr lang="en-US" sz="3200" b="1"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770543">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2</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3200" b="1" dirty="0" smtClean="0">
                          <a:solidFill>
                            <a:srgbClr val="FF0000"/>
                          </a:solidFill>
                          <a:effectLst>
                            <a:outerShdw blurRad="38100" dist="38100" dir="2700000" algn="tl">
                              <a:srgbClr val="000000">
                                <a:alpha val="43137"/>
                              </a:srgbClr>
                            </a:outerShdw>
                          </a:effectLst>
                          <a:cs typeface="2  Lotus" pitchFamily="2" charset="-78"/>
                        </a:rPr>
                        <a:t>در برگرفتن تمام نتايج واحد درسي(</a:t>
                      </a:r>
                      <a:r>
                        <a:rPr lang="fa-IR" sz="2000" b="1" dirty="0" smtClean="0">
                          <a:solidFill>
                            <a:srgbClr val="FF0000"/>
                          </a:solidFill>
                          <a:effectLst>
                            <a:outerShdw blurRad="38100" dist="38100" dir="2700000" algn="tl">
                              <a:srgbClr val="000000">
                                <a:alpha val="43137"/>
                              </a:srgbClr>
                            </a:outerShdw>
                          </a:effectLst>
                          <a:cs typeface="2  Lotus" pitchFamily="2" charset="-78"/>
                        </a:rPr>
                        <a:t>حيطه هاي سه گانه</a:t>
                      </a:r>
                      <a:r>
                        <a:rPr lang="fa-IR" sz="3600" b="1" dirty="0" smtClean="0">
                          <a:solidFill>
                            <a:srgbClr val="FF0000"/>
                          </a:solidFill>
                          <a:effectLst>
                            <a:outerShdw blurRad="38100" dist="38100" dir="2700000" algn="tl">
                              <a:srgbClr val="000000">
                                <a:alpha val="43137"/>
                              </a:srgbClr>
                            </a:outerShdw>
                          </a:effectLst>
                          <a:cs typeface="2  Lotus" pitchFamily="2" charset="-78"/>
                        </a:rPr>
                        <a:t>)</a:t>
                      </a:r>
                      <a:r>
                        <a:rPr lang="fa-IR" sz="2000" b="1" dirty="0" smtClean="0">
                          <a:solidFill>
                            <a:srgbClr val="FF0000"/>
                          </a:solidFill>
                          <a:effectLst>
                            <a:outerShdw blurRad="38100" dist="38100" dir="2700000" algn="tl">
                              <a:srgbClr val="000000">
                                <a:alpha val="43137"/>
                              </a:srgbClr>
                            </a:outerShdw>
                          </a:effectLst>
                          <a:cs typeface="2  Lotus" pitchFamily="2" charset="-78"/>
                        </a:rPr>
                        <a:t> </a:t>
                      </a:r>
                      <a:endParaRPr lang="en-US" sz="3200" b="1"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542234">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2</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lnSpc>
                          <a:spcPct val="120000"/>
                        </a:lnSpc>
                        <a:spcBef>
                          <a:spcPct val="0"/>
                        </a:spcBef>
                        <a:spcAft>
                          <a:spcPts val="0"/>
                        </a:spcAft>
                        <a:buNone/>
                        <a:defRPr/>
                      </a:pPr>
                      <a:r>
                        <a:rPr lang="fa-IR" sz="3200" b="1" i="1" dirty="0" smtClean="0">
                          <a:solidFill>
                            <a:srgbClr val="FF0000"/>
                          </a:solidFill>
                          <a:effectLst>
                            <a:outerShdw blurRad="38100" dist="38100" dir="2700000" algn="tl">
                              <a:srgbClr val="000000">
                                <a:alpha val="43137"/>
                              </a:srgbClr>
                            </a:outerShdw>
                          </a:effectLst>
                          <a:cs typeface="2  Lotus" pitchFamily="2" charset="-78"/>
                        </a:rPr>
                        <a:t>هماهنگی</a:t>
                      </a:r>
                      <a:r>
                        <a:rPr lang="fa-IR" sz="3200" b="1" i="0" dirty="0" smtClean="0">
                          <a:solidFill>
                            <a:srgbClr val="FF0000"/>
                          </a:solidFill>
                          <a:effectLst>
                            <a:outerShdw blurRad="38100" dist="38100" dir="2700000" algn="tl">
                              <a:srgbClr val="000000">
                                <a:alpha val="43137"/>
                              </a:srgbClr>
                            </a:outerShdw>
                          </a:effectLst>
                          <a:cs typeface="2  Lotus" pitchFamily="2" charset="-78"/>
                        </a:rPr>
                        <a:t> اهداف كلّی</a:t>
                      </a:r>
                      <a:endParaRPr lang="fa-IR" sz="3600" b="1" i="0"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861563">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2</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20000"/>
                        </a:lnSpc>
                        <a:spcBef>
                          <a:spcPct val="0"/>
                        </a:spcBef>
                        <a:spcAft>
                          <a:spcPts val="0"/>
                        </a:spcAft>
                        <a:buClrTx/>
                        <a:buSzTx/>
                        <a:buFontTx/>
                        <a:buNone/>
                        <a:tabLst/>
                        <a:defRPr/>
                      </a:pPr>
                      <a:r>
                        <a:rPr lang="fa-IR" sz="3200" b="1" dirty="0" smtClean="0">
                          <a:solidFill>
                            <a:srgbClr val="FF0000"/>
                          </a:solidFill>
                          <a:effectLst>
                            <a:outerShdw blurRad="38100" dist="38100" dir="2700000" algn="tl">
                              <a:srgbClr val="000000">
                                <a:alpha val="43137"/>
                              </a:srgbClr>
                            </a:outerShdw>
                          </a:effectLst>
                          <a:cs typeface="2  Lotus" pitchFamily="2" charset="-78"/>
                        </a:rPr>
                        <a:t>در بر داشتن فقط يك محصول يادگيري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slow">
    <p:push dir="u"/>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455886"/>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521304">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72566">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657689">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800" b="1" dirty="0" smtClean="0">
                          <a:solidFill>
                            <a:srgbClr val="FF0000"/>
                          </a:solidFill>
                          <a:effectLst>
                            <a:outerShdw blurRad="38100" dist="38100" dir="2700000" algn="tl">
                              <a:srgbClr val="000000">
                                <a:alpha val="43137"/>
                              </a:srgbClr>
                            </a:outerShdw>
                          </a:effectLst>
                          <a:cs typeface="2  Lotus" pitchFamily="2" charset="-78"/>
                        </a:rPr>
                        <a:t>بیان هدف كلّي بر حسب حاصل يادگيري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rtl="1">
                        <a:spcBef>
                          <a:spcPts val="120"/>
                        </a:spcBef>
                        <a:spcAft>
                          <a:spcPts val="120"/>
                        </a:spcAft>
                      </a:pPr>
                      <a:r>
                        <a:rPr lang="fa-IR" sz="4400" dirty="0" smtClean="0">
                          <a:effectLst>
                            <a:outerShdw blurRad="38100" dist="38100" dir="2700000" algn="tl">
                              <a:srgbClr val="000000">
                                <a:alpha val="43137"/>
                              </a:srgbClr>
                            </a:outerShdw>
                          </a:effectLst>
                          <a:latin typeface="Times New Roman"/>
                          <a:ea typeface="Times New Roman"/>
                          <a:cs typeface="2  Titr" pitchFamily="2" charset="-78"/>
                        </a:rPr>
                        <a:t>اهداف کلی</a:t>
                      </a:r>
                      <a:endParaRPr lang="en-US" sz="20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4">
                  <a:txBody>
                    <a:bodyPr/>
                    <a:lstStyle/>
                    <a:p>
                      <a:pPr algn="ctr"/>
                      <a:r>
                        <a:rPr lang="fa-IR" sz="3200" dirty="0" smtClean="0">
                          <a:cs typeface="2  Titr" pitchFamily="2" charset="-78"/>
                        </a:rPr>
                        <a:t>2</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986534">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800" b="1" dirty="0" smtClean="0">
                          <a:solidFill>
                            <a:srgbClr val="FF0000"/>
                          </a:solidFill>
                          <a:effectLst>
                            <a:outerShdw blurRad="38100" dist="38100" dir="2700000" algn="tl">
                              <a:srgbClr val="000000">
                                <a:alpha val="43137"/>
                              </a:srgbClr>
                            </a:outerShdw>
                          </a:effectLst>
                          <a:cs typeface="2  Lotus" pitchFamily="2" charset="-78"/>
                        </a:rPr>
                        <a:t>قابل حصول بودن هدف هاي كلّي (توجه</a:t>
                      </a:r>
                      <a:r>
                        <a:rPr lang="fa-IR" sz="2800" b="1" baseline="0" dirty="0" smtClean="0">
                          <a:solidFill>
                            <a:srgbClr val="FF0000"/>
                          </a:solidFill>
                          <a:effectLst>
                            <a:outerShdw blurRad="38100" dist="38100" dir="2700000" algn="tl">
                              <a:srgbClr val="000000">
                                <a:alpha val="43137"/>
                              </a:srgbClr>
                            </a:outerShdw>
                          </a:effectLst>
                          <a:cs typeface="2  Lotus" pitchFamily="2" charset="-78"/>
                        </a:rPr>
                        <a:t> به </a:t>
                      </a:r>
                      <a:r>
                        <a:rPr lang="fa-IR" sz="2800" b="1" dirty="0" smtClean="0">
                          <a:solidFill>
                            <a:srgbClr val="FF0000"/>
                          </a:solidFill>
                          <a:effectLst>
                            <a:outerShdw blurRad="38100" dist="38100" dir="2700000" algn="tl">
                              <a:srgbClr val="000000">
                                <a:alpha val="43137"/>
                              </a:srgbClr>
                            </a:outerShdw>
                          </a:effectLst>
                          <a:cs typeface="2  Lotus" pitchFamily="2" charset="-78"/>
                        </a:rPr>
                        <a:t>توانايي دانش آموزان، تسهيلات، زمان لازم و ...) </a:t>
                      </a:r>
                      <a:endParaRPr lang="en-US" sz="2800" b="1"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18515">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spcBef>
                          <a:spcPct val="0"/>
                        </a:spcBef>
                        <a:spcAft>
                          <a:spcPts val="0"/>
                        </a:spcAft>
                        <a:buNone/>
                        <a:defRPr/>
                      </a:pPr>
                      <a:r>
                        <a:rPr lang="fa-IR" sz="2800" b="1" dirty="0" smtClean="0">
                          <a:solidFill>
                            <a:srgbClr val="FF0000"/>
                          </a:solidFill>
                          <a:effectLst>
                            <a:outerShdw blurRad="38100" dist="38100" dir="2700000" algn="tl">
                              <a:srgbClr val="000000">
                                <a:alpha val="43137"/>
                              </a:srgbClr>
                            </a:outerShdw>
                          </a:effectLst>
                          <a:cs typeface="2  Lotus" pitchFamily="2" charset="-78"/>
                        </a:rPr>
                        <a:t>بیان اهداف كلّي بر حسب انتظار از دانش آموز</a:t>
                      </a:r>
                      <a:endParaRPr lang="en-US" sz="2800" b="1"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709992">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20000"/>
                        </a:lnSpc>
                        <a:spcBef>
                          <a:spcPct val="0"/>
                        </a:spcBef>
                        <a:spcAft>
                          <a:spcPts val="0"/>
                        </a:spcAft>
                        <a:buClrTx/>
                        <a:buSzTx/>
                        <a:buFontTx/>
                        <a:buNone/>
                        <a:tabLst/>
                        <a:defRPr/>
                      </a:pPr>
                      <a:r>
                        <a:rPr lang="fa-IR" sz="2800" b="1" dirty="0" smtClean="0">
                          <a:solidFill>
                            <a:srgbClr val="FF0000"/>
                          </a:solidFill>
                          <a:effectLst>
                            <a:outerShdw blurRad="38100" dist="38100" dir="2700000" algn="tl">
                              <a:srgbClr val="000000">
                                <a:alpha val="43137"/>
                              </a:srgbClr>
                            </a:outerShdw>
                          </a:effectLst>
                          <a:cs typeface="2  Lotus" pitchFamily="2" charset="-78"/>
                        </a:rPr>
                        <a:t>بیان اهداف كلّي بر حسب رفتار نهايي دانش آموز (نه بر حسب موضوعي كه بايد آموخته شود)</a:t>
                      </a:r>
                      <a:endParaRPr lang="fa-IR" sz="3600" b="1" i="0"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slow">
    <p:wipe dir="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354993"/>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598410">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86844">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335323">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hangingPunct="1">
                        <a:spcBef>
                          <a:spcPct val="0"/>
                        </a:spcBef>
                        <a:buNone/>
                        <a:defRPr/>
                      </a:pPr>
                      <a:r>
                        <a:rPr lang="fa-IR" sz="3600" b="1" i="0" dirty="0" smtClean="0">
                          <a:solidFill>
                            <a:srgbClr val="FF0000"/>
                          </a:solidFill>
                          <a:effectLst>
                            <a:outerShdw blurRad="38100" dist="38100" dir="2700000" algn="tl">
                              <a:srgbClr val="000000">
                                <a:alpha val="43137"/>
                              </a:srgbClr>
                            </a:outerShdw>
                          </a:effectLst>
                          <a:cs typeface="2  Lotus" pitchFamily="2" charset="-78"/>
                        </a:rPr>
                        <a:t>بیان اهداف رفتاری به صورت وضوح و قابل فهم </a:t>
                      </a:r>
                      <a:endParaRPr lang="en-US" sz="3600" b="1" i="0"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4400" dirty="0" smtClean="0">
                          <a:effectLst>
                            <a:outerShdw blurRad="38100" dist="38100" dir="2700000" algn="tl">
                              <a:srgbClr val="000000">
                                <a:alpha val="43137"/>
                              </a:srgbClr>
                            </a:outerShdw>
                          </a:effectLst>
                          <a:latin typeface="Times New Roman"/>
                          <a:ea typeface="Times New Roman"/>
                          <a:cs typeface="2  Titr" pitchFamily="2" charset="-78"/>
                        </a:rPr>
                        <a:t>اهداف رفتاری</a:t>
                      </a:r>
                      <a:endParaRPr lang="en-US" sz="20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algn="ctr"/>
                      <a:r>
                        <a:rPr lang="fa-IR" sz="3200" dirty="0" smtClean="0">
                          <a:cs typeface="2  Titr" pitchFamily="2" charset="-78"/>
                        </a:rPr>
                        <a:t>3</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251933">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3600" b="1" i="0" dirty="0" smtClean="0">
                          <a:solidFill>
                            <a:srgbClr val="FF0000"/>
                          </a:solidFill>
                          <a:effectLst>
                            <a:outerShdw blurRad="38100" dist="38100" dir="2700000" algn="tl">
                              <a:srgbClr val="000000">
                                <a:alpha val="43137"/>
                              </a:srgbClr>
                            </a:outerShdw>
                          </a:effectLst>
                          <a:cs typeface="2  Lotus" pitchFamily="2" charset="-78"/>
                        </a:rPr>
                        <a:t>قابل رويت و اندازه گيري بودن</a:t>
                      </a:r>
                      <a:r>
                        <a:rPr lang="fa-IR" sz="3600" b="1" i="0" baseline="0" dirty="0" smtClean="0">
                          <a:solidFill>
                            <a:srgbClr val="FF0000"/>
                          </a:solidFill>
                          <a:effectLst>
                            <a:outerShdw blurRad="38100" dist="38100" dir="2700000" algn="tl">
                              <a:srgbClr val="000000">
                                <a:alpha val="43137"/>
                              </a:srgbClr>
                            </a:outerShdw>
                          </a:effectLst>
                          <a:cs typeface="2  Lotus" pitchFamily="2" charset="-78"/>
                        </a:rPr>
                        <a:t> اهداف رفتاری</a:t>
                      </a:r>
                      <a:endParaRPr lang="en-US" sz="3600" b="1" i="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877899">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3600" b="1" dirty="0" smtClean="0">
                          <a:solidFill>
                            <a:srgbClr val="FF0000"/>
                          </a:solidFill>
                          <a:effectLst>
                            <a:outerShdw blurRad="38100" dist="38100" dir="2700000" algn="tl">
                              <a:srgbClr val="000000">
                                <a:alpha val="43137"/>
                              </a:srgbClr>
                            </a:outerShdw>
                          </a:effectLst>
                          <a:cs typeface="2  Lotus" pitchFamily="2" charset="-78"/>
                        </a:rPr>
                        <a:t>بیان</a:t>
                      </a:r>
                      <a:r>
                        <a:rPr lang="fa-IR" sz="3600" b="1" baseline="0" dirty="0" smtClean="0">
                          <a:solidFill>
                            <a:srgbClr val="FF0000"/>
                          </a:solidFill>
                          <a:effectLst>
                            <a:outerShdw blurRad="38100" dist="38100" dir="2700000" algn="tl">
                              <a:srgbClr val="000000">
                                <a:alpha val="43137"/>
                              </a:srgbClr>
                            </a:outerShdw>
                          </a:effectLst>
                          <a:cs typeface="2  Lotus" pitchFamily="2" charset="-78"/>
                        </a:rPr>
                        <a:t> ا</a:t>
                      </a:r>
                      <a:r>
                        <a:rPr lang="fa-IR" sz="3600" b="1" dirty="0" smtClean="0">
                          <a:solidFill>
                            <a:srgbClr val="FF0000"/>
                          </a:solidFill>
                          <a:effectLst>
                            <a:outerShdw blurRad="38100" dist="38100" dir="2700000" algn="tl">
                              <a:srgbClr val="000000">
                                <a:alpha val="43137"/>
                              </a:srgbClr>
                            </a:outerShdw>
                          </a:effectLst>
                          <a:cs typeface="2  Lotus" pitchFamily="2" charset="-78"/>
                        </a:rPr>
                        <a:t>هداف رفتاری با توجّه به فعالیت های           دانش آموزان</a:t>
                      </a:r>
                      <a:endParaRPr lang="en-US" sz="3600" b="1"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split orient="vert"/>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5904953"/>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634735">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22467">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991893">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a:pPr>
                      <a:r>
                        <a:rPr lang="fa-IR" sz="3200" b="1" i="0" dirty="0" smtClean="0">
                          <a:solidFill>
                            <a:srgbClr val="FF0000"/>
                          </a:solidFill>
                          <a:effectLst>
                            <a:outerShdw blurRad="38100" dist="38100" dir="2700000" algn="tl">
                              <a:srgbClr val="000000">
                                <a:alpha val="43137"/>
                              </a:srgbClr>
                            </a:outerShdw>
                          </a:effectLst>
                          <a:cs typeface="2  Lotus" pitchFamily="2" charset="-78"/>
                        </a:rPr>
                        <a:t>بیان اهداف رفتاری در 3 بعد(دانستنی ها، مهارت ها و نگرش ها)</a:t>
                      </a:r>
                      <a:endParaRPr lang="en-US" sz="3200" b="1" i="0"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4400" dirty="0" smtClean="0">
                          <a:effectLst>
                            <a:outerShdw blurRad="38100" dist="38100" dir="2700000" algn="tl">
                              <a:srgbClr val="000000">
                                <a:alpha val="43137"/>
                              </a:srgbClr>
                            </a:outerShdw>
                          </a:effectLst>
                          <a:latin typeface="Times New Roman"/>
                          <a:ea typeface="Times New Roman"/>
                          <a:cs typeface="2  Titr" pitchFamily="2" charset="-78"/>
                        </a:rPr>
                        <a:t>اهداف رفتاری</a:t>
                      </a:r>
                      <a:endParaRPr lang="en-US" sz="20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algn="ctr"/>
                      <a:r>
                        <a:rPr lang="fa-IR" sz="3200" dirty="0" smtClean="0">
                          <a:cs typeface="2  Titr" pitchFamily="2" charset="-78"/>
                        </a:rPr>
                        <a:t>3</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327929">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3200" b="1" i="0" dirty="0" smtClean="0">
                          <a:solidFill>
                            <a:srgbClr val="FF0000"/>
                          </a:solidFill>
                          <a:effectLst>
                            <a:outerShdw blurRad="38100" dist="38100" dir="2700000" algn="tl">
                              <a:srgbClr val="000000">
                                <a:alpha val="43137"/>
                              </a:srgbClr>
                            </a:outerShdw>
                          </a:effectLst>
                          <a:cs typeface="2  Lotus" pitchFamily="2" charset="-78"/>
                        </a:rPr>
                        <a:t>ارتباط اهداف هاي رفتاري با اهداف كلّي</a:t>
                      </a:r>
                      <a:endParaRPr lang="en-US" sz="3200" b="1" i="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327929">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hangingPunct="1">
                        <a:spcBef>
                          <a:spcPct val="0"/>
                        </a:spcBef>
                        <a:buNone/>
                        <a:defRPr/>
                      </a:pPr>
                      <a:r>
                        <a:rPr lang="fa-IR" sz="3200" b="1" i="0" dirty="0" smtClean="0">
                          <a:solidFill>
                            <a:srgbClr val="FF0000"/>
                          </a:solidFill>
                          <a:effectLst>
                            <a:outerShdw blurRad="38100" dist="38100" dir="2700000" algn="tl">
                              <a:srgbClr val="000000">
                                <a:alpha val="43137"/>
                              </a:srgbClr>
                            </a:outerShdw>
                          </a:effectLst>
                          <a:cs typeface="2  Lotus" pitchFamily="2" charset="-78"/>
                        </a:rPr>
                        <a:t>بیان اهداف رفتاری به صورت نتايج يادگيري</a:t>
                      </a:r>
                      <a:endParaRPr lang="en-US" sz="3200" b="1" i="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randomBar dir="vert"/>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5976961"/>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605057">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93362">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519007">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20000"/>
                        </a:lnSpc>
                        <a:spcBef>
                          <a:spcPct val="0"/>
                        </a:spcBef>
                        <a:spcAft>
                          <a:spcPts val="0"/>
                        </a:spcAft>
                        <a:buClrTx/>
                        <a:buSzTx/>
                        <a:buFontTx/>
                        <a:buNone/>
                        <a:tabLst/>
                        <a:defRPr/>
                      </a:pPr>
                      <a:r>
                        <a:rPr lang="fa-IR" sz="3200" b="1" i="0" dirty="0" smtClean="0">
                          <a:solidFill>
                            <a:srgbClr val="FF0000"/>
                          </a:solidFill>
                          <a:effectLst>
                            <a:outerShdw blurRad="38100" dist="38100" dir="2700000" algn="tl">
                              <a:srgbClr val="000000">
                                <a:alpha val="43137"/>
                              </a:srgbClr>
                            </a:outerShdw>
                          </a:effectLst>
                          <a:cs typeface="2  Lotus" pitchFamily="2" charset="-78"/>
                        </a:rPr>
                        <a:t>مشخص نمودن معیاری برای سنجش یادگیری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4400" dirty="0" smtClean="0">
                          <a:effectLst>
                            <a:outerShdw blurRad="38100" dist="38100" dir="2700000" algn="tl">
                              <a:srgbClr val="000000">
                                <a:alpha val="43137"/>
                              </a:srgbClr>
                            </a:outerShdw>
                          </a:effectLst>
                          <a:latin typeface="Times New Roman"/>
                          <a:ea typeface="Times New Roman"/>
                          <a:cs typeface="2  Titr" pitchFamily="2" charset="-78"/>
                        </a:rPr>
                        <a:t>اهداف رفتاری</a:t>
                      </a:r>
                      <a:endParaRPr lang="en-US" sz="20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algn="ctr"/>
                      <a:r>
                        <a:rPr lang="fa-IR" sz="3200" dirty="0" smtClean="0">
                          <a:cs typeface="2  Titr" pitchFamily="2" charset="-78"/>
                        </a:rPr>
                        <a:t>3</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993696">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20000"/>
                        </a:lnSpc>
                        <a:spcBef>
                          <a:spcPct val="0"/>
                        </a:spcBef>
                        <a:spcAft>
                          <a:spcPts val="0"/>
                        </a:spcAft>
                        <a:buClrTx/>
                        <a:buSzTx/>
                        <a:buFontTx/>
                        <a:buNone/>
                        <a:tabLst/>
                        <a:defRPr/>
                      </a:pPr>
                      <a:r>
                        <a:rPr lang="fa-IR" sz="3200" b="1" i="0" dirty="0" smtClean="0">
                          <a:solidFill>
                            <a:srgbClr val="FF0000"/>
                          </a:solidFill>
                          <a:effectLst>
                            <a:outerShdw blurRad="38100" dist="38100" dir="2700000" algn="tl">
                              <a:srgbClr val="000000">
                                <a:alpha val="43137"/>
                              </a:srgbClr>
                            </a:outerShdw>
                          </a:effectLst>
                          <a:cs typeface="2  Lotus" pitchFamily="2" charset="-78"/>
                        </a:rPr>
                        <a:t>نوشتن اهداف رفتاری در يك جمله</a:t>
                      </a:r>
                    </a:p>
                    <a:p>
                      <a:pPr marL="0" marR="0" indent="0" algn="ctr" defTabSz="914400" rtl="1" eaLnBrk="1" fontAlgn="auto" latinLnBrk="0" hangingPunct="1">
                        <a:lnSpc>
                          <a:spcPct val="120000"/>
                        </a:lnSpc>
                        <a:spcBef>
                          <a:spcPct val="0"/>
                        </a:spcBef>
                        <a:spcAft>
                          <a:spcPts val="0"/>
                        </a:spcAft>
                        <a:buClrTx/>
                        <a:buSzTx/>
                        <a:buFontTx/>
                        <a:buNone/>
                        <a:tabLst/>
                        <a:defRPr/>
                      </a:pPr>
                      <a:r>
                        <a:rPr lang="fa-IR" sz="2000" b="1" i="0" dirty="0" smtClean="0">
                          <a:solidFill>
                            <a:srgbClr val="7030A0"/>
                          </a:solidFill>
                          <a:effectLst>
                            <a:outerShdw blurRad="38100" dist="38100" dir="2700000" algn="tl">
                              <a:srgbClr val="000000">
                                <a:alpha val="43137"/>
                              </a:srgbClr>
                            </a:outerShdw>
                          </a:effectLst>
                          <a:cs typeface="2  Lotus" pitchFamily="2" charset="-78"/>
                        </a:rPr>
                        <a:t>(به صورت سوم شخص، زمان حال ساده)</a:t>
                      </a:r>
                      <a:endParaRPr lang="fa-IR" sz="4000" b="1" i="0" dirty="0" smtClean="0">
                        <a:solidFill>
                          <a:srgbClr val="7030A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265839">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hangingPunct="1">
                        <a:spcBef>
                          <a:spcPct val="0"/>
                        </a:spcBef>
                        <a:buNone/>
                        <a:defRPr/>
                      </a:pPr>
                      <a:r>
                        <a:rPr lang="fa-IR" sz="3200" b="1" i="0" dirty="0" smtClean="0">
                          <a:solidFill>
                            <a:srgbClr val="FF0000"/>
                          </a:solidFill>
                          <a:effectLst>
                            <a:outerShdw blurRad="38100" dist="38100" dir="2700000" algn="tl">
                              <a:srgbClr val="000000">
                                <a:alpha val="43137"/>
                              </a:srgbClr>
                            </a:outerShdw>
                          </a:effectLst>
                          <a:latin typeface="Times New Roman"/>
                          <a:ea typeface="Times New Roman"/>
                          <a:cs typeface="2  Lotus" pitchFamily="2" charset="-78"/>
                        </a:rPr>
                        <a:t>تناسب</a:t>
                      </a:r>
                      <a:r>
                        <a:rPr lang="fa-IR" sz="3200" b="1" i="0" baseline="0" dirty="0" smtClean="0">
                          <a:solidFill>
                            <a:srgbClr val="FF0000"/>
                          </a:solidFill>
                          <a:effectLst>
                            <a:outerShdw blurRad="38100" dist="38100" dir="2700000" algn="tl">
                              <a:srgbClr val="000000">
                                <a:alpha val="43137"/>
                              </a:srgbClr>
                            </a:outerShdw>
                          </a:effectLst>
                          <a:latin typeface="Times New Roman"/>
                          <a:ea typeface="Times New Roman"/>
                          <a:cs typeface="2  Lotus" pitchFamily="2" charset="-78"/>
                        </a:rPr>
                        <a:t> تعداد اهداف رفتاری با اهداف کلی</a:t>
                      </a:r>
                      <a:endParaRPr lang="en-US" sz="3200" b="1" i="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pull dir="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5852160"/>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66211">
                <a:tc rowSpan="2">
                  <a:txBody>
                    <a:bodyPr/>
                    <a:lstStyle/>
                    <a:p>
                      <a:pPr algn="ctr"/>
                      <a:r>
                        <a:rPr lang="fa-IR" sz="3200" dirty="0" smtClean="0">
                          <a:cs typeface="2  Titr" pitchFamily="2" charset="-78"/>
                        </a:rPr>
                        <a:t>امتیاز</a:t>
                      </a:r>
                      <a:endParaRPr lang="en-US" sz="32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3200" dirty="0" smtClean="0">
                          <a:cs typeface="2  Titr" pitchFamily="2" charset="-78"/>
                        </a:rPr>
                        <a:t>ضریب</a:t>
                      </a:r>
                      <a:endParaRPr lang="en-US" sz="32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3200" dirty="0" smtClean="0">
                          <a:cs typeface="2  Titr" pitchFamily="2" charset="-78"/>
                        </a:rPr>
                        <a:t>سطح</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3200" dirty="0" smtClean="0">
                          <a:cs typeface="2  Titr" pitchFamily="2" charset="-78"/>
                        </a:rPr>
                        <a:t>گویه</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000" dirty="0" smtClean="0">
                          <a:cs typeface="2  Titr" pitchFamily="2" charset="-78"/>
                        </a:rPr>
                        <a:t>شاخص ارزشیابی</a:t>
                      </a:r>
                      <a:endParaRPr lang="en-US" sz="20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3200" dirty="0" smtClean="0">
                          <a:cs typeface="2  Titr" pitchFamily="2" charset="-78"/>
                        </a:rPr>
                        <a:t>ردیف</a:t>
                      </a:r>
                      <a:endParaRPr lang="en-US" sz="32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22624">
                <a:tc vMerge="1">
                  <a:txBody>
                    <a:bodyPr/>
                    <a:lstStyle/>
                    <a:p>
                      <a:endParaRPr lang="en-US"/>
                    </a:p>
                  </a:txBody>
                  <a:tcPr/>
                </a:tc>
                <a:tc vMerge="1">
                  <a:txBody>
                    <a:bodyPr/>
                    <a:lstStyle/>
                    <a:p>
                      <a:endParaRPr lang="en-US"/>
                    </a:p>
                  </a:txBody>
                  <a:tcPr/>
                </a:tc>
                <a:tc>
                  <a:txBody>
                    <a:bodyPr/>
                    <a:lstStyle/>
                    <a:p>
                      <a:pPr algn="ctr"/>
                      <a:r>
                        <a:rPr lang="fa-IR" sz="3200" dirty="0" smtClean="0">
                          <a:cs typeface="2  Titr" pitchFamily="2" charset="-78"/>
                        </a:rPr>
                        <a:t>1</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2</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3</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4</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882275">
                <a:tc>
                  <a:txBody>
                    <a:bodyPr/>
                    <a:lstStyle/>
                    <a:p>
                      <a:endParaRPr lang="en-US"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600" dirty="0" smtClean="0">
                          <a:cs typeface="2  Titr" pitchFamily="2" charset="-78"/>
                        </a:rPr>
                        <a:t>2</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4400" b="1" dirty="0" smtClean="0">
                          <a:solidFill>
                            <a:srgbClr val="FF0000"/>
                          </a:solidFill>
                          <a:effectLst>
                            <a:outerShdw blurRad="38100" dist="38100" dir="2700000" algn="tl">
                              <a:srgbClr val="000000">
                                <a:alpha val="43137"/>
                              </a:srgbClr>
                            </a:outerShdw>
                          </a:effectLst>
                          <a:cs typeface="2  Lotus" pitchFamily="2" charset="-78"/>
                        </a:rPr>
                        <a:t>به موقع انجام پذیرفتن پیش آزمون </a:t>
                      </a:r>
                      <a:endParaRPr lang="en-US" sz="4400" b="1" i="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ارزشیابی آغازین</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algn="ctr"/>
                      <a:r>
                        <a:rPr lang="fa-IR" sz="4000" dirty="0" smtClean="0">
                          <a:cs typeface="2  Titr" pitchFamily="2" charset="-78"/>
                        </a:rPr>
                        <a:t>4</a:t>
                      </a:r>
                      <a:endParaRPr lang="en-US" sz="40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097280">
                <a:tc>
                  <a:txBody>
                    <a:bodyPr/>
                    <a:lstStyle/>
                    <a:p>
                      <a:endParaRPr lang="en-US"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600" dirty="0" smtClean="0">
                          <a:cs typeface="2  Titr" pitchFamily="2" charset="-78"/>
                        </a:rPr>
                        <a:t>1</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4400" b="1" dirty="0" smtClean="0">
                          <a:solidFill>
                            <a:srgbClr val="FF0000"/>
                          </a:solidFill>
                          <a:effectLst>
                            <a:outerShdw blurRad="38100" dist="38100" dir="2700000" algn="tl">
                              <a:srgbClr val="000000">
                                <a:alpha val="43137"/>
                              </a:srgbClr>
                            </a:outerShdw>
                          </a:effectLst>
                          <a:cs typeface="2  Lotus" pitchFamily="2" charset="-78"/>
                        </a:rPr>
                        <a:t>توضیح منظور و مقصود معلم  از اجرای پیش آزمون به دان</a:t>
                      </a:r>
                      <a:r>
                        <a:rPr lang="fa-IR" sz="4400" b="1" baseline="0" dirty="0" smtClean="0">
                          <a:solidFill>
                            <a:srgbClr val="FF0000"/>
                          </a:solidFill>
                          <a:effectLst>
                            <a:outerShdw blurRad="38100" dist="38100" dir="2700000" algn="tl">
                              <a:srgbClr val="000000">
                                <a:alpha val="43137"/>
                              </a:srgbClr>
                            </a:outerShdw>
                          </a:effectLst>
                          <a:cs typeface="2  Lotus" pitchFamily="2" charset="-78"/>
                        </a:rPr>
                        <a:t>ش آموزان</a:t>
                      </a:r>
                      <a:endParaRPr lang="en-US" sz="4400" b="1" i="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slow">
    <p:cover dir="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481016"/>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545432">
                <a:tc rowSpan="2">
                  <a:txBody>
                    <a:bodyPr/>
                    <a:lstStyle/>
                    <a:p>
                      <a:pPr algn="ctr"/>
                      <a:r>
                        <a:rPr lang="fa-IR" sz="2800" dirty="0" smtClean="0">
                          <a:cs typeface="2  Titr" pitchFamily="2" charset="-78"/>
                        </a:rPr>
                        <a:t>امتیاز</a:t>
                      </a:r>
                      <a:endParaRPr lang="en-US" sz="28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800" dirty="0" smtClean="0">
                          <a:cs typeface="2  Titr" pitchFamily="2" charset="-78"/>
                        </a:rPr>
                        <a:t>ضریب</a:t>
                      </a:r>
                      <a:endParaRPr lang="en-US" sz="28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800" dirty="0" smtClean="0">
                          <a:cs typeface="2  Titr" pitchFamily="2" charset="-78"/>
                        </a:rPr>
                        <a:t>سطح</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800" dirty="0" smtClean="0">
                          <a:cs typeface="2  Titr" pitchFamily="2" charset="-78"/>
                        </a:rPr>
                        <a:t>گویه</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000" dirty="0" smtClean="0">
                          <a:cs typeface="2  Titr" pitchFamily="2" charset="-78"/>
                        </a:rPr>
                        <a:t>شاخص ارزشیابی</a:t>
                      </a:r>
                      <a:endParaRPr lang="en-US" sz="20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800" dirty="0" smtClean="0">
                          <a:cs typeface="2  Titr" pitchFamily="2" charset="-78"/>
                        </a:rPr>
                        <a:t>ردیف</a:t>
                      </a:r>
                      <a:endParaRPr lang="en-US" sz="28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45432">
                <a:tc vMerge="1">
                  <a:txBody>
                    <a:bodyPr/>
                    <a:lstStyle/>
                    <a:p>
                      <a:endParaRPr lang="en-US"/>
                    </a:p>
                  </a:txBody>
                  <a:tcPr/>
                </a:tc>
                <a:tc vMerge="1">
                  <a:txBody>
                    <a:bodyPr/>
                    <a:lstStyle/>
                    <a:p>
                      <a:endParaRPr lang="en-US"/>
                    </a:p>
                  </a:txBody>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4</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2823413">
                <a:tc>
                  <a:txBody>
                    <a:bodyPr/>
                    <a:lstStyle/>
                    <a:p>
                      <a:endParaRPr lang="en-US" sz="1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3</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lnSpc>
                          <a:spcPct val="110000"/>
                        </a:lnSpc>
                        <a:spcAft>
                          <a:spcPts val="0"/>
                        </a:spcAft>
                        <a:buNone/>
                        <a:defRPr/>
                      </a:pPr>
                      <a:r>
                        <a:rPr lang="fa-IR" sz="4000" b="1" dirty="0" smtClean="0">
                          <a:solidFill>
                            <a:srgbClr val="FF0000"/>
                          </a:solidFill>
                          <a:effectLst>
                            <a:outerShdw blurRad="38100" dist="38100" dir="2700000" algn="tl">
                              <a:srgbClr val="000000">
                                <a:alpha val="43137"/>
                              </a:srgbClr>
                            </a:outerShdw>
                          </a:effectLst>
                          <a:cs typeface="2  Lotus" pitchFamily="2" charset="-78"/>
                        </a:rPr>
                        <a:t>توانایی سنجش معلومات ورودی     دانش آموزان و درس جدید </a:t>
                      </a:r>
                      <a:endParaRPr lang="en-US" sz="4000" b="1" i="0"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rtl="1">
                        <a:spcBef>
                          <a:spcPts val="120"/>
                        </a:spcBef>
                        <a:spcAft>
                          <a:spcPts val="120"/>
                        </a:spcAft>
                      </a:pPr>
                      <a:r>
                        <a:rPr lang="fa-IR" sz="4800" dirty="0" smtClean="0">
                          <a:effectLst>
                            <a:outerShdw blurRad="38100" dist="38100" dir="2700000" algn="tl">
                              <a:srgbClr val="000000">
                                <a:alpha val="43137"/>
                              </a:srgbClr>
                            </a:outerShdw>
                          </a:effectLst>
                          <a:latin typeface="Times New Roman"/>
                          <a:ea typeface="Times New Roman"/>
                          <a:cs typeface="2  Titr" pitchFamily="2" charset="-78"/>
                        </a:rPr>
                        <a:t>ارزشیابی آغازین</a:t>
                      </a:r>
                      <a:endParaRPr lang="en-US" sz="24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algn="ctr"/>
                      <a:r>
                        <a:rPr lang="fa-IR" sz="3600" dirty="0" smtClean="0">
                          <a:cs typeface="2  Titr" pitchFamily="2" charset="-78"/>
                        </a:rPr>
                        <a:t>4</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566739">
                <a:tc>
                  <a:txBody>
                    <a:bodyPr/>
                    <a:lstStyle/>
                    <a:p>
                      <a:endParaRPr lang="en-US" sz="1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1</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استفاده از نتایج پیش آزمون احیاناً در جهت رفع مشکلات احتمالی دانش آموزان</a:t>
                      </a:r>
                      <a:endParaRPr lang="en-US" sz="4000" b="1" i="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pull dir="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339840"/>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66211">
                <a:tc rowSpan="2">
                  <a:txBody>
                    <a:bodyPr/>
                    <a:lstStyle/>
                    <a:p>
                      <a:pPr algn="ctr"/>
                      <a:r>
                        <a:rPr lang="fa-IR" sz="2800" dirty="0" smtClean="0">
                          <a:cs typeface="2  Titr" pitchFamily="2" charset="-78"/>
                        </a:rPr>
                        <a:t>امتیاز</a:t>
                      </a:r>
                      <a:endParaRPr lang="en-US" sz="28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800" dirty="0" smtClean="0">
                          <a:cs typeface="2  Titr" pitchFamily="2" charset="-78"/>
                        </a:rPr>
                        <a:t>ضریب</a:t>
                      </a:r>
                      <a:endParaRPr lang="en-US" sz="28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800" dirty="0" smtClean="0">
                          <a:cs typeface="2  Titr" pitchFamily="2" charset="-78"/>
                        </a:rPr>
                        <a:t>سطح</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800" dirty="0" smtClean="0">
                          <a:cs typeface="2  Titr" pitchFamily="2" charset="-78"/>
                        </a:rPr>
                        <a:t>گویه</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000" dirty="0" smtClean="0">
                          <a:cs typeface="2  Titr" pitchFamily="2" charset="-78"/>
                        </a:rPr>
                        <a:t>شاخص ارزشیابی</a:t>
                      </a:r>
                      <a:endParaRPr lang="en-US" sz="20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800" dirty="0" smtClean="0">
                          <a:cs typeface="2  Titr" pitchFamily="2" charset="-78"/>
                        </a:rPr>
                        <a:t>ردیف</a:t>
                      </a:r>
                      <a:endParaRPr lang="en-US" sz="28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22624">
                <a:tc vMerge="1">
                  <a:txBody>
                    <a:bodyPr/>
                    <a:lstStyle/>
                    <a:p>
                      <a:endParaRPr lang="en-US"/>
                    </a:p>
                  </a:txBody>
                  <a:tcPr/>
                </a:tc>
                <a:tc vMerge="1">
                  <a:txBody>
                    <a:bodyPr/>
                    <a:lstStyle/>
                    <a:p>
                      <a:endParaRPr lang="en-US"/>
                    </a:p>
                  </a:txBody>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4</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654211">
                <a:tc>
                  <a:txBody>
                    <a:bodyPr/>
                    <a:lstStyle/>
                    <a:p>
                      <a:endParaRPr lang="en-US" sz="1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2</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spcAft>
                          <a:spcPts val="0"/>
                        </a:spcAft>
                        <a:buNone/>
                        <a:defRPr/>
                      </a:pPr>
                      <a:r>
                        <a:rPr lang="fa-IR" sz="3200" b="1" dirty="0" smtClean="0">
                          <a:solidFill>
                            <a:srgbClr val="FF0000"/>
                          </a:solidFill>
                          <a:effectLst>
                            <a:outerShdw blurRad="38100" dist="38100" dir="2700000" algn="tl">
                              <a:srgbClr val="000000">
                                <a:alpha val="43137"/>
                              </a:srgbClr>
                            </a:outerShdw>
                          </a:effectLst>
                          <a:cs typeface="2  Lotus" pitchFamily="2" charset="-78"/>
                        </a:rPr>
                        <a:t>میزان بهره گیری مناسب از انواع ارزشیابی</a:t>
                      </a:r>
                    </a:p>
                    <a:p>
                      <a:pPr marL="0" indent="0" algn="ctr" eaLnBrk="1" fontAlgn="auto" hangingPunct="1">
                        <a:spcAft>
                          <a:spcPts val="0"/>
                        </a:spcAft>
                        <a:buNone/>
                        <a:defRPr/>
                      </a:pPr>
                      <a:r>
                        <a:rPr lang="fa-IR" sz="2800" b="1" dirty="0" smtClean="0">
                          <a:solidFill>
                            <a:srgbClr val="0070C0"/>
                          </a:solidFill>
                          <a:effectLst>
                            <a:outerShdw blurRad="38100" dist="38100" dir="2700000" algn="tl">
                              <a:srgbClr val="000000">
                                <a:alpha val="43137"/>
                              </a:srgbClr>
                            </a:outerShdw>
                          </a:effectLst>
                          <a:cs typeface="2  Lotus" pitchFamily="2" charset="-78"/>
                        </a:rPr>
                        <a:t> </a:t>
                      </a:r>
                      <a:r>
                        <a:rPr lang="en-US" sz="2800" b="1" dirty="0" smtClean="0">
                          <a:solidFill>
                            <a:srgbClr val="0070C0"/>
                          </a:solidFill>
                          <a:effectLst>
                            <a:outerShdw blurRad="38100" dist="38100" dir="2700000" algn="tl">
                              <a:srgbClr val="000000">
                                <a:alpha val="43137"/>
                              </a:srgbClr>
                            </a:outerShdw>
                          </a:effectLst>
                          <a:cs typeface="2  Lotus" pitchFamily="2" charset="-78"/>
                        </a:rPr>
                        <a:t>)</a:t>
                      </a:r>
                      <a:r>
                        <a:rPr lang="fa-IR" sz="2800" b="1" dirty="0" smtClean="0">
                          <a:solidFill>
                            <a:srgbClr val="0070C0"/>
                          </a:solidFill>
                          <a:effectLst>
                            <a:outerShdw blurRad="38100" dist="38100" dir="2700000" algn="tl">
                              <a:srgbClr val="000000">
                                <a:alpha val="43137"/>
                              </a:srgbClr>
                            </a:outerShdw>
                          </a:effectLst>
                          <a:cs typeface="2  Lotus" pitchFamily="2" charset="-78"/>
                        </a:rPr>
                        <a:t>تشخیصی، مستمر و پایانی)</a:t>
                      </a:r>
                      <a:endParaRPr lang="en-US" sz="2800" b="1" i="0" dirty="0" smtClean="0">
                        <a:solidFill>
                          <a:srgbClr val="0070C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rtl="1">
                        <a:spcBef>
                          <a:spcPts val="120"/>
                        </a:spcBef>
                        <a:spcAft>
                          <a:spcPts val="120"/>
                        </a:spcAft>
                      </a:pPr>
                      <a:r>
                        <a:rPr lang="fa-IR" sz="4400" smtClean="0">
                          <a:effectLst>
                            <a:outerShdw blurRad="38100" dist="38100" dir="2700000" algn="tl">
                              <a:srgbClr val="000000">
                                <a:alpha val="43137"/>
                              </a:srgbClr>
                            </a:outerShdw>
                          </a:effectLst>
                          <a:latin typeface="Times New Roman"/>
                          <a:ea typeface="Times New Roman"/>
                          <a:cs typeface="2  Titr" pitchFamily="2" charset="-78"/>
                        </a:rPr>
                        <a:t>ارزشیابی تکوینی و پایانی</a:t>
                      </a:r>
                      <a:endParaRPr lang="en-US" sz="20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algn="ctr"/>
                      <a:r>
                        <a:rPr lang="fa-IR" sz="3600" dirty="0" smtClean="0">
                          <a:cs typeface="2  Titr" pitchFamily="2" charset="-78"/>
                        </a:rPr>
                        <a:t>5</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097280">
                <a:tc>
                  <a:txBody>
                    <a:bodyPr/>
                    <a:lstStyle/>
                    <a:p>
                      <a:endParaRPr lang="en-US" sz="1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3</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3200" b="1" dirty="0" smtClean="0">
                          <a:solidFill>
                            <a:srgbClr val="FF0000"/>
                          </a:solidFill>
                          <a:effectLst>
                            <a:outerShdw blurRad="38100" dist="38100" dir="2700000" algn="tl">
                              <a:srgbClr val="000000">
                                <a:alpha val="43137"/>
                              </a:srgbClr>
                            </a:outerShdw>
                          </a:effectLst>
                          <a:cs typeface="2  Lotus" pitchFamily="2" charset="-78"/>
                        </a:rPr>
                        <a:t>میزان بهره گیری معلّم از روش ها و ابزارهای متنوع ارزش یابی مستمر</a:t>
                      </a:r>
                      <a:r>
                        <a:rPr lang="en-US" sz="3200" b="1" dirty="0" smtClean="0">
                          <a:solidFill>
                            <a:srgbClr val="FF0000"/>
                          </a:solidFill>
                          <a:effectLst>
                            <a:outerShdw blurRad="38100" dist="38100" dir="2700000" algn="tl">
                              <a:srgbClr val="000000">
                                <a:alpha val="43137"/>
                              </a:srgbClr>
                            </a:outerShdw>
                          </a:effectLst>
                          <a:cs typeface="2  Lotus" pitchFamily="2" charset="-78"/>
                        </a:rPr>
                        <a:t> </a:t>
                      </a:r>
                      <a:endParaRPr lang="fa-IR" sz="3200" b="1" dirty="0" smtClean="0">
                        <a:solidFill>
                          <a:srgbClr val="FF0000"/>
                        </a:solidFill>
                        <a:effectLst>
                          <a:outerShdw blurRad="38100" dist="38100" dir="2700000" algn="tl">
                            <a:srgbClr val="000000">
                              <a:alpha val="43137"/>
                            </a:srgbClr>
                          </a:outerShdw>
                        </a:effectLst>
                        <a:cs typeface="2  Lotus" pitchFamily="2" charset="-78"/>
                      </a:endParaRPr>
                    </a:p>
                    <a:p>
                      <a:pPr marL="0" marR="0" indent="0" algn="ctr" defTabSz="914400" rtl="1" eaLnBrk="1" fontAlgn="auto" latinLnBrk="0" hangingPunct="1">
                        <a:lnSpc>
                          <a:spcPct val="100000"/>
                        </a:lnSpc>
                        <a:spcBef>
                          <a:spcPct val="0"/>
                        </a:spcBef>
                        <a:spcAft>
                          <a:spcPts val="0"/>
                        </a:spcAft>
                        <a:buClrTx/>
                        <a:buSzTx/>
                        <a:buFontTx/>
                        <a:buNone/>
                        <a:tabLst/>
                        <a:defRPr/>
                      </a:pPr>
                      <a:r>
                        <a:rPr lang="fa-IR" sz="3200" b="1" dirty="0" smtClean="0">
                          <a:solidFill>
                            <a:srgbClr val="0070C0"/>
                          </a:solidFill>
                          <a:effectLst>
                            <a:outerShdw blurRad="38100" dist="38100" dir="2700000" algn="tl">
                              <a:srgbClr val="000000">
                                <a:alpha val="43137"/>
                              </a:srgbClr>
                            </a:outerShdw>
                          </a:effectLst>
                          <a:cs typeface="2  Lotus" pitchFamily="2" charset="-78"/>
                        </a:rPr>
                        <a:t>(آزمون عملکردی، مصاحبه، ابزارهای سنجش مشاهده ای، آزمون گروهی، آزمون باز و خود ارزیابی و ...)</a:t>
                      </a:r>
                      <a:endParaRPr lang="en-US" sz="3200" b="1" i="0" dirty="0">
                        <a:solidFill>
                          <a:srgbClr val="0070C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844675"/>
            <a:ext cx="8064500" cy="4752975"/>
          </a:xfrm>
        </p:spPr>
        <p:txBody>
          <a:bodyPr/>
          <a:lstStyle/>
          <a:p>
            <a:pPr marL="0" indent="0" algn="ctr">
              <a:buFont typeface="Symbol" pitchFamily="18" charset="2"/>
              <a:buNone/>
              <a:defRPr/>
            </a:pPr>
            <a:r>
              <a:rPr lang="fa-IR" sz="7200" b="1" dirty="0" smtClean="0">
                <a:effectLst>
                  <a:outerShdw blurRad="38100" dist="38100" dir="2700000" algn="tl">
                    <a:srgbClr val="000000">
                      <a:alpha val="43137"/>
                    </a:srgbClr>
                  </a:outerShdw>
                </a:effectLst>
                <a:cs typeface="2  Lotus" pitchFamily="2" charset="-78"/>
              </a:rPr>
              <a:t>به نظر شما چرا ارائه دهندگان اين الگو، </a:t>
            </a:r>
            <a:r>
              <a:rPr lang="fa-IR" sz="7200" b="1" dirty="0" smtClean="0">
                <a:solidFill>
                  <a:srgbClr val="FF0000"/>
                </a:solidFill>
                <a:effectLst>
                  <a:outerShdw blurRad="38100" dist="38100" dir="2700000" algn="tl">
                    <a:srgbClr val="000000">
                      <a:alpha val="43137"/>
                    </a:srgbClr>
                  </a:outerShdw>
                </a:effectLst>
                <a:cs typeface="2  Lotus" pitchFamily="2" charset="-78"/>
              </a:rPr>
              <a:t>ارزشيابي</a:t>
            </a:r>
            <a:r>
              <a:rPr lang="fa-IR" sz="7200" b="1" dirty="0" smtClean="0">
                <a:effectLst>
                  <a:outerShdw blurRad="38100" dist="38100" dir="2700000" algn="tl">
                    <a:srgbClr val="000000">
                      <a:alpha val="43137"/>
                    </a:srgbClr>
                  </a:outerShdw>
                </a:effectLst>
                <a:cs typeface="2  Lotus" pitchFamily="2" charset="-78"/>
              </a:rPr>
              <a:t> را در مركز قرار داده اند؟</a:t>
            </a:r>
            <a:endParaRPr lang="en-US" sz="7200" dirty="0"/>
          </a:p>
        </p:txBody>
      </p:sp>
      <p:sp>
        <p:nvSpPr>
          <p:cNvPr id="3" name="Title 2"/>
          <p:cNvSpPr>
            <a:spLocks noGrp="1"/>
          </p:cNvSpPr>
          <p:nvPr>
            <p:ph type="title"/>
          </p:nvPr>
        </p:nvSpPr>
        <p:spPr>
          <a:solidFill>
            <a:schemeClr val="tx1"/>
          </a:solidFill>
        </p:spPr>
        <p:txBody>
          <a:bodyPr/>
          <a:lstStyle/>
          <a:p>
            <a:r>
              <a:rPr lang="fa-IR" sz="8000" smtClean="0">
                <a:solidFill>
                  <a:srgbClr val="FF0000"/>
                </a:solidFill>
                <a:cs typeface="2  Titr" pitchFamily="2" charset="-78"/>
              </a:rPr>
              <a:t>سوال</a:t>
            </a:r>
            <a:endParaRPr lang="en-US" sz="8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409008"/>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642275">
                <a:tc rowSpan="2">
                  <a:txBody>
                    <a:bodyPr/>
                    <a:lstStyle/>
                    <a:p>
                      <a:pPr algn="ctr"/>
                      <a:r>
                        <a:rPr lang="fa-IR" sz="3200" dirty="0" smtClean="0">
                          <a:cs typeface="2  Titr" pitchFamily="2" charset="-78"/>
                        </a:rPr>
                        <a:t>امتیاز</a:t>
                      </a:r>
                      <a:endParaRPr lang="en-US" sz="32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3200" dirty="0" smtClean="0">
                          <a:cs typeface="2  Titr" pitchFamily="2" charset="-78"/>
                        </a:rPr>
                        <a:t>ضریب</a:t>
                      </a:r>
                      <a:endParaRPr lang="en-US" sz="32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3200" dirty="0" smtClean="0">
                          <a:cs typeface="2  Titr" pitchFamily="2" charset="-78"/>
                        </a:rPr>
                        <a:t>سطح</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3200" dirty="0" smtClean="0">
                          <a:cs typeface="2  Titr" pitchFamily="2" charset="-78"/>
                        </a:rPr>
                        <a:t>گویه</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000" dirty="0" smtClean="0">
                          <a:cs typeface="2  Titr" pitchFamily="2" charset="-78"/>
                        </a:rPr>
                        <a:t>شاخص ارزشیابی</a:t>
                      </a:r>
                      <a:endParaRPr lang="en-US" sz="20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3200" dirty="0" smtClean="0">
                          <a:cs typeface="2  Titr" pitchFamily="2" charset="-78"/>
                        </a:rPr>
                        <a:t>ردیف</a:t>
                      </a:r>
                      <a:endParaRPr lang="en-US" sz="32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12111">
                <a:tc vMerge="1">
                  <a:txBody>
                    <a:bodyPr/>
                    <a:lstStyle/>
                    <a:p>
                      <a:endParaRPr lang="en-US"/>
                    </a:p>
                  </a:txBody>
                  <a:tcPr/>
                </a:tc>
                <a:tc vMerge="1">
                  <a:txBody>
                    <a:bodyPr/>
                    <a:lstStyle/>
                    <a:p>
                      <a:endParaRPr lang="en-US"/>
                    </a:p>
                  </a:txBody>
                  <a:tcPr/>
                </a:tc>
                <a:tc>
                  <a:txBody>
                    <a:bodyPr/>
                    <a:lstStyle/>
                    <a:p>
                      <a:pPr algn="ctr"/>
                      <a:r>
                        <a:rPr lang="fa-IR" sz="3200" dirty="0" smtClean="0">
                          <a:cs typeface="2  Titr" pitchFamily="2" charset="-78"/>
                        </a:rPr>
                        <a:t>1</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2</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3</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3200" dirty="0" smtClean="0">
                          <a:cs typeface="2  Titr" pitchFamily="2" charset="-78"/>
                        </a:rPr>
                        <a:t>4</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2577311">
                <a:tc>
                  <a:txBody>
                    <a:bodyPr/>
                    <a:lstStyle/>
                    <a:p>
                      <a:endParaRPr lang="en-US" sz="2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4000" dirty="0" smtClean="0">
                          <a:cs typeface="2  Titr" pitchFamily="2" charset="-78"/>
                        </a:rPr>
                        <a:t>1</a:t>
                      </a:r>
                      <a:endParaRPr lang="en-US" sz="40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spcAft>
                          <a:spcPts val="0"/>
                        </a:spcAft>
                        <a:buNone/>
                        <a:defRPr/>
                      </a:pPr>
                      <a:r>
                        <a:rPr lang="fa-IR" sz="4000" b="1" dirty="0" smtClean="0">
                          <a:solidFill>
                            <a:srgbClr val="FF0000"/>
                          </a:solidFill>
                          <a:effectLst>
                            <a:outerShdw blurRad="38100" dist="38100" dir="2700000" algn="tl">
                              <a:srgbClr val="000000">
                                <a:alpha val="43137"/>
                              </a:srgbClr>
                            </a:outerShdw>
                          </a:effectLst>
                          <a:cs typeface="2  Lotus" pitchFamily="2" charset="-78"/>
                        </a:rPr>
                        <a:t>میزان بهره گیری از نتایج ارزش یابی در اصلاح فرایند آموزشی</a:t>
                      </a:r>
                      <a:endParaRPr lang="en-US" sz="4000" b="1" i="0"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rtl="1">
                        <a:spcBef>
                          <a:spcPts val="120"/>
                        </a:spcBef>
                        <a:spcAft>
                          <a:spcPts val="120"/>
                        </a:spcAft>
                      </a:pPr>
                      <a:r>
                        <a:rPr lang="fa-IR" sz="3600" dirty="0" smtClean="0">
                          <a:effectLst>
                            <a:outerShdw blurRad="38100" dist="38100" dir="2700000" algn="tl">
                              <a:srgbClr val="000000">
                                <a:alpha val="43137"/>
                              </a:srgbClr>
                            </a:outerShdw>
                          </a:effectLst>
                          <a:latin typeface="Times New Roman"/>
                          <a:ea typeface="Times New Roman"/>
                          <a:cs typeface="2  Titr" pitchFamily="2" charset="-78"/>
                        </a:rPr>
                        <a:t>ارزشیابی تکوینی و پایانی</a:t>
                      </a:r>
                      <a:endParaRPr lang="en-US" sz="16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algn="ctr"/>
                      <a:r>
                        <a:rPr lang="fa-IR" sz="4400" dirty="0" smtClean="0">
                          <a:cs typeface="2  Titr" pitchFamily="2" charset="-78"/>
                        </a:rPr>
                        <a:t>5</a:t>
                      </a:r>
                      <a:endParaRPr lang="en-US" sz="44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577311">
                <a:tc>
                  <a:txBody>
                    <a:bodyPr/>
                    <a:lstStyle/>
                    <a:p>
                      <a:endParaRPr lang="en-US" sz="2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4000" dirty="0" smtClean="0">
                          <a:cs typeface="2  Titr" pitchFamily="2" charset="-78"/>
                        </a:rPr>
                        <a:t>3</a:t>
                      </a:r>
                      <a:endParaRPr lang="en-US" sz="40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هماهنگی سوالات با اهداف آموزشی (رفتاری) و محتوای درس</a:t>
                      </a:r>
                      <a:endParaRPr lang="en-US" sz="4000" b="1" i="0"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dissolve/>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174079"/>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641971">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94348">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267943">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spcBef>
                          <a:spcPct val="0"/>
                        </a:spcBef>
                        <a:spcAft>
                          <a:spcPts val="0"/>
                        </a:spcAft>
                        <a:buNone/>
                        <a:defRPr/>
                      </a:pPr>
                      <a:r>
                        <a:rPr lang="fa-IR" sz="3600" b="1" dirty="0" smtClean="0">
                          <a:solidFill>
                            <a:srgbClr val="FF0000"/>
                          </a:solidFill>
                          <a:effectLst>
                            <a:outerShdw blurRad="38100" dist="38100" dir="2700000" algn="tl">
                              <a:srgbClr val="000000">
                                <a:alpha val="43137"/>
                              </a:srgbClr>
                            </a:outerShdw>
                          </a:effectLst>
                          <a:cs typeface="2  Lotus" pitchFamily="2" charset="-78"/>
                        </a:rPr>
                        <a:t>میزان</a:t>
                      </a:r>
                      <a:r>
                        <a:rPr lang="fa-IR" sz="3600" dirty="0" smtClean="0">
                          <a:solidFill>
                            <a:srgbClr val="FF0000"/>
                          </a:solidFill>
                          <a:effectLst>
                            <a:outerShdw blurRad="38100" dist="38100" dir="2700000" algn="tl">
                              <a:srgbClr val="000000">
                                <a:alpha val="43137"/>
                              </a:srgbClr>
                            </a:outerShdw>
                          </a:effectLst>
                          <a:cs typeface="2  Lotus" pitchFamily="2" charset="-78"/>
                        </a:rPr>
                        <a:t> </a:t>
                      </a:r>
                      <a:r>
                        <a:rPr lang="fa-IR" sz="3600" b="1" dirty="0" smtClean="0">
                          <a:solidFill>
                            <a:srgbClr val="FF0000"/>
                          </a:solidFill>
                          <a:effectLst>
                            <a:outerShdw blurRad="38100" dist="38100" dir="2700000" algn="tl">
                              <a:srgbClr val="000000">
                                <a:alpha val="43137"/>
                              </a:srgbClr>
                            </a:outerShdw>
                          </a:effectLst>
                          <a:cs typeface="2  Lotus" pitchFamily="2" charset="-78"/>
                        </a:rPr>
                        <a:t>استفاده از وسایل آموزشی در کلاس درس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4400" dirty="0" smtClean="0">
                          <a:effectLst>
                            <a:outerShdw blurRad="38100" dist="38100" dir="2700000" algn="tl">
                              <a:srgbClr val="000000">
                                <a:alpha val="43137"/>
                              </a:srgbClr>
                            </a:outerShdw>
                          </a:effectLst>
                          <a:latin typeface="Times New Roman"/>
                          <a:ea typeface="Times New Roman"/>
                          <a:cs typeface="2  Titr" pitchFamily="2" charset="-78"/>
                        </a:rPr>
                        <a:t>وسایل آموزشی</a:t>
                      </a:r>
                      <a:endParaRPr lang="en-US" sz="20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algn="ctr"/>
                      <a:r>
                        <a:rPr lang="fa-IR" sz="3200" dirty="0" smtClean="0">
                          <a:cs typeface="2  Titr" pitchFamily="2" charset="-78"/>
                        </a:rPr>
                        <a:t>6</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124635">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3600" b="1" dirty="0" smtClean="0">
                          <a:solidFill>
                            <a:srgbClr val="FF0000"/>
                          </a:solidFill>
                          <a:effectLst>
                            <a:outerShdw blurRad="38100" dist="38100" dir="2700000" algn="tl">
                              <a:srgbClr val="000000">
                                <a:alpha val="43137"/>
                              </a:srgbClr>
                            </a:outerShdw>
                          </a:effectLst>
                          <a:cs typeface="2  Lotus" pitchFamily="2" charset="-78"/>
                        </a:rPr>
                        <a:t>تناسب وسایل بکارگیری شده با موضوع و هدف درس</a:t>
                      </a:r>
                      <a:endParaRPr lang="en-US" sz="3600" b="1"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267943">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3600" b="1" dirty="0" smtClean="0">
                          <a:solidFill>
                            <a:srgbClr val="FF0000"/>
                          </a:solidFill>
                          <a:effectLst>
                            <a:outerShdw blurRad="38100" dist="38100" dir="2700000" algn="tl">
                              <a:srgbClr val="000000">
                                <a:alpha val="43137"/>
                              </a:srgbClr>
                            </a:outerShdw>
                          </a:effectLst>
                          <a:cs typeface="2  Lotus" pitchFamily="2" charset="-78"/>
                        </a:rPr>
                        <a:t>میزان تنوّع در بکارگیری وسایل آموزشی با تاکید بر فناوری های نوین</a:t>
                      </a:r>
                      <a:endParaRPr lang="en-US" sz="36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checke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192985"/>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664126">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26820">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2728385">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2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استفاده ی به موقع و لازم از وسایل هنگام تدریس</a:t>
                      </a:r>
                      <a:endParaRPr lang="fa-IR" sz="4000" b="1" i="0"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rtl="1">
                        <a:spcBef>
                          <a:spcPts val="120"/>
                        </a:spcBef>
                        <a:spcAft>
                          <a:spcPts val="120"/>
                        </a:spcAft>
                      </a:pPr>
                      <a:r>
                        <a:rPr lang="fa-IR" sz="4400" dirty="0" smtClean="0">
                          <a:effectLst>
                            <a:outerShdw blurRad="38100" dist="38100" dir="2700000" algn="tl">
                              <a:srgbClr val="000000">
                                <a:alpha val="43137"/>
                              </a:srgbClr>
                            </a:outerShdw>
                          </a:effectLst>
                          <a:latin typeface="Times New Roman"/>
                          <a:ea typeface="Times New Roman"/>
                          <a:cs typeface="2  Titr" pitchFamily="2" charset="-78"/>
                        </a:rPr>
                        <a:t>وسایل آموزشی</a:t>
                      </a:r>
                      <a:endParaRPr lang="en-US" sz="20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algn="ctr"/>
                      <a:r>
                        <a:rPr lang="fa-IR" sz="3200" dirty="0" smtClean="0">
                          <a:cs typeface="2  Titr" pitchFamily="2" charset="-78"/>
                        </a:rPr>
                        <a:t>6</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273654">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latin typeface="Times New Roman"/>
                          <a:ea typeface="Times New Roman"/>
                          <a:cs typeface="2  Lotus" pitchFamily="2" charset="-78"/>
                        </a:rPr>
                        <a:t>مشارکت دانش آموزان در تهیه ی وسایل </a:t>
                      </a:r>
                      <a:endParaRPr lang="en-US" sz="4000" b="1"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slow">
    <p:wheel spokes="1"/>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0"/>
          <a:ext cx="8634416" cy="6492240"/>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21568">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21568">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2078566">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spcBef>
                          <a:spcPct val="0"/>
                        </a:spcBef>
                        <a:spcAft>
                          <a:spcPts val="0"/>
                        </a:spcAft>
                        <a:buNone/>
                        <a:defRPr/>
                      </a:pPr>
                      <a:r>
                        <a:rPr lang="fa-IR" sz="6000" b="1" dirty="0" smtClean="0">
                          <a:solidFill>
                            <a:srgbClr val="FF0000"/>
                          </a:solidFill>
                          <a:effectLst>
                            <a:outerShdw blurRad="38100" dist="38100" dir="2700000" algn="tl">
                              <a:srgbClr val="000000">
                                <a:alpha val="43137"/>
                              </a:srgbClr>
                            </a:outerShdw>
                          </a:effectLst>
                          <a:cs typeface="2  Lotus" pitchFamily="2" charset="-78"/>
                        </a:rPr>
                        <a:t> </a:t>
                      </a:r>
                      <a:r>
                        <a:rPr lang="fa-IR" sz="5400" b="1" dirty="0" smtClean="0">
                          <a:solidFill>
                            <a:srgbClr val="FF0000"/>
                          </a:solidFill>
                          <a:effectLst>
                            <a:outerShdw blurRad="38100" dist="38100" dir="2700000" algn="tl">
                              <a:srgbClr val="000000">
                                <a:alpha val="43137"/>
                              </a:srgbClr>
                            </a:outerShdw>
                          </a:effectLst>
                          <a:cs typeface="2  Lotus" pitchFamily="2" charset="-78"/>
                        </a:rPr>
                        <a:t>استفاده </a:t>
                      </a:r>
                      <a:r>
                        <a:rPr lang="ar-SA" sz="5400" b="1" dirty="0" smtClean="0">
                          <a:solidFill>
                            <a:srgbClr val="FF0000"/>
                          </a:solidFill>
                          <a:effectLst>
                            <a:outerShdw blurRad="38100" dist="38100" dir="2700000" algn="tl">
                              <a:srgbClr val="000000">
                                <a:alpha val="43137"/>
                              </a:srgbClr>
                            </a:outerShdw>
                          </a:effectLst>
                          <a:cs typeface="2  Lotus" pitchFamily="2" charset="-78"/>
                        </a:rPr>
                        <a:t>از روش ها</a:t>
                      </a:r>
                      <a:r>
                        <a:rPr lang="fa-IR" sz="5400" b="1" dirty="0" smtClean="0">
                          <a:solidFill>
                            <a:srgbClr val="FF0000"/>
                          </a:solidFill>
                          <a:effectLst>
                            <a:outerShdw blurRad="38100" dist="38100" dir="2700000" algn="tl">
                              <a:srgbClr val="000000">
                                <a:alpha val="43137"/>
                              </a:srgbClr>
                            </a:outerShdw>
                          </a:effectLst>
                          <a:cs typeface="2  Lotus" pitchFamily="2" charset="-78"/>
                        </a:rPr>
                        <a:t> و الگوهای </a:t>
                      </a:r>
                      <a:r>
                        <a:rPr lang="ar-SA" sz="5400" b="1" dirty="0" smtClean="0">
                          <a:solidFill>
                            <a:srgbClr val="FF0000"/>
                          </a:solidFill>
                          <a:effectLst>
                            <a:outerShdw blurRad="38100" dist="38100" dir="2700000" algn="tl">
                              <a:srgbClr val="000000">
                                <a:alpha val="43137"/>
                              </a:srgbClr>
                            </a:outerShdw>
                          </a:effectLst>
                          <a:cs typeface="2  Lotus" pitchFamily="2" charset="-78"/>
                        </a:rPr>
                        <a:t>تدریس فع</a:t>
                      </a:r>
                      <a:r>
                        <a:rPr lang="fa-IR" sz="5400" b="1" dirty="0" smtClean="0">
                          <a:solidFill>
                            <a:srgbClr val="FF0000"/>
                          </a:solidFill>
                          <a:effectLst>
                            <a:outerShdw blurRad="38100" dist="38100" dir="2700000" algn="tl">
                              <a:srgbClr val="000000">
                                <a:alpha val="43137"/>
                              </a:srgbClr>
                            </a:outerShdw>
                          </a:effectLst>
                          <a:cs typeface="2  Lotus" pitchFamily="2" charset="-78"/>
                        </a:rPr>
                        <a:t>ّ</a:t>
                      </a:r>
                      <a:r>
                        <a:rPr lang="ar-SA" sz="5400" b="1" dirty="0" smtClean="0">
                          <a:solidFill>
                            <a:srgbClr val="FF0000"/>
                          </a:solidFill>
                          <a:effectLst>
                            <a:outerShdw blurRad="38100" dist="38100" dir="2700000" algn="tl">
                              <a:srgbClr val="000000">
                                <a:alpha val="43137"/>
                              </a:srgbClr>
                            </a:outerShdw>
                          </a:effectLst>
                          <a:cs typeface="2  Lotus" pitchFamily="2" charset="-78"/>
                        </a:rPr>
                        <a:t>ال</a:t>
                      </a:r>
                      <a:endParaRPr lang="fa-IR" sz="54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rtl="1">
                        <a:spcBef>
                          <a:spcPts val="120"/>
                        </a:spcBef>
                        <a:spcAft>
                          <a:spcPts val="120"/>
                        </a:spcAft>
                      </a:pPr>
                      <a:r>
                        <a:rPr lang="fa-IR" sz="4800" dirty="0" smtClean="0">
                          <a:effectLst>
                            <a:outerShdw blurRad="38100" dist="38100" dir="2700000" algn="tl">
                              <a:srgbClr val="000000">
                                <a:alpha val="43137"/>
                              </a:srgbClr>
                            </a:outerShdw>
                          </a:effectLst>
                          <a:latin typeface="Times New Roman"/>
                          <a:ea typeface="Times New Roman"/>
                          <a:cs typeface="2  Titr" pitchFamily="2" charset="-78"/>
                        </a:rPr>
                        <a:t>روش های تدریس</a:t>
                      </a:r>
                      <a:endParaRPr lang="en-US" sz="24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200" dirty="0" smtClean="0">
                          <a:cs typeface="2  Titr" pitchFamily="2" charset="-78"/>
                        </a:rPr>
                        <a:t>7</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119155">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spcBef>
                          <a:spcPct val="0"/>
                        </a:spcBef>
                        <a:spcAft>
                          <a:spcPts val="0"/>
                        </a:spcAft>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تناسب </a:t>
                      </a:r>
                      <a:r>
                        <a:rPr lang="ar-SA" sz="4800" b="1" dirty="0" smtClean="0">
                          <a:solidFill>
                            <a:srgbClr val="FF0000"/>
                          </a:solidFill>
                          <a:effectLst>
                            <a:outerShdw blurRad="38100" dist="38100" dir="2700000" algn="tl">
                              <a:srgbClr val="000000">
                                <a:alpha val="43137"/>
                              </a:srgbClr>
                            </a:outerShdw>
                          </a:effectLst>
                          <a:cs typeface="2  Lotus" pitchFamily="2" charset="-78"/>
                        </a:rPr>
                        <a:t>روش انتخابی با اهداف و موضوع درس</a:t>
                      </a:r>
                      <a:endParaRPr lang="fa-IR" sz="48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p:cut/>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0"/>
          <a:ext cx="8634416" cy="6260016"/>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695667">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44060">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545745">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تناسب </a:t>
                      </a:r>
                      <a:r>
                        <a:rPr lang="ar-SA" sz="4000" b="1" dirty="0" smtClean="0">
                          <a:solidFill>
                            <a:srgbClr val="FF0000"/>
                          </a:solidFill>
                          <a:effectLst>
                            <a:outerShdw blurRad="38100" dist="38100" dir="2700000" algn="tl">
                              <a:srgbClr val="000000">
                                <a:alpha val="43137"/>
                              </a:srgbClr>
                            </a:outerShdw>
                          </a:effectLst>
                          <a:cs typeface="2  Lotus" pitchFamily="2" charset="-78"/>
                        </a:rPr>
                        <a:t>روش انتخابی با زمان و مکان تدریس </a:t>
                      </a:r>
                      <a:endParaRPr lang="en-US" sz="40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rtl="1">
                        <a:spcBef>
                          <a:spcPts val="120"/>
                        </a:spcBef>
                        <a:spcAft>
                          <a:spcPts val="120"/>
                        </a:spcAft>
                      </a:pPr>
                      <a:r>
                        <a:rPr lang="fa-IR" sz="4800" dirty="0" smtClean="0">
                          <a:effectLst>
                            <a:outerShdw blurRad="38100" dist="38100" dir="2700000" algn="tl">
                              <a:srgbClr val="000000">
                                <a:alpha val="43137"/>
                              </a:srgbClr>
                            </a:outerShdw>
                          </a:effectLst>
                          <a:latin typeface="Times New Roman"/>
                          <a:ea typeface="Times New Roman"/>
                          <a:cs typeface="2  Titr" pitchFamily="2" charset="-78"/>
                        </a:rPr>
                        <a:t>روش های تدریس</a:t>
                      </a:r>
                      <a:endParaRPr lang="en-US" sz="24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200" dirty="0" smtClean="0">
                          <a:cs typeface="2  Titr" pitchFamily="2" charset="-78"/>
                        </a:rPr>
                        <a:t>7</a:t>
                      </a:r>
                      <a:endParaRPr lang="en-US" sz="32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091489">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تناسب </a:t>
                      </a:r>
                      <a:r>
                        <a:rPr lang="ar-SA" sz="4000" b="1" dirty="0" smtClean="0">
                          <a:solidFill>
                            <a:srgbClr val="FF0000"/>
                          </a:solidFill>
                          <a:effectLst>
                            <a:outerShdw blurRad="38100" dist="38100" dir="2700000" algn="tl">
                              <a:srgbClr val="000000">
                                <a:alpha val="43137"/>
                              </a:srgbClr>
                            </a:outerShdw>
                          </a:effectLst>
                          <a:cs typeface="2  Lotus" pitchFamily="2" charset="-78"/>
                        </a:rPr>
                        <a:t>روش انتخابی با رشد جسمی، عاطفی، اجتماعی و ... دانش آموزان</a:t>
                      </a:r>
                      <a:endParaRPr lang="en-US" sz="4000" b="1"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med">
    <p:fade/>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5770501"/>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93834">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47664">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993479">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3600" b="1" dirty="0" smtClean="0">
                          <a:solidFill>
                            <a:srgbClr val="FF0000"/>
                          </a:solidFill>
                          <a:effectLst>
                            <a:outerShdw blurRad="38100" dist="38100" dir="2700000" algn="tl">
                              <a:srgbClr val="000000">
                                <a:alpha val="43137"/>
                              </a:srgbClr>
                            </a:outerShdw>
                          </a:effectLst>
                          <a:cs typeface="2  Lotus" pitchFamily="2" charset="-78"/>
                        </a:rPr>
                        <a:t>ارائه ي انگیزه به موقع</a:t>
                      </a:r>
                      <a:endParaRPr lang="en-US" sz="54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ایجاد انگیزه</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600" dirty="0" smtClean="0">
                          <a:cs typeface="2  Titr" pitchFamily="2" charset="-78"/>
                        </a:rPr>
                        <a:t>8</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659974">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lnSpc>
                          <a:spcPct val="110000"/>
                        </a:lnSpc>
                        <a:spcBef>
                          <a:spcPct val="0"/>
                        </a:spcBef>
                        <a:spcAft>
                          <a:spcPts val="0"/>
                        </a:spcAft>
                        <a:buNone/>
                        <a:defRPr/>
                      </a:pPr>
                      <a:r>
                        <a:rPr lang="fa-IR" sz="3600" b="1" dirty="0" smtClean="0">
                          <a:solidFill>
                            <a:srgbClr val="FF0000"/>
                          </a:solidFill>
                          <a:effectLst>
                            <a:outerShdw blurRad="38100" dist="38100" dir="2700000" algn="tl">
                              <a:srgbClr val="000000">
                                <a:alpha val="43137"/>
                              </a:srgbClr>
                            </a:outerShdw>
                          </a:effectLst>
                          <a:cs typeface="2  Lotus" pitchFamily="2" charset="-78"/>
                        </a:rPr>
                        <a:t>متناسب بودن انگیزه، با ویژگی های جسمی، عاطفی، شناختی</a:t>
                      </a:r>
                      <a:endParaRPr lang="en-US" sz="36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93454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fontAlgn="auto" hangingPunct="1">
                        <a:lnSpc>
                          <a:spcPct val="110000"/>
                        </a:lnSpc>
                        <a:spcBef>
                          <a:spcPct val="0"/>
                        </a:spcBef>
                        <a:spcAft>
                          <a:spcPts val="0"/>
                        </a:spcAft>
                        <a:buNone/>
                        <a:defRPr/>
                      </a:pPr>
                      <a:r>
                        <a:rPr lang="fa-IR" sz="3600" b="1" dirty="0" smtClean="0">
                          <a:solidFill>
                            <a:srgbClr val="FF0000"/>
                          </a:solidFill>
                          <a:effectLst>
                            <a:outerShdw blurRad="38100" dist="38100" dir="2700000" algn="tl">
                              <a:srgbClr val="000000">
                                <a:alpha val="43137"/>
                              </a:srgbClr>
                            </a:outerShdw>
                          </a:effectLst>
                          <a:cs typeface="2  Lotus" pitchFamily="2" charset="-78"/>
                        </a:rPr>
                        <a:t>استمرار ايجاد انگیزه در تمام مراحل تدریس </a:t>
                      </a:r>
                      <a:endParaRPr lang="en-US" sz="36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808468">
                <a:tc>
                  <a:txBody>
                    <a:bodyPr/>
                    <a:lstStyle/>
                    <a:p>
                      <a:endParaRPr 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b="1" dirty="0" smtClean="0">
                          <a:solidFill>
                            <a:schemeClr val="tx1"/>
                          </a:solidFill>
                          <a:effectLst>
                            <a:outerShdw blurRad="38100" dist="38100" dir="2700000" algn="tl">
                              <a:srgbClr val="000000">
                                <a:alpha val="43137"/>
                              </a:srgbClr>
                            </a:outerShdw>
                          </a:effectLst>
                          <a:cs typeface="2  Titr" pitchFamily="2" charset="-78"/>
                        </a:rPr>
                        <a:t>2</a:t>
                      </a:r>
                      <a:endParaRPr lang="en-US" sz="2800" b="1" dirty="0">
                        <a:solidFill>
                          <a:schemeClr val="tx1"/>
                        </a:solidFill>
                        <a:effectLst>
                          <a:outerShdw blurRad="38100" dist="38100" dir="2700000" algn="tl">
                            <a:srgbClr val="000000">
                              <a:alpha val="43137"/>
                            </a:srgbClr>
                          </a:outerShdw>
                        </a:effectLst>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600" b="1" dirty="0">
                        <a:solidFill>
                          <a:srgbClr val="FF0000"/>
                        </a:solidFill>
                        <a:effectLst>
                          <a:outerShdw blurRad="38100" dist="38100" dir="2700000" algn="tl">
                            <a:srgbClr val="000000">
                              <a:alpha val="43137"/>
                            </a:srgbClr>
                          </a:outerShdw>
                        </a:effectLst>
                        <a:cs typeface="2  Lotu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600" b="1" dirty="0">
                        <a:solidFill>
                          <a:srgbClr val="FF0000"/>
                        </a:solidFill>
                        <a:effectLst>
                          <a:outerShdw blurRad="38100" dist="38100" dir="2700000" algn="tl">
                            <a:srgbClr val="000000">
                              <a:alpha val="43137"/>
                            </a:srgbClr>
                          </a:outerShdw>
                        </a:effectLst>
                        <a:cs typeface="2  Lotu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600" b="1" dirty="0">
                        <a:solidFill>
                          <a:srgbClr val="FF0000"/>
                        </a:solidFill>
                        <a:effectLst>
                          <a:outerShdw blurRad="38100" dist="38100" dir="2700000" algn="tl">
                            <a:srgbClr val="000000">
                              <a:alpha val="43137"/>
                            </a:srgbClr>
                          </a:outerShdw>
                        </a:effectLst>
                        <a:cs typeface="2  Lotu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600" b="1" dirty="0">
                        <a:solidFill>
                          <a:srgbClr val="FF0000"/>
                        </a:solidFill>
                        <a:effectLst>
                          <a:outerShdw blurRad="38100" dist="38100" dir="2700000" algn="tl">
                            <a:srgbClr val="000000">
                              <a:alpha val="43137"/>
                            </a:srgbClr>
                          </a:outerShdw>
                        </a:effectLst>
                        <a:cs typeface="2  Lotu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3600" b="1" dirty="0" smtClean="0">
                          <a:solidFill>
                            <a:srgbClr val="FF0000"/>
                          </a:solidFill>
                          <a:effectLst>
                            <a:outerShdw blurRad="38100" dist="38100" dir="2700000" algn="tl">
                              <a:srgbClr val="000000">
                                <a:alpha val="43137"/>
                              </a:srgbClr>
                            </a:outerShdw>
                          </a:effectLst>
                          <a:cs typeface="2  Lotus" pitchFamily="2" charset="-78"/>
                        </a:rPr>
                        <a:t>مهیج بودن ایجاد انگیزه </a:t>
                      </a:r>
                      <a:endParaRPr lang="en-US" sz="3600" b="1" dirty="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push dir="u"/>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0"/>
          <a:ext cx="8634416" cy="6409009"/>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529241">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89981">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581004">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4400" b="1" dirty="0" smtClean="0">
                          <a:solidFill>
                            <a:srgbClr val="FF0000"/>
                          </a:solidFill>
                          <a:effectLst>
                            <a:outerShdw blurRad="38100" dist="38100" dir="2700000" algn="tl">
                              <a:srgbClr val="000000">
                                <a:alpha val="43137"/>
                              </a:srgbClr>
                            </a:outerShdw>
                          </a:effectLst>
                          <a:cs typeface="2  Lotus" pitchFamily="2" charset="-78"/>
                        </a:rPr>
                        <a:t>بیان موضوع درس</a:t>
                      </a:r>
                      <a:r>
                        <a:rPr lang="fa-IR" sz="4400" b="1" baseline="0" dirty="0" smtClean="0">
                          <a:solidFill>
                            <a:srgbClr val="FF0000"/>
                          </a:solidFill>
                          <a:effectLst>
                            <a:outerShdw blurRad="38100" dist="38100" dir="2700000" algn="tl">
                              <a:srgbClr val="000000">
                                <a:alpha val="43137"/>
                              </a:srgbClr>
                            </a:outerShdw>
                          </a:effectLst>
                          <a:cs typeface="2  Lotus" pitchFamily="2" charset="-78"/>
                        </a:rPr>
                        <a:t> به طور شفاف</a:t>
                      </a:r>
                      <a:endParaRPr lang="en-US" sz="44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ارایه ی درس</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600" dirty="0" smtClean="0">
                          <a:cs typeface="2  Titr" pitchFamily="2" charset="-78"/>
                        </a:rPr>
                        <a:t>9</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371506">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4400" b="1" dirty="0" smtClean="0">
                          <a:solidFill>
                            <a:srgbClr val="FF0000"/>
                          </a:solidFill>
                          <a:effectLst>
                            <a:outerShdw blurRad="38100" dist="38100" dir="2700000" algn="tl">
                              <a:srgbClr val="000000">
                                <a:alpha val="43137"/>
                              </a:srgbClr>
                            </a:outerShdw>
                          </a:effectLst>
                          <a:cs typeface="2  Lotus" pitchFamily="2" charset="-78"/>
                        </a:rPr>
                        <a:t>بیان اهداف و حدود انتظارات درس</a:t>
                      </a:r>
                      <a:endParaRPr lang="en-US" sz="44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437277">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4400" b="1" dirty="0" smtClean="0">
                          <a:solidFill>
                            <a:srgbClr val="FF0000"/>
                          </a:solidFill>
                          <a:effectLst>
                            <a:outerShdw blurRad="38100" dist="38100" dir="2700000" algn="tl">
                              <a:srgbClr val="000000">
                                <a:alpha val="43137"/>
                              </a:srgbClr>
                            </a:outerShdw>
                          </a:effectLst>
                          <a:cs typeface="2  Lotus" pitchFamily="2" charset="-78"/>
                        </a:rPr>
                        <a:t>توجه به آرایش کلاس درس</a:t>
                      </a:r>
                      <a:endParaRPr lang="en-US" sz="44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randomBar dir="vert"/>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400858"/>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93834">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47664">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ارائه ی محتوای درس با يک روال منطقي </a:t>
                      </a:r>
                      <a:r>
                        <a:rPr lang="fa-IR" sz="2800" b="1" dirty="0" smtClean="0">
                          <a:solidFill>
                            <a:schemeClr val="tx1"/>
                          </a:solidFill>
                          <a:effectLst>
                            <a:outerShdw blurRad="38100" dist="38100" dir="2700000" algn="tl">
                              <a:srgbClr val="000000">
                                <a:alpha val="43137"/>
                              </a:srgbClr>
                            </a:outerShdw>
                          </a:effectLst>
                          <a:cs typeface="2  Lotus" pitchFamily="2" charset="-78"/>
                        </a:rPr>
                        <a:t>(فعالیت های مقدماتی، یادگیری و پایانی)</a:t>
                      </a:r>
                      <a:endParaRPr lang="en-US" sz="2800" b="1" dirty="0" smtClean="0">
                        <a:solidFill>
                          <a:schemeClr val="tx1"/>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ارایه ی درس</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600" dirty="0" smtClean="0">
                          <a:cs typeface="2  Titr" pitchFamily="2" charset="-78"/>
                        </a:rPr>
                        <a:t>9</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93454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توجه به زمان در فرایند تدریس</a:t>
                      </a:r>
                      <a:endParaRPr lang="en-US" sz="40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ارایه</a:t>
                      </a:r>
                      <a:r>
                        <a:rPr lang="fa-IR" sz="4000" b="1" baseline="0" dirty="0" smtClean="0">
                          <a:solidFill>
                            <a:srgbClr val="FF0000"/>
                          </a:solidFill>
                          <a:effectLst>
                            <a:outerShdw blurRad="38100" dist="38100" dir="2700000" algn="tl">
                              <a:srgbClr val="000000">
                                <a:alpha val="43137"/>
                              </a:srgbClr>
                            </a:outerShdw>
                          </a:effectLst>
                          <a:cs typeface="2  Lotus" pitchFamily="2" charset="-78"/>
                        </a:rPr>
                        <a:t> ی بازخورد مناسب در طول تدریس</a:t>
                      </a:r>
                      <a:endParaRPr lang="en-US" sz="40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split orient="vert"/>
  </p:transition>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338292"/>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93834">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47664">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توجه به برقراری ارتباط افقی و عمودی دروس</a:t>
                      </a:r>
                      <a:endParaRPr lang="en-US" sz="40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ارایه ی درس</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600" dirty="0" smtClean="0">
                          <a:cs typeface="2  Titr" pitchFamily="2" charset="-78"/>
                        </a:rPr>
                        <a:t>9</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03445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کشف حقایق، مفاهیم و نتایج درس از زبان دانش آموزان</a:t>
                      </a:r>
                      <a:endParaRPr lang="en-US" sz="40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916006">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4000" b="1" dirty="0" smtClean="0">
                          <a:solidFill>
                            <a:srgbClr val="FF0000"/>
                          </a:solidFill>
                          <a:effectLst>
                            <a:outerShdw blurRad="38100" dist="38100" dir="2700000" algn="tl">
                              <a:srgbClr val="000000">
                                <a:alpha val="43137"/>
                              </a:srgbClr>
                            </a:outerShdw>
                          </a:effectLst>
                          <a:cs typeface="2  Lotus" pitchFamily="2" charset="-78"/>
                        </a:rPr>
                        <a:t>استفاده از یک الگوی طراحی آموزشی</a:t>
                      </a:r>
                      <a:endParaRPr lang="en-US" sz="40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slow">
    <p:dissolve/>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217978"/>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93834">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47664">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3600" b="1" dirty="0" smtClean="0">
                          <a:solidFill>
                            <a:srgbClr val="FF0000"/>
                          </a:solidFill>
                          <a:effectLst>
                            <a:outerShdw blurRad="38100" dist="38100" dir="2700000" algn="tl">
                              <a:srgbClr val="000000">
                                <a:alpha val="43137"/>
                              </a:srgbClr>
                            </a:outerShdw>
                          </a:effectLst>
                          <a:cs typeface="2  Lotus" pitchFamily="2" charset="-78"/>
                        </a:rPr>
                        <a:t>تشکیل به موقع</a:t>
                      </a:r>
                      <a:r>
                        <a:rPr lang="fa-IR" sz="3600" b="1" baseline="0" dirty="0" smtClean="0">
                          <a:solidFill>
                            <a:srgbClr val="FF0000"/>
                          </a:solidFill>
                          <a:effectLst>
                            <a:outerShdw blurRad="38100" dist="38100" dir="2700000" algn="tl">
                              <a:srgbClr val="000000">
                                <a:alpha val="43137"/>
                              </a:srgbClr>
                            </a:outerShdw>
                          </a:effectLst>
                          <a:cs typeface="2  Lotus" pitchFamily="2" charset="-78"/>
                        </a:rPr>
                        <a:t> گروه، بیان اهداف و حدود انتظارات و بکارگیری به موقع گروه ها </a:t>
                      </a:r>
                      <a:endParaRPr lang="en-US" sz="36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ارایه ی درس</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600" dirty="0" smtClean="0">
                          <a:cs typeface="2  Titr" pitchFamily="2" charset="-78"/>
                        </a:rPr>
                        <a:t>9</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93454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3600" b="1" dirty="0" smtClean="0">
                          <a:solidFill>
                            <a:srgbClr val="FF0000"/>
                          </a:solidFill>
                          <a:effectLst>
                            <a:outerShdw blurRad="38100" dist="38100" dir="2700000" algn="tl">
                              <a:srgbClr val="000000">
                                <a:alpha val="43137"/>
                              </a:srgbClr>
                            </a:outerShdw>
                          </a:effectLst>
                          <a:cs typeface="2  Lotus" pitchFamily="2" charset="-78"/>
                        </a:rPr>
                        <a:t>توجه کافی و به موقع کتاب درسی </a:t>
                      </a:r>
                      <a:endParaRPr lang="en-US" sz="36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3600" b="1" dirty="0" smtClean="0">
                          <a:solidFill>
                            <a:srgbClr val="FF0000"/>
                          </a:solidFill>
                          <a:effectLst>
                            <a:outerShdw blurRad="38100" dist="38100" dir="2700000" algn="tl">
                              <a:srgbClr val="000000">
                                <a:alpha val="43137"/>
                              </a:srgbClr>
                            </a:outerShdw>
                          </a:effectLst>
                          <a:cs typeface="2  Lotus" pitchFamily="2" charset="-78"/>
                        </a:rPr>
                        <a:t>ارتباط</a:t>
                      </a:r>
                      <a:r>
                        <a:rPr lang="fa-IR" sz="3600" b="1" baseline="0" dirty="0" smtClean="0">
                          <a:solidFill>
                            <a:srgbClr val="FF0000"/>
                          </a:solidFill>
                          <a:effectLst>
                            <a:outerShdw blurRad="38100" dist="38100" dir="2700000" algn="tl">
                              <a:srgbClr val="000000">
                                <a:alpha val="43137"/>
                              </a:srgbClr>
                            </a:outerShdw>
                          </a:effectLst>
                          <a:cs typeface="2  Lotus" pitchFamily="2" charset="-78"/>
                        </a:rPr>
                        <a:t> درس با زندگی روزمره (توجه به خلق، خدا، خود و خلقت)</a:t>
                      </a:r>
                      <a:endParaRPr lang="en-US" sz="36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950" y="260350"/>
            <a:ext cx="8856663" cy="6408738"/>
          </a:xfrm>
        </p:spPr>
        <p:txBody>
          <a:bodyPr/>
          <a:lstStyle/>
          <a:p>
            <a:pPr marL="0" indent="0" algn="just">
              <a:buFont typeface="Symbol" pitchFamily="18" charset="2"/>
              <a:buNone/>
              <a:defRPr/>
            </a:pPr>
            <a:r>
              <a:rPr lang="fa-IR" sz="6600" b="1" dirty="0" smtClean="0">
                <a:effectLst>
                  <a:outerShdw blurRad="38100" dist="38100" dir="2700000" algn="tl">
                    <a:srgbClr val="000000">
                      <a:alpha val="43137"/>
                    </a:srgbClr>
                  </a:outerShdw>
                </a:effectLst>
                <a:cs typeface="2  Lotus" pitchFamily="2" charset="-78"/>
              </a:rPr>
              <a:t>چون تا بعد از اين كه هر مرحله انجام شد، دوباره بازنگري و تجديد نظر شود. ارزشيابي به عنوان يك گردونه ی چرخشي، در </a:t>
            </a:r>
            <a:r>
              <a:rPr lang="fa-IR" sz="6600" b="1" dirty="0" smtClean="0">
                <a:solidFill>
                  <a:srgbClr val="C00000"/>
                </a:solidFill>
                <a:effectLst>
                  <a:outerShdw blurRad="38100" dist="38100" dir="2700000" algn="tl">
                    <a:srgbClr val="000000">
                      <a:alpha val="43137"/>
                    </a:srgbClr>
                  </a:outerShdw>
                </a:effectLst>
                <a:cs typeface="2  Lotus" pitchFamily="2" charset="-78"/>
              </a:rPr>
              <a:t>مركز فعاليت الگوي ام.ام.اس </a:t>
            </a:r>
            <a:r>
              <a:rPr lang="fa-IR" sz="6600" b="1" dirty="0" smtClean="0">
                <a:effectLst>
                  <a:outerShdw blurRad="38100" dist="38100" dir="2700000" algn="tl">
                    <a:srgbClr val="000000">
                      <a:alpha val="43137"/>
                    </a:srgbClr>
                  </a:outerShdw>
                </a:effectLst>
                <a:cs typeface="2  Lotus" pitchFamily="2" charset="-78"/>
              </a:rPr>
              <a:t>باقي مي ماند.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337000"/>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536979">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97145">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590863">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3200" b="1" dirty="0" smtClean="0">
                          <a:solidFill>
                            <a:srgbClr val="FF0000"/>
                          </a:solidFill>
                          <a:effectLst>
                            <a:outerShdw blurRad="38100" dist="38100" dir="2700000" algn="tl">
                              <a:srgbClr val="000000">
                                <a:alpha val="43137"/>
                              </a:srgbClr>
                            </a:outerShdw>
                          </a:effectLst>
                          <a:cs typeface="2  Lotus" pitchFamily="2" charset="-78"/>
                        </a:rPr>
                        <a:t>تاثیر </a:t>
                      </a:r>
                      <a:r>
                        <a:rPr lang="ar-SA" sz="3200" b="1" dirty="0" smtClean="0">
                          <a:solidFill>
                            <a:srgbClr val="FF0000"/>
                          </a:solidFill>
                          <a:effectLst>
                            <a:outerShdw blurRad="38100" dist="38100" dir="2700000" algn="tl">
                              <a:srgbClr val="000000">
                                <a:alpha val="43137"/>
                              </a:srgbClr>
                            </a:outerShdw>
                          </a:effectLst>
                          <a:cs typeface="2  Lotus" pitchFamily="2" charset="-78"/>
                        </a:rPr>
                        <a:t>روش</a:t>
                      </a:r>
                      <a:r>
                        <a:rPr lang="fa-IR" sz="3200" b="1" dirty="0" smtClean="0">
                          <a:solidFill>
                            <a:srgbClr val="FF0000"/>
                          </a:solidFill>
                          <a:effectLst>
                            <a:outerShdw blurRad="38100" dist="38100" dir="2700000" algn="tl">
                              <a:srgbClr val="000000">
                                <a:alpha val="43137"/>
                              </a:srgbClr>
                            </a:outerShdw>
                          </a:effectLst>
                          <a:cs typeface="2  Lotus" pitchFamily="2" charset="-78"/>
                        </a:rPr>
                        <a:t> </a:t>
                      </a:r>
                      <a:r>
                        <a:rPr lang="ar-SA" sz="3200" b="1" dirty="0" smtClean="0">
                          <a:solidFill>
                            <a:srgbClr val="FF0000"/>
                          </a:solidFill>
                          <a:effectLst>
                            <a:outerShdw blurRad="38100" dist="38100" dir="2700000" algn="tl">
                              <a:srgbClr val="000000">
                                <a:alpha val="43137"/>
                              </a:srgbClr>
                            </a:outerShdw>
                          </a:effectLst>
                          <a:cs typeface="2  Lotus" pitchFamily="2" charset="-78"/>
                        </a:rPr>
                        <a:t>های انتخابی</a:t>
                      </a:r>
                      <a:r>
                        <a:rPr lang="fa-IR" sz="3200" b="1" dirty="0" smtClean="0">
                          <a:solidFill>
                            <a:srgbClr val="FF0000"/>
                          </a:solidFill>
                          <a:effectLst>
                            <a:outerShdw blurRad="38100" dist="38100" dir="2700000" algn="tl">
                              <a:srgbClr val="000000">
                                <a:alpha val="43137"/>
                              </a:srgbClr>
                            </a:outerShdw>
                          </a:effectLst>
                          <a:cs typeface="2  Lotus" pitchFamily="2" charset="-78"/>
                        </a:rPr>
                        <a:t> </a:t>
                      </a:r>
                      <a:r>
                        <a:rPr lang="ar-SA" sz="3200" b="1" dirty="0" smtClean="0">
                          <a:solidFill>
                            <a:srgbClr val="FF0000"/>
                          </a:solidFill>
                          <a:effectLst>
                            <a:outerShdw blurRad="38100" dist="38100" dir="2700000" algn="tl">
                              <a:srgbClr val="000000">
                                <a:alpha val="43137"/>
                              </a:srgbClr>
                            </a:outerShdw>
                          </a:effectLst>
                          <a:cs typeface="2  Lotus" pitchFamily="2" charset="-78"/>
                        </a:rPr>
                        <a:t>در ایجاد</a:t>
                      </a:r>
                      <a:r>
                        <a:rPr lang="fa-IR" sz="3200" b="1" dirty="0" smtClean="0">
                          <a:solidFill>
                            <a:srgbClr val="FF0000"/>
                          </a:solidFill>
                          <a:effectLst>
                            <a:outerShdw blurRad="38100" dist="38100" dir="2700000" algn="tl">
                              <a:srgbClr val="000000">
                                <a:alpha val="43137"/>
                              </a:srgbClr>
                            </a:outerShdw>
                          </a:effectLst>
                          <a:cs typeface="2  Lotus" pitchFamily="2" charset="-78"/>
                        </a:rPr>
                        <a:t> </a:t>
                      </a:r>
                      <a:r>
                        <a:rPr lang="ar-SA" sz="3200" b="1" dirty="0" smtClean="0">
                          <a:solidFill>
                            <a:srgbClr val="FF0000"/>
                          </a:solidFill>
                          <a:effectLst>
                            <a:outerShdw blurRad="38100" dist="38100" dir="2700000" algn="tl">
                              <a:srgbClr val="000000">
                                <a:alpha val="43137"/>
                              </a:srgbClr>
                            </a:outerShdw>
                          </a:effectLst>
                          <a:cs typeface="2  Lotus" pitchFamily="2" charset="-78"/>
                        </a:rPr>
                        <a:t>خل</a:t>
                      </a:r>
                      <a:r>
                        <a:rPr lang="fa-IR" sz="3200" b="1" dirty="0" smtClean="0">
                          <a:solidFill>
                            <a:srgbClr val="FF0000"/>
                          </a:solidFill>
                          <a:effectLst>
                            <a:outerShdw blurRad="38100" dist="38100" dir="2700000" algn="tl">
                              <a:srgbClr val="000000">
                                <a:alpha val="43137"/>
                              </a:srgbClr>
                            </a:outerShdw>
                          </a:effectLst>
                          <a:cs typeface="2  Lotus" pitchFamily="2" charset="-78"/>
                        </a:rPr>
                        <a:t>ّ</a:t>
                      </a:r>
                      <a:r>
                        <a:rPr lang="ar-SA" sz="3200" b="1" dirty="0" smtClean="0">
                          <a:solidFill>
                            <a:srgbClr val="FF0000"/>
                          </a:solidFill>
                          <a:effectLst>
                            <a:outerShdw blurRad="38100" dist="38100" dir="2700000" algn="tl">
                              <a:srgbClr val="000000">
                                <a:alpha val="43137"/>
                              </a:srgbClr>
                            </a:outerShdw>
                          </a:effectLst>
                          <a:cs typeface="2  Lotus" pitchFamily="2" charset="-78"/>
                        </a:rPr>
                        <a:t>اقیت دانش آموزان </a:t>
                      </a:r>
                      <a:endParaRPr lang="en-US" sz="3200" b="1" dirty="0">
                        <a:solidFill>
                          <a:srgbClr val="FF0000"/>
                        </a:solidFill>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ارایه ی درس</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600" dirty="0" smtClean="0">
                          <a:cs typeface="2  Titr" pitchFamily="2" charset="-78"/>
                        </a:rPr>
                        <a:t>9</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060575">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3200" b="1" dirty="0" smtClean="0">
                          <a:solidFill>
                            <a:srgbClr val="FF0000"/>
                          </a:solidFill>
                          <a:effectLst>
                            <a:outerShdw blurRad="38100" dist="38100" dir="2700000" algn="tl">
                              <a:srgbClr val="000000">
                                <a:alpha val="43137"/>
                              </a:srgbClr>
                            </a:outerShdw>
                          </a:effectLst>
                          <a:cs typeface="2  Lotus" pitchFamily="2" charset="-78"/>
                        </a:rPr>
                        <a:t>تاثیر </a:t>
                      </a:r>
                      <a:r>
                        <a:rPr lang="ar-SA" sz="3200" b="1" dirty="0" smtClean="0">
                          <a:solidFill>
                            <a:srgbClr val="FF0000"/>
                          </a:solidFill>
                          <a:effectLst>
                            <a:outerShdw blurRad="38100" dist="38100" dir="2700000" algn="tl">
                              <a:srgbClr val="000000">
                                <a:alpha val="43137"/>
                              </a:srgbClr>
                            </a:outerShdw>
                          </a:effectLst>
                          <a:cs typeface="2  Lotus" pitchFamily="2" charset="-78"/>
                        </a:rPr>
                        <a:t>روش انتخابی</a:t>
                      </a:r>
                      <a:r>
                        <a:rPr lang="fa-IR" sz="3200" b="1" dirty="0" smtClean="0">
                          <a:solidFill>
                            <a:srgbClr val="FF0000"/>
                          </a:solidFill>
                          <a:effectLst>
                            <a:outerShdw blurRad="38100" dist="38100" dir="2700000" algn="tl">
                              <a:srgbClr val="000000">
                                <a:alpha val="43137"/>
                              </a:srgbClr>
                            </a:outerShdw>
                          </a:effectLst>
                          <a:cs typeface="2  Lotus" pitchFamily="2" charset="-78"/>
                        </a:rPr>
                        <a:t> در </a:t>
                      </a:r>
                      <a:r>
                        <a:rPr lang="ar-SA" sz="3200" b="1" dirty="0" smtClean="0">
                          <a:solidFill>
                            <a:srgbClr val="FF0000"/>
                          </a:solidFill>
                          <a:effectLst>
                            <a:outerShdw blurRad="38100" dist="38100" dir="2700000" algn="tl">
                              <a:srgbClr val="000000">
                                <a:alpha val="43137"/>
                              </a:srgbClr>
                            </a:outerShdw>
                          </a:effectLst>
                          <a:cs typeface="2  Lotus" pitchFamily="2" charset="-78"/>
                        </a:rPr>
                        <a:t>مشارکت دانش آموزان</a:t>
                      </a:r>
                      <a:r>
                        <a:rPr lang="en-US" sz="3200" b="1" dirty="0" smtClean="0">
                          <a:solidFill>
                            <a:srgbClr val="FF0000"/>
                          </a:solidFill>
                          <a:effectLst>
                            <a:outerShdw blurRad="38100" dist="38100" dir="2700000" algn="tl">
                              <a:srgbClr val="000000">
                                <a:alpha val="43137"/>
                              </a:srgbClr>
                            </a:outerShdw>
                          </a:effectLst>
                          <a:cs typeface="2  Lotus" pitchFamily="2" charset="-78"/>
                        </a:rPr>
                        <a:t> </a:t>
                      </a:r>
                      <a:endParaRPr lang="en-US" sz="24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060575">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3200" b="1" dirty="0" smtClean="0">
                          <a:solidFill>
                            <a:srgbClr val="FF0000"/>
                          </a:solidFill>
                          <a:effectLst>
                            <a:outerShdw blurRad="38100" dist="38100" dir="2700000" algn="tl">
                              <a:srgbClr val="000000">
                                <a:alpha val="43137"/>
                              </a:srgbClr>
                            </a:outerShdw>
                          </a:effectLst>
                          <a:cs typeface="2  Lotus" pitchFamily="2" charset="-78"/>
                        </a:rPr>
                        <a:t>اجرای</a:t>
                      </a:r>
                      <a:r>
                        <a:rPr lang="fa-IR" sz="3200" b="1" baseline="0" dirty="0" smtClean="0">
                          <a:solidFill>
                            <a:srgbClr val="FF0000"/>
                          </a:solidFill>
                          <a:effectLst>
                            <a:outerShdw blurRad="38100" dist="38100" dir="2700000" algn="tl">
                              <a:srgbClr val="000000">
                                <a:alpha val="43137"/>
                              </a:srgbClr>
                            </a:outerShdw>
                          </a:effectLst>
                          <a:cs typeface="2  Lotus" pitchFamily="2" charset="-78"/>
                        </a:rPr>
                        <a:t> گام به گام روش یا الگوی انتخابی</a:t>
                      </a:r>
                      <a:endParaRPr lang="en-US" sz="32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590863">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ct val="0"/>
                        </a:spcBef>
                        <a:spcAft>
                          <a:spcPts val="0"/>
                        </a:spcAft>
                        <a:buClrTx/>
                        <a:buSzTx/>
                        <a:buFontTx/>
                        <a:buNone/>
                        <a:tabLst/>
                        <a:defRPr/>
                      </a:pPr>
                      <a:r>
                        <a:rPr lang="fa-IR" sz="3200" b="1" dirty="0" smtClean="0">
                          <a:solidFill>
                            <a:srgbClr val="FF0000"/>
                          </a:solidFill>
                          <a:effectLst>
                            <a:outerShdw blurRad="38100" dist="38100" dir="2700000" algn="tl">
                              <a:srgbClr val="000000">
                                <a:alpha val="43137"/>
                              </a:srgbClr>
                            </a:outerShdw>
                          </a:effectLst>
                          <a:cs typeface="2  Lotus" pitchFamily="2" charset="-78"/>
                        </a:rPr>
                        <a:t>تاثیر </a:t>
                      </a:r>
                      <a:r>
                        <a:rPr lang="ar-SA" sz="3200" b="1" dirty="0" smtClean="0">
                          <a:solidFill>
                            <a:srgbClr val="FF0000"/>
                          </a:solidFill>
                          <a:effectLst>
                            <a:outerShdw blurRad="38100" dist="38100" dir="2700000" algn="tl">
                              <a:srgbClr val="000000">
                                <a:alpha val="43137"/>
                              </a:srgbClr>
                            </a:outerShdw>
                          </a:effectLst>
                          <a:cs typeface="2  Lotus" pitchFamily="2" charset="-78"/>
                        </a:rPr>
                        <a:t>روش انتخابی</a:t>
                      </a:r>
                      <a:r>
                        <a:rPr lang="fa-IR" sz="3200" b="1" dirty="0" smtClean="0">
                          <a:solidFill>
                            <a:srgbClr val="FF0000"/>
                          </a:solidFill>
                          <a:effectLst>
                            <a:outerShdw blurRad="38100" dist="38100" dir="2700000" algn="tl">
                              <a:srgbClr val="000000">
                                <a:alpha val="43137"/>
                              </a:srgbClr>
                            </a:outerShdw>
                          </a:effectLst>
                          <a:cs typeface="2  Lotus" pitchFamily="2" charset="-78"/>
                        </a:rPr>
                        <a:t> در تقویت روحیه ی پرسشگری</a:t>
                      </a:r>
                      <a:r>
                        <a:rPr lang="fa-IR" sz="3200" b="1" baseline="0" dirty="0" smtClean="0">
                          <a:solidFill>
                            <a:srgbClr val="FF0000"/>
                          </a:solidFill>
                          <a:effectLst>
                            <a:outerShdw blurRad="38100" dist="38100" dir="2700000" algn="tl">
                              <a:srgbClr val="000000">
                                <a:alpha val="43137"/>
                              </a:srgbClr>
                            </a:outerShdw>
                          </a:effectLst>
                          <a:cs typeface="2  Lotus" pitchFamily="2" charset="-78"/>
                        </a:rPr>
                        <a:t> </a:t>
                      </a:r>
                      <a:r>
                        <a:rPr lang="ar-SA" sz="3200" b="1" dirty="0" smtClean="0">
                          <a:solidFill>
                            <a:srgbClr val="FF0000"/>
                          </a:solidFill>
                          <a:effectLst>
                            <a:outerShdw blurRad="38100" dist="38100" dir="2700000" algn="tl">
                              <a:srgbClr val="000000">
                                <a:alpha val="43137"/>
                              </a:srgbClr>
                            </a:outerShdw>
                          </a:effectLst>
                          <a:cs typeface="2  Lotus" pitchFamily="2" charset="-78"/>
                        </a:rPr>
                        <a:t>دانش آموزان</a:t>
                      </a:r>
                      <a:endParaRPr lang="en-US" sz="32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slow">
    <p:wipe dir="r"/>
  </p:transition>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035098"/>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93834">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47664">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3200" b="1" dirty="0" smtClean="0">
                          <a:solidFill>
                            <a:srgbClr val="FF0000"/>
                          </a:solidFill>
                          <a:effectLst>
                            <a:outerShdw blurRad="38100" dist="38100" dir="2700000" algn="tl">
                              <a:srgbClr val="000000">
                                <a:alpha val="43137"/>
                              </a:srgbClr>
                            </a:outerShdw>
                          </a:effectLst>
                          <a:cs typeface="2  Lotus" pitchFamily="2" charset="-78"/>
                        </a:rPr>
                        <a:t>میزان تناسب تکالیف درسی با محتوا و اهداف ارائه شده</a:t>
                      </a:r>
                      <a:endParaRPr lang="en-US" sz="32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تکلیف</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600" dirty="0" smtClean="0">
                          <a:cs typeface="2  Titr" pitchFamily="2" charset="-78"/>
                        </a:rPr>
                        <a:t>10</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93454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320" indent="-274320" algn="ctr" eaLnBrk="1" fontAlgn="auto" hangingPunct="1">
                        <a:spcAft>
                          <a:spcPts val="0"/>
                        </a:spcAft>
                        <a:defRPr/>
                      </a:pPr>
                      <a:r>
                        <a:rPr lang="fa-IR" sz="3200" b="1" dirty="0" smtClean="0">
                          <a:solidFill>
                            <a:srgbClr val="FF0000"/>
                          </a:solidFill>
                          <a:effectLst>
                            <a:outerShdw blurRad="38100" dist="38100" dir="2700000" algn="tl">
                              <a:srgbClr val="000000">
                                <a:alpha val="43137"/>
                              </a:srgbClr>
                            </a:outerShdw>
                          </a:effectLst>
                          <a:cs typeface="2  Lotus" pitchFamily="2" charset="-78"/>
                        </a:rPr>
                        <a:t>میزان توجه به انواع تکالیف</a:t>
                      </a:r>
                      <a:endParaRPr lang="en-US" sz="3200" b="1" dirty="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320" marR="0" indent="-274320" algn="ctr" defTabSz="914400" rtl="1" eaLnBrk="1" fontAlgn="auto" latinLnBrk="0" hangingPunct="1">
                        <a:lnSpc>
                          <a:spcPct val="100000"/>
                        </a:lnSpc>
                        <a:spcBef>
                          <a:spcPts val="0"/>
                        </a:spcBef>
                        <a:spcAft>
                          <a:spcPts val="0"/>
                        </a:spcAft>
                        <a:buClrTx/>
                        <a:buSzTx/>
                        <a:buFontTx/>
                        <a:buNone/>
                        <a:tabLst/>
                        <a:defRPr/>
                      </a:pPr>
                      <a:r>
                        <a:rPr lang="fa-IR" sz="4800" b="1" dirty="0" smtClean="0">
                          <a:solidFill>
                            <a:srgbClr val="FF0000"/>
                          </a:solidFill>
                          <a:effectLst>
                            <a:outerShdw blurRad="38100" dist="38100" dir="2700000" algn="tl">
                              <a:srgbClr val="000000">
                                <a:alpha val="43137"/>
                              </a:srgbClr>
                            </a:outerShdw>
                          </a:effectLst>
                          <a:cs typeface="2  Lotus" pitchFamily="2" charset="-78"/>
                        </a:rPr>
                        <a:t> </a:t>
                      </a:r>
                      <a:r>
                        <a:rPr lang="fa-IR" sz="3200" b="1" dirty="0" smtClean="0">
                          <a:solidFill>
                            <a:srgbClr val="FF0000"/>
                          </a:solidFill>
                          <a:effectLst>
                            <a:outerShdw blurRad="38100" dist="38100" dir="2700000" algn="tl">
                              <a:srgbClr val="000000">
                                <a:alpha val="43137"/>
                              </a:srgbClr>
                            </a:outerShdw>
                          </a:effectLst>
                          <a:cs typeface="2  Lotus" pitchFamily="2" charset="-78"/>
                        </a:rPr>
                        <a:t>میزان تناسب تکالیف درسی با رشد جسمی، عاطفی، شناختی و اجتماعی دانش آموزان </a:t>
                      </a:r>
                      <a:r>
                        <a:rPr lang="fa-IR" sz="2000" b="1" dirty="0" smtClean="0">
                          <a:solidFill>
                            <a:schemeClr val="tx1"/>
                          </a:solidFill>
                          <a:effectLst>
                            <a:outerShdw blurRad="38100" dist="38100" dir="2700000" algn="tl">
                              <a:srgbClr val="000000">
                                <a:alpha val="43137"/>
                              </a:srgbClr>
                            </a:outerShdw>
                          </a:effectLst>
                          <a:cs typeface="2  Lotus" pitchFamily="2" charset="-78"/>
                        </a:rPr>
                        <a:t>(توجه به تفاوت های فردی فراگیران)</a:t>
                      </a:r>
                      <a:endParaRPr lang="en-US" sz="3600" b="1" dirty="0">
                        <a:solidFill>
                          <a:schemeClr val="tx1"/>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wipe dir="r"/>
  </p:transition>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5998522"/>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93834">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47664">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10000"/>
                        </a:lnSpc>
                        <a:spcBef>
                          <a:spcPct val="0"/>
                        </a:spcBef>
                        <a:spcAft>
                          <a:spcPts val="0"/>
                        </a:spcAft>
                        <a:buClrTx/>
                        <a:buSzTx/>
                        <a:buFontTx/>
                        <a:buNone/>
                        <a:tabLst/>
                        <a:defRPr/>
                      </a:pPr>
                      <a:r>
                        <a:rPr lang="fa-IR" sz="3600" b="1" dirty="0" smtClean="0">
                          <a:solidFill>
                            <a:srgbClr val="FF0000"/>
                          </a:solidFill>
                          <a:effectLst>
                            <a:outerShdw blurRad="38100" dist="38100" dir="2700000" algn="tl">
                              <a:srgbClr val="000000">
                                <a:alpha val="43137"/>
                              </a:srgbClr>
                            </a:outerShdw>
                          </a:effectLst>
                          <a:cs typeface="2  Lotus" pitchFamily="2" charset="-78"/>
                        </a:rPr>
                        <a:t>حفظ استقلال و ابتکار عمل دانش آموز</a:t>
                      </a:r>
                      <a:endParaRPr lang="en-US" sz="3600" b="1" dirty="0" smtClean="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تکلیف</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600" dirty="0" smtClean="0">
                          <a:cs typeface="2  Titr" pitchFamily="2" charset="-78"/>
                        </a:rPr>
                        <a:t>10</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93454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320" indent="-274320" algn="ctr" eaLnBrk="1" fontAlgn="auto" hangingPunct="1">
                        <a:spcAft>
                          <a:spcPts val="0"/>
                        </a:spcAft>
                        <a:defRPr/>
                      </a:pPr>
                      <a:r>
                        <a:rPr lang="fa-IR" sz="3600" b="1" dirty="0" smtClean="0">
                          <a:solidFill>
                            <a:srgbClr val="FF0000"/>
                          </a:solidFill>
                          <a:effectLst>
                            <a:outerShdw blurRad="38100" dist="38100" dir="2700000" algn="tl">
                              <a:srgbClr val="000000">
                                <a:alpha val="43137"/>
                              </a:srgbClr>
                            </a:outerShdw>
                          </a:effectLst>
                          <a:cs typeface="2  Lotus" pitchFamily="2" charset="-78"/>
                        </a:rPr>
                        <a:t>میزان نقش فعالیت ها در کمک به سهولت دستیابی به مقاصد آموزشی و تربیتی درس</a:t>
                      </a:r>
                      <a:endParaRPr lang="en-US" sz="3600" b="1" dirty="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320" marR="0" indent="-274320" algn="ctr" defTabSz="914400" rtl="1" eaLnBrk="1" fontAlgn="auto" latinLnBrk="0" hangingPunct="1">
                        <a:lnSpc>
                          <a:spcPct val="100000"/>
                        </a:lnSpc>
                        <a:spcBef>
                          <a:spcPts val="0"/>
                        </a:spcBef>
                        <a:spcAft>
                          <a:spcPts val="0"/>
                        </a:spcAft>
                        <a:buClrTx/>
                        <a:buSzTx/>
                        <a:buFontTx/>
                        <a:buNone/>
                        <a:tabLst/>
                        <a:defRPr/>
                      </a:pPr>
                      <a:r>
                        <a:rPr lang="fa-IR" sz="3600" b="1" dirty="0" smtClean="0">
                          <a:solidFill>
                            <a:srgbClr val="FF0000"/>
                          </a:solidFill>
                          <a:effectLst>
                            <a:outerShdw blurRad="38100" dist="38100" dir="2700000" algn="tl">
                              <a:srgbClr val="000000">
                                <a:alpha val="43137"/>
                              </a:srgbClr>
                            </a:outerShdw>
                          </a:effectLst>
                          <a:cs typeface="2  Lotus" pitchFamily="2" charset="-78"/>
                        </a:rPr>
                        <a:t>میزان واضح و روشن بودن تکالیف</a:t>
                      </a:r>
                      <a:endParaRPr lang="en-US" sz="5400" b="1" dirty="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split orient="vert"/>
  </p:transition>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260351"/>
          <a:ext cx="8634416" cy="6315514"/>
        </p:xfrm>
        <a:graphic>
          <a:graphicData uri="http://schemas.openxmlformats.org/drawingml/2006/table">
            <a:tbl>
              <a:tblPr firstRow="1" bandRow="1">
                <a:tableStyleId>{5C22544A-7EE6-4342-B048-85BDC9FD1C3A}</a:tableStyleId>
              </a:tblPr>
              <a:tblGrid>
                <a:gridCol w="648767"/>
                <a:gridCol w="648072"/>
                <a:gridCol w="461245"/>
                <a:gridCol w="512618"/>
                <a:gridCol w="540328"/>
                <a:gridCol w="484909"/>
                <a:gridCol w="3643745"/>
                <a:gridCol w="1053899"/>
                <a:gridCol w="640833"/>
              </a:tblGrid>
              <a:tr h="493834">
                <a:tc rowSpan="2">
                  <a:txBody>
                    <a:bodyPr/>
                    <a:lstStyle/>
                    <a:p>
                      <a:pPr algn="ctr"/>
                      <a:r>
                        <a:rPr lang="fa-IR" sz="2400" dirty="0" smtClean="0">
                          <a:cs typeface="2  Titr" pitchFamily="2" charset="-78"/>
                        </a:rPr>
                        <a:t>امتیاز</a:t>
                      </a:r>
                      <a:endParaRPr lang="en-US" sz="2400" dirty="0">
                        <a:cs typeface="2  Titr" pitchFamily="2" charset="-78"/>
                      </a:endParaRPr>
                    </a:p>
                  </a:txBody>
                  <a:tcPr vert="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ضریب</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algn="ctr"/>
                      <a:r>
                        <a:rPr lang="fa-IR" sz="2400" dirty="0" smtClean="0">
                          <a:cs typeface="2  Titr" pitchFamily="2" charset="-78"/>
                        </a:rPr>
                        <a:t>سطح</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گویه</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1800" dirty="0" smtClean="0">
                          <a:cs typeface="2  Titr" pitchFamily="2" charset="-78"/>
                        </a:rPr>
                        <a:t>شاخص ارزشیابی</a:t>
                      </a:r>
                      <a:endParaRPr lang="en-US" sz="1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r>
                        <a:rPr lang="fa-IR" sz="2400" dirty="0" smtClean="0">
                          <a:cs typeface="2  Titr" pitchFamily="2" charset="-78"/>
                        </a:rPr>
                        <a:t>ردیف</a:t>
                      </a:r>
                      <a:endParaRPr lang="en-US" sz="2400" dirty="0">
                        <a:cs typeface="2  Tit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47664">
                <a:tc vMerge="1">
                  <a:txBody>
                    <a:bodyPr/>
                    <a:lstStyle/>
                    <a:p>
                      <a:endParaRPr lang="en-US"/>
                    </a:p>
                  </a:txBody>
                  <a:tcPr/>
                </a:tc>
                <a:tc vMerge="1">
                  <a:txBody>
                    <a:bodyPr/>
                    <a:lstStyle/>
                    <a:p>
                      <a:endParaRPr lang="en-US"/>
                    </a:p>
                  </a:txBody>
                  <a:tcPr/>
                </a:tc>
                <a:tc>
                  <a:txBody>
                    <a:bodyPr/>
                    <a:lstStyle/>
                    <a:p>
                      <a:pPr algn="ctr"/>
                      <a:r>
                        <a:rPr lang="fa-IR" sz="2400" dirty="0" smtClean="0">
                          <a:cs typeface="2  Titr" pitchFamily="2" charset="-78"/>
                        </a:rPr>
                        <a:t>1</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2</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3</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cs typeface="2  Titr" pitchFamily="2" charset="-78"/>
                        </a:rPr>
                        <a:t>4</a:t>
                      </a:r>
                      <a:endParaRPr lang="en-US" sz="24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3</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4400" b="1" dirty="0" smtClean="0">
                          <a:solidFill>
                            <a:srgbClr val="FF0000"/>
                          </a:solidFill>
                          <a:effectLst>
                            <a:outerShdw blurRad="38100" dist="38100" dir="2700000" algn="tl">
                              <a:srgbClr val="000000">
                                <a:alpha val="43137"/>
                              </a:srgbClr>
                            </a:outerShdw>
                          </a:effectLst>
                          <a:cs typeface="2  Lotus" pitchFamily="2" charset="-78"/>
                        </a:rPr>
                        <a:t>توجه به زمان و شیوه ی ارایه ی انجام تکلیف </a:t>
                      </a:r>
                      <a:endParaRPr lang="en-US" sz="4400" b="1" dirty="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rtl="1">
                        <a:spcBef>
                          <a:spcPts val="120"/>
                        </a:spcBef>
                        <a:spcAft>
                          <a:spcPts val="120"/>
                        </a:spcAft>
                      </a:pPr>
                      <a:r>
                        <a:rPr lang="fa-IR" sz="5400" dirty="0" smtClean="0">
                          <a:effectLst>
                            <a:outerShdw blurRad="38100" dist="38100" dir="2700000" algn="tl">
                              <a:srgbClr val="000000">
                                <a:alpha val="43137"/>
                              </a:srgbClr>
                            </a:outerShdw>
                          </a:effectLst>
                          <a:latin typeface="Times New Roman"/>
                          <a:ea typeface="Times New Roman"/>
                          <a:cs typeface="2  Titr" pitchFamily="2" charset="-78"/>
                        </a:rPr>
                        <a:t>تکلیف</a:t>
                      </a:r>
                      <a:endParaRPr lang="en-US" sz="2800" dirty="0">
                        <a:effectLst>
                          <a:outerShdw blurRad="38100" dist="38100" dir="2700000" algn="tl">
                            <a:srgbClr val="000000">
                              <a:alpha val="43137"/>
                            </a:srgbClr>
                          </a:outerShdw>
                        </a:effectLst>
                        <a:latin typeface="Times New Roman"/>
                        <a:ea typeface="Times New Roman"/>
                        <a:cs typeface="2  Titr" pitchFamily="2" charset="-78"/>
                      </a:endParaRPr>
                    </a:p>
                  </a:txBody>
                  <a:tcPr marL="68580" marR="6858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3200" dirty="0" smtClean="0">
                        <a:cs typeface="2  Titr" pitchFamily="2" charset="-78"/>
                      </a:endParaRPr>
                    </a:p>
                    <a:p>
                      <a:pPr algn="ctr"/>
                      <a:r>
                        <a:rPr lang="fa-IR" sz="3600" dirty="0" smtClean="0">
                          <a:cs typeface="2  Titr" pitchFamily="2" charset="-78"/>
                        </a:rPr>
                        <a:t>10</a:t>
                      </a:r>
                      <a:endParaRPr lang="en-US" sz="3600" dirty="0">
                        <a:cs typeface="2  Titr"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93454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2</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4400" b="1" dirty="0" smtClean="0">
                          <a:solidFill>
                            <a:srgbClr val="FF0000"/>
                          </a:solidFill>
                          <a:effectLst>
                            <a:outerShdw blurRad="38100" dist="38100" dir="2700000" algn="tl">
                              <a:srgbClr val="000000">
                                <a:alpha val="43137"/>
                              </a:srgbClr>
                            </a:outerShdw>
                          </a:effectLst>
                          <a:cs typeface="2  Lotus" pitchFamily="2" charset="-78"/>
                        </a:rPr>
                        <a:t>معرفی منابع مفید و مناسب</a:t>
                      </a:r>
                      <a:endParaRPr lang="en-US" sz="4400" b="1" dirty="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808468">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800" dirty="0" smtClean="0">
                          <a:cs typeface="2  Titr" pitchFamily="2" charset="-78"/>
                        </a:rPr>
                        <a:t>1</a:t>
                      </a:r>
                      <a:endParaRPr lang="en-US" sz="2800" dirty="0">
                        <a:cs typeface="2  Tit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4400" b="1" dirty="0" smtClean="0">
                          <a:solidFill>
                            <a:srgbClr val="FF0000"/>
                          </a:solidFill>
                          <a:effectLst>
                            <a:outerShdw blurRad="38100" dist="38100" dir="2700000" algn="tl">
                              <a:srgbClr val="000000">
                                <a:alpha val="43137"/>
                              </a:srgbClr>
                            </a:outerShdw>
                          </a:effectLst>
                          <a:cs typeface="2  Lotus" pitchFamily="2" charset="-78"/>
                        </a:rPr>
                        <a:t>توجه به رویکرد  تلفیقی در ارایه</a:t>
                      </a:r>
                      <a:r>
                        <a:rPr lang="fa-IR" sz="4400" b="1" baseline="0" dirty="0" smtClean="0">
                          <a:solidFill>
                            <a:srgbClr val="FF0000"/>
                          </a:solidFill>
                          <a:effectLst>
                            <a:outerShdw blurRad="38100" dist="38100" dir="2700000" algn="tl">
                              <a:srgbClr val="000000">
                                <a:alpha val="43137"/>
                              </a:srgbClr>
                            </a:outerShdw>
                          </a:effectLst>
                          <a:cs typeface="2  Lotus" pitchFamily="2" charset="-78"/>
                        </a:rPr>
                        <a:t> ی فعالیت ها</a:t>
                      </a:r>
                      <a:endParaRPr lang="en-US" sz="4400" b="1" dirty="0">
                        <a:solidFill>
                          <a:srgbClr val="FF0000"/>
                        </a:solidFill>
                        <a:effectLst>
                          <a:outerShdw blurRad="38100" dist="38100" dir="2700000" algn="tl">
                            <a:srgbClr val="000000">
                              <a:alpha val="43137"/>
                            </a:srgbClr>
                          </a:outerShdw>
                        </a:effectLst>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just" rtl="1">
                        <a:spcBef>
                          <a:spcPts val="120"/>
                        </a:spcBef>
                        <a:spcAft>
                          <a:spcPts val="120"/>
                        </a:spcAft>
                      </a:pPr>
                      <a:endParaRPr lang="en-US" sz="4800" dirty="0">
                        <a:effectLst>
                          <a:outerShdw blurRad="38100" dist="38100" dir="2700000" algn="tl">
                            <a:srgbClr val="000000">
                              <a:alpha val="43137"/>
                            </a:srgbClr>
                          </a:outerShdw>
                        </a:effectLst>
                        <a:latin typeface="Times New Roman"/>
                        <a:ea typeface="Times New Roman"/>
                        <a:cs typeface="2  Lotus"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push dir="u"/>
  </p:transition>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268413"/>
            <a:ext cx="8496300" cy="5400675"/>
          </a:xfrm>
        </p:spPr>
        <p:txBody>
          <a:bodyPr rtlCol="1">
            <a:noAutofit/>
          </a:bodyPr>
          <a:lstStyle/>
          <a:p>
            <a:pPr marL="0" indent="0" algn="just" eaLnBrk="1" fontAlgn="auto" hangingPunct="1">
              <a:lnSpc>
                <a:spcPct val="110000"/>
              </a:lnSpc>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مانند پرنده باش كه روي شاخه ي سست و ضعيف مي نشيند و آواز مي خواند و احساس مي كند شاخه مي لرزد، امّا به آواز خواندن خود ادامه مي دهد. چون مطمئن است كه بال و پر دارد.</a:t>
            </a:r>
          </a:p>
          <a:p>
            <a:pPr marL="0" indent="0" algn="just" eaLnBrk="1" fontAlgn="auto" hangingPunct="1">
              <a:lnSpc>
                <a:spcPct val="110000"/>
              </a:lnSpc>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معلم براي دوري از لغزش ها و داشتن اعتماد به نفس ، بال و پري مي خواهد. يعني ذهني پر از گفتني هاي شيرين كه با </a:t>
            </a:r>
            <a:r>
              <a:rPr lang="fa-IR" sz="4000" b="1" dirty="0" smtClean="0">
                <a:solidFill>
                  <a:srgbClr val="FF0000"/>
                </a:solidFill>
                <a:effectLst>
                  <a:outerShdw blurRad="38100" dist="38100" dir="2700000" algn="tl">
                    <a:srgbClr val="000000">
                      <a:alpha val="43137"/>
                    </a:srgbClr>
                  </a:outerShdw>
                </a:effectLst>
                <a:cs typeface="2  Lotus" pitchFamily="2" charset="-78"/>
              </a:rPr>
              <a:t>مطالعه </a:t>
            </a:r>
            <a:r>
              <a:rPr lang="fa-IR" sz="4000" b="1" dirty="0" smtClean="0">
                <a:effectLst>
                  <a:outerShdw blurRad="38100" dist="38100" dir="2700000" algn="tl">
                    <a:srgbClr val="000000">
                      <a:alpha val="43137"/>
                    </a:srgbClr>
                  </a:outerShdw>
                </a:effectLst>
                <a:cs typeface="2  Lotus" pitchFamily="2" charset="-78"/>
              </a:rPr>
              <a:t>و ي</a:t>
            </a:r>
            <a:r>
              <a:rPr lang="fa-IR" sz="4000" b="1" dirty="0" smtClean="0">
                <a:solidFill>
                  <a:srgbClr val="FF0000"/>
                </a:solidFill>
                <a:effectLst>
                  <a:outerShdw blurRad="38100" dist="38100" dir="2700000" algn="tl">
                    <a:srgbClr val="000000">
                      <a:alpha val="43137"/>
                    </a:srgbClr>
                  </a:outerShdw>
                </a:effectLst>
                <a:cs typeface="2  Lotus" pitchFamily="2" charset="-78"/>
              </a:rPr>
              <a:t>ادگيري </a:t>
            </a:r>
            <a:r>
              <a:rPr lang="fa-IR" sz="4000" b="1" dirty="0" smtClean="0">
                <a:effectLst>
                  <a:outerShdw blurRad="38100" dist="38100" dir="2700000" algn="tl">
                    <a:srgbClr val="000000">
                      <a:alpha val="43137"/>
                    </a:srgbClr>
                  </a:outerShdw>
                </a:effectLst>
                <a:cs typeface="2  Lotus" pitchFamily="2" charset="-78"/>
              </a:rPr>
              <a:t>ممكن مي شود.</a:t>
            </a:r>
            <a:endParaRPr lang="fa-IR" sz="4000" b="1" dirty="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457200" y="115888"/>
            <a:ext cx="8229600" cy="1081087"/>
          </a:xfrm>
          <a:solidFill>
            <a:schemeClr val="tx1">
              <a:lumMod val="85000"/>
            </a:schemeClr>
          </a:solidFill>
        </p:spPr>
        <p:txBody>
          <a:bodyPr rtlCol="1">
            <a:noAutofit/>
          </a:bodyPr>
          <a:lstStyle/>
          <a:p>
            <a:pPr eaLnBrk="1" fontAlgn="auto" hangingPunct="1">
              <a:spcAft>
                <a:spcPts val="0"/>
              </a:spcAft>
              <a:defRPr/>
            </a:pPr>
            <a:r>
              <a:rPr lang="fa-IR" sz="5400" dirty="0" smtClean="0">
                <a:solidFill>
                  <a:srgbClr val="FF0000"/>
                </a:solidFill>
                <a:cs typeface="2  Titr" pitchFamily="2" charset="-78"/>
              </a:rPr>
              <a:t>سخن ويكتور هوگو</a:t>
            </a:r>
            <a:endParaRPr lang="fa-IR" sz="54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642350" cy="6337300"/>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اين الگو را مي توان به </a:t>
            </a:r>
            <a:r>
              <a:rPr lang="fa-IR" sz="4400" b="1" dirty="0" smtClean="0">
                <a:solidFill>
                  <a:srgbClr val="FF0000"/>
                </a:solidFill>
                <a:effectLst>
                  <a:outerShdw blurRad="38100" dist="38100" dir="2700000" algn="tl">
                    <a:srgbClr val="000000">
                      <a:alpha val="43137"/>
                    </a:srgbClr>
                  </a:outerShdw>
                </a:effectLst>
                <a:cs typeface="2  Lotus" pitchFamily="2" charset="-78"/>
              </a:rPr>
              <a:t>سياره هايي </a:t>
            </a:r>
            <a:r>
              <a:rPr lang="fa-IR" sz="4400" b="1" dirty="0" smtClean="0">
                <a:effectLst>
                  <a:outerShdw blurRad="38100" dist="38100" dir="2700000" algn="tl">
                    <a:srgbClr val="000000">
                      <a:alpha val="43137"/>
                    </a:srgbClr>
                  </a:outerShdw>
                </a:effectLst>
                <a:cs typeface="2  Lotus" pitchFamily="2" charset="-78"/>
              </a:rPr>
              <a:t>تشبيه كرد كه حول خورشيد </a:t>
            </a:r>
            <a:r>
              <a:rPr lang="fa-IR" sz="4400" b="1" dirty="0">
                <a:effectLst>
                  <a:outerShdw blurRad="38100" dist="38100" dir="2700000" algn="tl">
                    <a:srgbClr val="000000">
                      <a:alpha val="43137"/>
                    </a:srgbClr>
                  </a:outerShdw>
                </a:effectLst>
                <a:cs typeface="2  Lotus" pitchFamily="2" charset="-78"/>
              </a:rPr>
              <a:t>مي </a:t>
            </a:r>
            <a:r>
              <a:rPr lang="fa-IR" sz="4400" b="1" dirty="0" smtClean="0">
                <a:effectLst>
                  <a:outerShdw blurRad="38100" dist="38100" dir="2700000" algn="tl">
                    <a:srgbClr val="000000">
                      <a:alpha val="43137"/>
                    </a:srgbClr>
                  </a:outerShdw>
                </a:effectLst>
                <a:cs typeface="2  Lotus" pitchFamily="2" charset="-78"/>
              </a:rPr>
              <a:t>چرخند. خورشيد را     مي توان همان </a:t>
            </a:r>
            <a:r>
              <a:rPr lang="fa-IR" sz="4400" b="1" dirty="0" smtClean="0">
                <a:solidFill>
                  <a:srgbClr val="FFC000"/>
                </a:solidFill>
                <a:effectLst>
                  <a:outerShdw blurRad="38100" dist="38100" dir="2700000" algn="tl">
                    <a:srgbClr val="000000">
                      <a:alpha val="43137"/>
                    </a:srgbClr>
                  </a:outerShdw>
                </a:effectLst>
                <a:cs typeface="2  Lotus" pitchFamily="2" charset="-78"/>
              </a:rPr>
              <a:t>ارزشيابي</a:t>
            </a:r>
            <a:r>
              <a:rPr lang="fa-IR" sz="4400" b="1" dirty="0" smtClean="0">
                <a:effectLst>
                  <a:outerShdw blurRad="38100" dist="38100" dir="2700000" algn="tl">
                    <a:srgbClr val="000000">
                      <a:alpha val="43137"/>
                    </a:srgbClr>
                  </a:outerShdw>
                </a:effectLst>
                <a:cs typeface="2  Lotus" pitchFamily="2" charset="-78"/>
              </a:rPr>
              <a:t> دانست. تعبيري درست از الگو اين است كه مرحله ی شروع و توقف در آن وجود ندارد و دائماً در حال حركت است.</a:t>
            </a:r>
          </a:p>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اين الگو به طراحان مجرب اجازه مي دهد تا در مواقع ضروري از هر مرحله از الگو كه لازم دانستند، كار را شروع كنند.</a:t>
            </a:r>
          </a:p>
          <a:p>
            <a:pPr>
              <a:defRPr/>
            </a:pPr>
            <a:endParaRPr lang="fa-IR" dirty="0"/>
          </a:p>
        </p:txBody>
      </p:sp>
    </p:spTree>
  </p:cSld>
  <p:clrMapOvr>
    <a:masterClrMapping/>
  </p:clrMapOvr>
  <p:transition spd="slow">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17421"/>
          <p:cNvGrpSpPr>
            <a:grpSpLocks/>
          </p:cNvGrpSpPr>
          <p:nvPr/>
        </p:nvGrpSpPr>
        <p:grpSpPr bwMode="auto">
          <a:xfrm>
            <a:off x="323850" y="333375"/>
            <a:ext cx="8569325" cy="6119813"/>
            <a:chOff x="323528" y="332657"/>
            <a:chExt cx="8568952" cy="6120680"/>
          </a:xfrm>
        </p:grpSpPr>
        <p:grpSp>
          <p:nvGrpSpPr>
            <p:cNvPr id="33795" name="Group 60"/>
            <p:cNvGrpSpPr>
              <a:grpSpLocks/>
            </p:cNvGrpSpPr>
            <p:nvPr/>
          </p:nvGrpSpPr>
          <p:grpSpPr bwMode="auto">
            <a:xfrm>
              <a:off x="323528" y="332657"/>
              <a:ext cx="8568952" cy="6120680"/>
              <a:chOff x="1428728" y="714356"/>
              <a:chExt cx="6858048" cy="4714908"/>
            </a:xfrm>
          </p:grpSpPr>
          <p:sp>
            <p:nvSpPr>
              <p:cNvPr id="4" name="Oval 3"/>
              <p:cNvSpPr/>
              <p:nvPr/>
            </p:nvSpPr>
            <p:spPr>
              <a:xfrm>
                <a:off x="4071325" y="2929323"/>
                <a:ext cx="1786294" cy="642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2400" dirty="0">
                    <a:solidFill>
                      <a:schemeClr val="tx1"/>
                    </a:solidFill>
                    <a:cs typeface="2  Titr" pitchFamily="2" charset="-78"/>
                  </a:rPr>
                  <a:t>ارزشيابي و اصلاح</a:t>
                </a:r>
              </a:p>
            </p:txBody>
          </p:sp>
          <p:sp>
            <p:nvSpPr>
              <p:cNvPr id="7" name="Oval 6"/>
              <p:cNvSpPr/>
              <p:nvPr/>
            </p:nvSpPr>
            <p:spPr>
              <a:xfrm>
                <a:off x="1428728" y="3000261"/>
                <a:ext cx="1285725" cy="6433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2800" dirty="0">
                    <a:solidFill>
                      <a:schemeClr val="tx1"/>
                    </a:solidFill>
                    <a:cs typeface="2  Titr" pitchFamily="2" charset="-78"/>
                  </a:rPr>
                  <a:t>اجرا</a:t>
                </a:r>
              </a:p>
            </p:txBody>
          </p:sp>
          <p:sp>
            <p:nvSpPr>
              <p:cNvPr id="8" name="Oval 7"/>
              <p:cNvSpPr/>
              <p:nvPr/>
            </p:nvSpPr>
            <p:spPr>
              <a:xfrm>
                <a:off x="5644179" y="4785933"/>
                <a:ext cx="1585558" cy="6433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tx1"/>
                    </a:solidFill>
                    <a:cs typeface="2  Titr" pitchFamily="2" charset="-78"/>
                  </a:rPr>
                  <a:t>طراحي و تهيه محيط يادگيري</a:t>
                </a:r>
              </a:p>
            </p:txBody>
          </p:sp>
          <p:sp>
            <p:nvSpPr>
              <p:cNvPr id="9" name="Oval 8"/>
              <p:cNvSpPr/>
              <p:nvPr/>
            </p:nvSpPr>
            <p:spPr>
              <a:xfrm>
                <a:off x="6857487" y="1071490"/>
                <a:ext cx="1358142" cy="6433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tx1"/>
                    </a:solidFill>
                    <a:cs typeface="2  Titr" pitchFamily="2" charset="-78"/>
                  </a:rPr>
                  <a:t>تهيه راهبرد آموزشي</a:t>
                </a:r>
              </a:p>
            </p:txBody>
          </p:sp>
          <p:sp>
            <p:nvSpPr>
              <p:cNvPr id="10" name="Oval 9"/>
              <p:cNvSpPr/>
              <p:nvPr/>
            </p:nvSpPr>
            <p:spPr>
              <a:xfrm>
                <a:off x="4000178" y="714356"/>
                <a:ext cx="1644000" cy="6433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1600" dirty="0">
                    <a:solidFill>
                      <a:schemeClr val="tx1"/>
                    </a:solidFill>
                    <a:cs typeface="2  Titr" pitchFamily="2" charset="-78"/>
                  </a:rPr>
                  <a:t>تحليل يادگيرنده و محيط</a:t>
                </a:r>
              </a:p>
            </p:txBody>
          </p:sp>
          <p:sp>
            <p:nvSpPr>
              <p:cNvPr id="11" name="Oval 10"/>
              <p:cNvSpPr/>
              <p:nvPr/>
            </p:nvSpPr>
            <p:spPr>
              <a:xfrm>
                <a:off x="1428728" y="1142428"/>
                <a:ext cx="1429290" cy="6433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tx1"/>
                    </a:solidFill>
                    <a:cs typeface="2  Titr" pitchFamily="2" charset="-78"/>
                  </a:rPr>
                  <a:t>تعيين اهداف يادگيري</a:t>
                </a:r>
              </a:p>
            </p:txBody>
          </p:sp>
          <p:sp>
            <p:nvSpPr>
              <p:cNvPr id="12" name="Oval 11"/>
              <p:cNvSpPr/>
              <p:nvPr/>
            </p:nvSpPr>
            <p:spPr>
              <a:xfrm>
                <a:off x="2523881" y="4714995"/>
                <a:ext cx="1547444" cy="6433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2400" dirty="0">
                    <a:solidFill>
                      <a:schemeClr val="tx1"/>
                    </a:solidFill>
                    <a:cs typeface="2  Titr" pitchFamily="2" charset="-78"/>
                  </a:rPr>
                  <a:t>تهيه طرح ارزيابي</a:t>
                </a:r>
              </a:p>
            </p:txBody>
          </p:sp>
          <p:sp>
            <p:nvSpPr>
              <p:cNvPr id="15" name="Oval 14"/>
              <p:cNvSpPr/>
              <p:nvPr/>
            </p:nvSpPr>
            <p:spPr>
              <a:xfrm>
                <a:off x="6857487" y="2929323"/>
                <a:ext cx="1429289" cy="642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tx1"/>
                    </a:solidFill>
                    <a:cs typeface="2  Titr" pitchFamily="2" charset="-78"/>
                  </a:rPr>
                  <a:t>انتخاب روش و ابزار</a:t>
                </a:r>
              </a:p>
            </p:txBody>
          </p:sp>
        </p:grpSp>
        <p:cxnSp>
          <p:nvCxnSpPr>
            <p:cNvPr id="17" name="Straight Arrow Connector 16"/>
            <p:cNvCxnSpPr/>
            <p:nvPr/>
          </p:nvCxnSpPr>
          <p:spPr bwMode="auto">
            <a:xfrm flipV="1">
              <a:off x="1222014" y="1729855"/>
              <a:ext cx="0" cy="1478172"/>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0" idx="3"/>
            </p:cNvCxnSpPr>
            <p:nvPr/>
          </p:nvCxnSpPr>
          <p:spPr bwMode="auto">
            <a:xfrm flipV="1">
              <a:off x="2190347" y="1045546"/>
              <a:ext cx="1646166" cy="382641"/>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bwMode="auto">
            <a:xfrm flipH="1" flipV="1">
              <a:off x="5569988" y="1021730"/>
              <a:ext cx="1442974" cy="27944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2"/>
            </p:cNvCxnSpPr>
            <p:nvPr/>
          </p:nvCxnSpPr>
          <p:spPr bwMode="auto">
            <a:xfrm flipH="1" flipV="1">
              <a:off x="1930008" y="3609721"/>
              <a:ext cx="1695376" cy="15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bwMode="auto">
            <a:xfrm flipH="1" flipV="1">
              <a:off x="2109388" y="1631416"/>
              <a:ext cx="1727125" cy="1576611"/>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bwMode="auto">
            <a:xfrm flipV="1">
              <a:off x="5476329" y="1631416"/>
              <a:ext cx="1630292" cy="1368619"/>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bwMode="auto">
            <a:xfrm flipV="1">
              <a:off x="4547682" y="1320222"/>
              <a:ext cx="36510" cy="1679813"/>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bwMode="auto">
            <a:xfrm flipH="1" flipV="1">
              <a:off x="5898585" y="3581142"/>
              <a:ext cx="1114376" cy="3651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bwMode="auto">
            <a:xfrm flipH="1" flipV="1">
              <a:off x="5335048" y="4186066"/>
              <a:ext cx="820701" cy="134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bwMode="auto">
            <a:xfrm flipV="1">
              <a:off x="2972951" y="4013003"/>
              <a:ext cx="863562" cy="143212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bwMode="auto">
            <a:xfrm flipH="1" flipV="1">
              <a:off x="1476003" y="4178127"/>
              <a:ext cx="863562" cy="134797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bwMode="auto">
            <a:xfrm flipV="1">
              <a:off x="7998757" y="1729855"/>
              <a:ext cx="1587" cy="1338453"/>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bwMode="auto">
            <a:xfrm flipV="1">
              <a:off x="7106621" y="4186066"/>
              <a:ext cx="706406" cy="143212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bwMode="auto">
            <a:xfrm flipH="1">
              <a:off x="3836513" y="6037353"/>
              <a:ext cx="163981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63" y="115888"/>
          <a:ext cx="9043987" cy="6694250"/>
        </p:xfrm>
        <a:graphic>
          <a:graphicData uri="http://schemas.openxmlformats.org/drawingml/2006/table">
            <a:tbl>
              <a:tblPr rtl="1" firstRow="1" bandRow="1">
                <a:tableStyleId>{5C22544A-7EE6-4342-B048-85BDC9FD1C3A}</a:tableStyleId>
              </a:tblPr>
              <a:tblGrid>
                <a:gridCol w="1180216"/>
                <a:gridCol w="3254703"/>
                <a:gridCol w="4609068"/>
              </a:tblGrid>
              <a:tr h="640135">
                <a:tc>
                  <a:txBody>
                    <a:bodyPr/>
                    <a:lstStyle/>
                    <a:p>
                      <a:pPr algn="ctr" rtl="1"/>
                      <a:r>
                        <a:rPr lang="fa-IR" sz="1800" dirty="0" smtClean="0">
                          <a:solidFill>
                            <a:srgbClr val="FF0000"/>
                          </a:solidFill>
                          <a:cs typeface="2  Titr" pitchFamily="2" charset="-78"/>
                        </a:rPr>
                        <a:t>مراحل الگو</a:t>
                      </a:r>
                    </a:p>
                    <a:p>
                      <a:pPr algn="ctr" rtl="1"/>
                      <a:endParaRPr lang="fa-IR" sz="1800" dirty="0">
                        <a:solidFill>
                          <a:srgbClr val="FF0000"/>
                        </a:solidFill>
                        <a:cs typeface="2  Titr" pitchFamily="2" charset="-78"/>
                      </a:endParaRPr>
                    </a:p>
                  </a:txBody>
                  <a:tcPr marT="45724" marB="45724" anchor="ctr"/>
                </a:tc>
                <a:tc>
                  <a:txBody>
                    <a:bodyPr/>
                    <a:lstStyle/>
                    <a:p>
                      <a:pPr algn="ctr" rtl="1"/>
                      <a:r>
                        <a:rPr lang="fa-IR" sz="1800" dirty="0" smtClean="0">
                          <a:solidFill>
                            <a:srgbClr val="FF0000"/>
                          </a:solidFill>
                          <a:cs typeface="2  Titr" pitchFamily="2" charset="-78"/>
                        </a:rPr>
                        <a:t>فعالیت های طراحی آموزشی</a:t>
                      </a:r>
                      <a:endParaRPr lang="fa-IR" sz="1800" dirty="0">
                        <a:solidFill>
                          <a:srgbClr val="FF0000"/>
                        </a:solidFill>
                        <a:cs typeface="2  Titr" pitchFamily="2" charset="-78"/>
                      </a:endParaRPr>
                    </a:p>
                  </a:txBody>
                  <a:tcPr marT="45724" marB="45724" anchor="ctr"/>
                </a:tc>
                <a:tc>
                  <a:txBody>
                    <a:bodyPr/>
                    <a:lstStyle/>
                    <a:p>
                      <a:pPr algn="ctr" rtl="1"/>
                      <a:r>
                        <a:rPr lang="fa-IR" sz="1800" dirty="0" smtClean="0">
                          <a:solidFill>
                            <a:srgbClr val="FF0000"/>
                          </a:solidFill>
                          <a:cs typeface="2  Titr" pitchFamily="2" charset="-78"/>
                        </a:rPr>
                        <a:t>فعالیت های ارزشیابی</a:t>
                      </a:r>
                      <a:endParaRPr lang="fa-IR" sz="1800" dirty="0">
                        <a:solidFill>
                          <a:srgbClr val="FF0000"/>
                        </a:solidFill>
                        <a:cs typeface="2  Titr" pitchFamily="2" charset="-78"/>
                      </a:endParaRPr>
                    </a:p>
                  </a:txBody>
                  <a:tcPr marT="45724" marB="45724" anchor="ctr"/>
                </a:tc>
              </a:tr>
              <a:tr h="655553">
                <a:tc>
                  <a:txBody>
                    <a:bodyPr/>
                    <a:lstStyle/>
                    <a:p>
                      <a:pPr algn="ctr" rtl="1"/>
                      <a:r>
                        <a:rPr lang="fa-IR" sz="1600" dirty="0" smtClean="0">
                          <a:cs typeface="2  Titr" pitchFamily="2" charset="-78"/>
                        </a:rPr>
                        <a:t>تعيين اهداف</a:t>
                      </a:r>
                    </a:p>
                    <a:p>
                      <a:pPr algn="ctr" rtl="1"/>
                      <a:r>
                        <a:rPr lang="fa-IR" sz="1600" dirty="0" smtClean="0">
                          <a:cs typeface="2  Titr" pitchFamily="2" charset="-78"/>
                        </a:rPr>
                        <a:t>يادگيري</a:t>
                      </a:r>
                      <a:endParaRPr lang="fa-IR" sz="1600" dirty="0">
                        <a:cs typeface="2  Titr" pitchFamily="2" charset="-78"/>
                      </a:endParaRPr>
                    </a:p>
                  </a:txBody>
                  <a:tcPr marT="45724" marB="45724" anchor="ctr"/>
                </a:tc>
                <a:tc>
                  <a:txBody>
                    <a:bodyPr/>
                    <a:lstStyle/>
                    <a:p>
                      <a:pPr algn="ctr" rtl="1"/>
                      <a:r>
                        <a:rPr lang="fa-IR" sz="1600" b="1" dirty="0" smtClean="0">
                          <a:effectLst>
                            <a:outerShdw blurRad="38100" dist="38100" dir="2700000" algn="tl">
                              <a:srgbClr val="000000">
                                <a:alpha val="43137"/>
                              </a:srgbClr>
                            </a:outerShdw>
                          </a:effectLst>
                          <a:cs typeface="2  Lotus" pitchFamily="2" charset="-78"/>
                        </a:rPr>
                        <a:t>تعيين بروندادهاي (اهداف) قابل مشاهده و عيني</a:t>
                      </a:r>
                      <a:endParaRPr lang="fa-IR" sz="1600" b="1" dirty="0">
                        <a:effectLst>
                          <a:outerShdw blurRad="38100" dist="38100" dir="2700000" algn="tl">
                            <a:srgbClr val="000000">
                              <a:alpha val="43137"/>
                            </a:srgbClr>
                          </a:outerShdw>
                        </a:effectLst>
                        <a:cs typeface="2  Lotus" pitchFamily="2" charset="-78"/>
                      </a:endParaRPr>
                    </a:p>
                  </a:txBody>
                  <a:tcPr marT="45724" marB="45724" anchor="ctr"/>
                </a:tc>
                <a:tc>
                  <a:txBody>
                    <a:bodyPr/>
                    <a:lstStyle/>
                    <a:p>
                      <a:pPr algn="just" rtl="1"/>
                      <a:r>
                        <a:rPr lang="fa-IR" sz="1800" b="1" dirty="0" smtClean="0">
                          <a:effectLst>
                            <a:outerShdw blurRad="38100" dist="38100" dir="2700000" algn="tl">
                              <a:srgbClr val="000000">
                                <a:alpha val="43137"/>
                              </a:srgbClr>
                            </a:outerShdw>
                          </a:effectLst>
                          <a:cs typeface="2  Lotus" pitchFamily="2" charset="-78"/>
                        </a:rPr>
                        <a:t>آيا هدف هاي نوشته شده، برون دادهاي قابل مشاهده اي را توصيف مي كنند؟</a:t>
                      </a:r>
                      <a:endParaRPr lang="fa-IR" sz="1800" b="1" dirty="0">
                        <a:effectLst>
                          <a:outerShdw blurRad="38100" dist="38100" dir="2700000" algn="tl">
                            <a:srgbClr val="000000">
                              <a:alpha val="43137"/>
                            </a:srgbClr>
                          </a:outerShdw>
                        </a:effectLst>
                        <a:cs typeface="2  Lotus" pitchFamily="2" charset="-78"/>
                      </a:endParaRPr>
                    </a:p>
                  </a:txBody>
                  <a:tcPr marT="45724" marB="45724"/>
                </a:tc>
              </a:tr>
              <a:tr h="721280">
                <a:tc>
                  <a:txBody>
                    <a:bodyPr/>
                    <a:lstStyle/>
                    <a:p>
                      <a:pPr algn="ctr" rtl="1"/>
                      <a:r>
                        <a:rPr lang="fa-IR" sz="1600" dirty="0" smtClean="0">
                          <a:cs typeface="2  Titr" pitchFamily="2" charset="-78"/>
                        </a:rPr>
                        <a:t>تحليل</a:t>
                      </a:r>
                    </a:p>
                    <a:p>
                      <a:pPr algn="ctr" rtl="1"/>
                      <a:r>
                        <a:rPr lang="fa-IR" sz="1600" dirty="0" smtClean="0">
                          <a:cs typeface="2  Titr" pitchFamily="2" charset="-78"/>
                        </a:rPr>
                        <a:t>يادگيرنده و</a:t>
                      </a:r>
                    </a:p>
                    <a:p>
                      <a:pPr algn="ctr" rtl="1"/>
                      <a:r>
                        <a:rPr lang="fa-IR" sz="1600" dirty="0" smtClean="0">
                          <a:cs typeface="2  Titr" pitchFamily="2" charset="-78"/>
                        </a:rPr>
                        <a:t>محيط</a:t>
                      </a:r>
                      <a:endParaRPr lang="fa-IR" sz="1600" dirty="0">
                        <a:cs typeface="2  Titr" pitchFamily="2" charset="-78"/>
                      </a:endParaRPr>
                    </a:p>
                  </a:txBody>
                  <a:tcPr marT="45724" marB="45724" anchor="ctr"/>
                </a:tc>
                <a:tc>
                  <a:txBody>
                    <a:bodyPr/>
                    <a:lstStyle/>
                    <a:p>
                      <a:pPr algn="ctr" rtl="1"/>
                      <a:r>
                        <a:rPr lang="fa-IR" sz="1600" b="1" dirty="0" smtClean="0">
                          <a:effectLst>
                            <a:outerShdw blurRad="38100" dist="38100" dir="2700000" algn="tl">
                              <a:srgbClr val="000000">
                                <a:alpha val="43137"/>
                              </a:srgbClr>
                            </a:outerShdw>
                          </a:effectLst>
                          <a:cs typeface="2  Lotus" pitchFamily="2" charset="-78"/>
                        </a:rPr>
                        <a:t>تحليل نيازهاي يادگيرنده و محيط</a:t>
                      </a:r>
                      <a:endParaRPr lang="fa-IR" sz="1600" b="1" dirty="0">
                        <a:effectLst>
                          <a:outerShdw blurRad="38100" dist="38100" dir="2700000" algn="tl">
                            <a:srgbClr val="000000">
                              <a:alpha val="43137"/>
                            </a:srgbClr>
                          </a:outerShdw>
                        </a:effectLst>
                        <a:cs typeface="2  Lotus" pitchFamily="2" charset="-78"/>
                      </a:endParaRPr>
                    </a:p>
                  </a:txBody>
                  <a:tcPr marT="45724" marB="45724" anchor="ctr"/>
                </a:tc>
                <a:tc>
                  <a:txBody>
                    <a:bodyPr/>
                    <a:lstStyle/>
                    <a:p>
                      <a:pPr algn="just" rtl="1"/>
                      <a:r>
                        <a:rPr lang="fa-IR" sz="1800" b="1" dirty="0" smtClean="0">
                          <a:effectLst>
                            <a:outerShdw blurRad="38100" dist="38100" dir="2700000" algn="tl">
                              <a:srgbClr val="000000">
                                <a:alpha val="43137"/>
                              </a:srgbClr>
                            </a:outerShdw>
                          </a:effectLst>
                          <a:cs typeface="2  Lotus" pitchFamily="2" charset="-78"/>
                        </a:rPr>
                        <a:t>آيا تحليل ها به طور كامل يادگيرنده و محيط را توصيف مي كنند؟ آيا موارد ديگري در محيط وجود دارد كه بايد</a:t>
                      </a:r>
                    </a:p>
                    <a:p>
                      <a:pPr algn="just" rtl="1"/>
                      <a:r>
                        <a:rPr lang="fa-IR" sz="1800" b="1" dirty="0" smtClean="0">
                          <a:effectLst>
                            <a:outerShdw blurRad="38100" dist="38100" dir="2700000" algn="tl">
                              <a:srgbClr val="000000">
                                <a:alpha val="43137"/>
                              </a:srgbClr>
                            </a:outerShdw>
                          </a:effectLst>
                          <a:cs typeface="2  Lotus" pitchFamily="2" charset="-78"/>
                        </a:rPr>
                        <a:t>مطرح شوند؟</a:t>
                      </a:r>
                      <a:endParaRPr lang="fa-IR" sz="1800" b="1" dirty="0">
                        <a:effectLst>
                          <a:outerShdw blurRad="38100" dist="38100" dir="2700000" algn="tl">
                            <a:srgbClr val="000000">
                              <a:alpha val="43137"/>
                            </a:srgbClr>
                          </a:outerShdw>
                        </a:effectLst>
                        <a:cs typeface="2  Lotus" pitchFamily="2" charset="-78"/>
                      </a:endParaRPr>
                    </a:p>
                  </a:txBody>
                  <a:tcPr marT="45724" marB="45724"/>
                </a:tc>
              </a:tr>
              <a:tr h="740367">
                <a:tc>
                  <a:txBody>
                    <a:bodyPr/>
                    <a:lstStyle/>
                    <a:p>
                      <a:pPr algn="ctr" rtl="1"/>
                      <a:r>
                        <a:rPr lang="fa-IR" sz="1600" dirty="0" smtClean="0">
                          <a:cs typeface="2  Titr" pitchFamily="2" charset="-78"/>
                        </a:rPr>
                        <a:t>تهيه راهبرد</a:t>
                      </a:r>
                    </a:p>
                    <a:p>
                      <a:pPr algn="ctr" rtl="1"/>
                      <a:r>
                        <a:rPr lang="fa-IR" sz="1600" dirty="0" smtClean="0">
                          <a:cs typeface="2  Titr" pitchFamily="2" charset="-78"/>
                        </a:rPr>
                        <a:t>آموزشي</a:t>
                      </a:r>
                      <a:endParaRPr lang="fa-IR" sz="1600" dirty="0">
                        <a:cs typeface="2  Titr" pitchFamily="2" charset="-78"/>
                      </a:endParaRPr>
                    </a:p>
                  </a:txBody>
                  <a:tcPr marT="45724" marB="45724" anchor="ctr"/>
                </a:tc>
                <a:tc>
                  <a:txBody>
                    <a:bodyPr/>
                    <a:lstStyle/>
                    <a:p>
                      <a:pPr algn="ctr" rtl="1"/>
                      <a:r>
                        <a:rPr lang="fa-IR" sz="1600" b="1" dirty="0" smtClean="0">
                          <a:effectLst>
                            <a:outerShdw blurRad="38100" dist="38100" dir="2700000" algn="tl">
                              <a:srgbClr val="000000">
                                <a:alpha val="43137"/>
                              </a:srgbClr>
                            </a:outerShdw>
                          </a:effectLst>
                          <a:cs typeface="2  Lotus" pitchFamily="2" charset="-78"/>
                        </a:rPr>
                        <a:t>تعيين اين كه يادگيري چگونه اتفاق مي افتد؟</a:t>
                      </a:r>
                    </a:p>
                    <a:p>
                      <a:pPr algn="ctr" rtl="1"/>
                      <a:r>
                        <a:rPr lang="fa-IR" sz="1600" b="1" dirty="0" smtClean="0">
                          <a:effectLst>
                            <a:outerShdw blurRad="38100" dist="38100" dir="2700000" algn="tl">
                              <a:srgbClr val="000000">
                                <a:alpha val="43137"/>
                              </a:srgbClr>
                            </a:outerShdw>
                          </a:effectLst>
                          <a:cs typeface="2  Lotus" pitchFamily="2" charset="-78"/>
                        </a:rPr>
                        <a:t>تعيين ميزان تعامل مورد نياز</a:t>
                      </a:r>
                      <a:endParaRPr lang="fa-IR" sz="1600" b="1" dirty="0">
                        <a:effectLst>
                          <a:outerShdw blurRad="38100" dist="38100" dir="2700000" algn="tl">
                            <a:srgbClr val="000000">
                              <a:alpha val="43137"/>
                            </a:srgbClr>
                          </a:outerShdw>
                        </a:effectLst>
                        <a:cs typeface="2  Lotus" pitchFamily="2" charset="-78"/>
                      </a:endParaRPr>
                    </a:p>
                  </a:txBody>
                  <a:tcPr marT="45724" marB="45724" anchor="ctr"/>
                </a:tc>
                <a:tc>
                  <a:txBody>
                    <a:bodyPr/>
                    <a:lstStyle/>
                    <a:p>
                      <a:pPr algn="just" rtl="1"/>
                      <a:r>
                        <a:rPr lang="fa-IR" sz="1800" b="1" dirty="0" smtClean="0">
                          <a:effectLst>
                            <a:outerShdw blurRad="38100" dist="38100" dir="2700000" algn="tl">
                              <a:srgbClr val="000000">
                                <a:alpha val="43137"/>
                              </a:srgbClr>
                            </a:outerShdw>
                          </a:effectLst>
                          <a:cs typeface="2  Lotus" pitchFamily="2" charset="-78"/>
                        </a:rPr>
                        <a:t>آيا رويكرد مناسبي براي اين يادگيرندگان و اين اهداف انتخاب شده است؟</a:t>
                      </a:r>
                      <a:endParaRPr lang="fa-IR" sz="1800" b="1" dirty="0">
                        <a:effectLst>
                          <a:outerShdw blurRad="38100" dist="38100" dir="2700000" algn="tl">
                            <a:srgbClr val="000000">
                              <a:alpha val="43137"/>
                            </a:srgbClr>
                          </a:outerShdw>
                        </a:effectLst>
                        <a:cs typeface="2  Lotus" pitchFamily="2" charset="-78"/>
                      </a:endParaRPr>
                    </a:p>
                  </a:txBody>
                  <a:tcPr marT="45724" marB="45724"/>
                </a:tc>
              </a:tr>
              <a:tr h="823031">
                <a:tc>
                  <a:txBody>
                    <a:bodyPr/>
                    <a:lstStyle/>
                    <a:p>
                      <a:pPr algn="ctr" rtl="1"/>
                      <a:r>
                        <a:rPr lang="fa-IR" sz="1600" dirty="0" smtClean="0">
                          <a:cs typeface="2  Titr" pitchFamily="2" charset="-78"/>
                        </a:rPr>
                        <a:t>انتخاب روش</a:t>
                      </a:r>
                    </a:p>
                    <a:p>
                      <a:pPr algn="ctr" rtl="1"/>
                      <a:r>
                        <a:rPr lang="fa-IR" sz="1600" dirty="0" smtClean="0">
                          <a:cs typeface="2  Titr" pitchFamily="2" charset="-78"/>
                        </a:rPr>
                        <a:t>و ابزار آموزشي</a:t>
                      </a:r>
                      <a:endParaRPr lang="fa-IR" sz="1600" dirty="0">
                        <a:cs typeface="2  Titr" pitchFamily="2" charset="-78"/>
                      </a:endParaRPr>
                    </a:p>
                  </a:txBody>
                  <a:tcPr marT="45724" marB="45724" anchor="ctr"/>
                </a:tc>
                <a:tc>
                  <a:txBody>
                    <a:bodyPr/>
                    <a:lstStyle/>
                    <a:p>
                      <a:pPr algn="ctr" rtl="1"/>
                      <a:r>
                        <a:rPr lang="fa-IR" sz="1600" b="1" dirty="0" smtClean="0">
                          <a:effectLst>
                            <a:outerShdw blurRad="38100" dist="38100" dir="2700000" algn="tl">
                              <a:srgbClr val="000000">
                                <a:alpha val="43137"/>
                              </a:srgbClr>
                            </a:outerShdw>
                          </a:effectLst>
                          <a:cs typeface="2  Lotus" pitchFamily="2" charset="-78"/>
                        </a:rPr>
                        <a:t>تعيين روش ارائة مؤثر (كلاسي، از طريق وب)</a:t>
                      </a:r>
                    </a:p>
                    <a:p>
                      <a:pPr algn="ctr" rtl="1"/>
                      <a:r>
                        <a:rPr lang="fa-IR" sz="1600" b="1" dirty="0" smtClean="0">
                          <a:effectLst>
                            <a:outerShdw blurRad="38100" dist="38100" dir="2700000" algn="tl">
                              <a:srgbClr val="000000">
                                <a:alpha val="43137"/>
                              </a:srgbClr>
                            </a:outerShdw>
                          </a:effectLst>
                          <a:cs typeface="2  Lotus" pitchFamily="2" charset="-78"/>
                        </a:rPr>
                        <a:t>تعيين ابزارهاي طراحي مؤثر (استفاده از نرم افزارهاي فلش، آفيس)</a:t>
                      </a:r>
                      <a:endParaRPr lang="fa-IR" sz="1600" b="1" dirty="0">
                        <a:effectLst>
                          <a:outerShdw blurRad="38100" dist="38100" dir="2700000" algn="tl">
                            <a:srgbClr val="000000">
                              <a:alpha val="43137"/>
                            </a:srgbClr>
                          </a:outerShdw>
                        </a:effectLst>
                        <a:cs typeface="2  Lotus" pitchFamily="2" charset="-78"/>
                      </a:endParaRPr>
                    </a:p>
                  </a:txBody>
                  <a:tcPr marT="45724" marB="45724" anchor="ctr"/>
                </a:tc>
                <a:tc>
                  <a:txBody>
                    <a:bodyPr/>
                    <a:lstStyle/>
                    <a:p>
                      <a:pPr algn="just" rtl="1"/>
                      <a:r>
                        <a:rPr lang="fa-IR" sz="1800" b="1" dirty="0" smtClean="0">
                          <a:effectLst>
                            <a:outerShdw blurRad="38100" dist="38100" dir="2700000" algn="tl">
                              <a:srgbClr val="000000">
                                <a:alpha val="43137"/>
                              </a:srgbClr>
                            </a:outerShdw>
                          </a:effectLst>
                          <a:cs typeface="2  Lotus" pitchFamily="2" charset="-78"/>
                        </a:rPr>
                        <a:t>آيا روش ارائه توصيه شده به لحاظ آموزشي معتبر و مؤثر است؟</a:t>
                      </a:r>
                      <a:endParaRPr lang="fa-IR" sz="1800" b="1" dirty="0">
                        <a:effectLst>
                          <a:outerShdw blurRad="38100" dist="38100" dir="2700000" algn="tl">
                            <a:srgbClr val="000000">
                              <a:alpha val="43137"/>
                            </a:srgbClr>
                          </a:outerShdw>
                        </a:effectLst>
                        <a:cs typeface="2  Lotus" pitchFamily="2" charset="-78"/>
                      </a:endParaRPr>
                    </a:p>
                  </a:txBody>
                  <a:tcPr marT="45724" marB="45724"/>
                </a:tc>
              </a:tr>
              <a:tr h="1051715">
                <a:tc>
                  <a:txBody>
                    <a:bodyPr/>
                    <a:lstStyle/>
                    <a:p>
                      <a:pPr algn="ctr" rtl="1"/>
                      <a:r>
                        <a:rPr lang="fa-IR" sz="1600" dirty="0" smtClean="0">
                          <a:cs typeface="2  Titr" pitchFamily="2" charset="-78"/>
                        </a:rPr>
                        <a:t>طراحي و</a:t>
                      </a:r>
                    </a:p>
                    <a:p>
                      <a:pPr algn="ctr" rtl="1"/>
                      <a:r>
                        <a:rPr lang="fa-IR" sz="1600" dirty="0" smtClean="0">
                          <a:cs typeface="2  Titr" pitchFamily="2" charset="-78"/>
                        </a:rPr>
                        <a:t>تهيه محيط</a:t>
                      </a:r>
                    </a:p>
                    <a:p>
                      <a:pPr algn="ctr" rtl="1"/>
                      <a:r>
                        <a:rPr lang="fa-IR" sz="1600" dirty="0" smtClean="0">
                          <a:cs typeface="2  Titr" pitchFamily="2" charset="-78"/>
                        </a:rPr>
                        <a:t>يادگيري</a:t>
                      </a:r>
                      <a:endParaRPr lang="fa-IR" sz="1600" dirty="0">
                        <a:cs typeface="2  Titr" pitchFamily="2" charset="-78"/>
                      </a:endParaRPr>
                    </a:p>
                  </a:txBody>
                  <a:tcPr marT="45724" marB="45724" anchor="ctr">
                    <a:solidFill>
                      <a:schemeClr val="accent1"/>
                    </a:solidFill>
                  </a:tcPr>
                </a:tc>
                <a:tc>
                  <a:txBody>
                    <a:bodyPr/>
                    <a:lstStyle/>
                    <a:p>
                      <a:pPr algn="ctr" rtl="1"/>
                      <a:r>
                        <a:rPr lang="fa-IR" sz="1600" b="1" dirty="0" smtClean="0">
                          <a:effectLst>
                            <a:outerShdw blurRad="38100" dist="38100" dir="2700000" algn="tl">
                              <a:srgbClr val="000000">
                                <a:alpha val="43137"/>
                              </a:srgbClr>
                            </a:outerShdw>
                          </a:effectLst>
                          <a:cs typeface="2  Lotus" pitchFamily="2" charset="-78"/>
                        </a:rPr>
                        <a:t>استفاده از ابزارهاي مربوط</a:t>
                      </a:r>
                    </a:p>
                    <a:p>
                      <a:pPr algn="ctr" rtl="1"/>
                      <a:r>
                        <a:rPr lang="fa-IR" sz="1600" b="1" dirty="0" smtClean="0">
                          <a:effectLst>
                            <a:outerShdw blurRad="38100" dist="38100" dir="2700000" algn="tl">
                              <a:srgbClr val="000000">
                                <a:alpha val="43137"/>
                              </a:srgbClr>
                            </a:outerShdw>
                          </a:effectLst>
                          <a:cs typeface="2  Lotus" pitchFamily="2" charset="-78"/>
                        </a:rPr>
                        <a:t>سازماندهي دوره (طراحي گرافيكي، استفاده از استوري برد، برنامه هاي</a:t>
                      </a:r>
                    </a:p>
                    <a:p>
                      <a:pPr algn="ctr" rtl="1"/>
                      <a:r>
                        <a:rPr lang="fa-IR" sz="1600" b="1" dirty="0" smtClean="0">
                          <a:effectLst>
                            <a:outerShdw blurRad="38100" dist="38100" dir="2700000" algn="tl">
                              <a:srgbClr val="000000">
                                <a:alpha val="43137"/>
                              </a:srgbClr>
                            </a:outerShdw>
                          </a:effectLst>
                          <a:cs typeface="2  Lotus" pitchFamily="2" charset="-78"/>
                        </a:rPr>
                        <a:t>چندرسانه اي)</a:t>
                      </a:r>
                      <a:endParaRPr lang="fa-IR" sz="1600" b="1" dirty="0">
                        <a:effectLst>
                          <a:outerShdw blurRad="38100" dist="38100" dir="2700000" algn="tl">
                            <a:srgbClr val="000000">
                              <a:alpha val="43137"/>
                            </a:srgbClr>
                          </a:outerShdw>
                        </a:effectLst>
                        <a:cs typeface="2  Lotus" pitchFamily="2" charset="-78"/>
                      </a:endParaRPr>
                    </a:p>
                  </a:txBody>
                  <a:tcPr marT="45724" marB="45724" anchor="ctr">
                    <a:solidFill>
                      <a:schemeClr val="accent1"/>
                    </a:solidFill>
                  </a:tcPr>
                </a:tc>
                <a:tc>
                  <a:txBody>
                    <a:bodyPr/>
                    <a:lstStyle/>
                    <a:p>
                      <a:pPr algn="just" rtl="1"/>
                      <a:r>
                        <a:rPr lang="fa-IR" sz="1800" b="1" dirty="0" smtClean="0">
                          <a:effectLst>
                            <a:outerShdw blurRad="38100" dist="38100" dir="2700000" algn="tl">
                              <a:srgbClr val="000000">
                                <a:alpha val="43137"/>
                              </a:srgbClr>
                            </a:outerShdw>
                          </a:effectLst>
                          <a:cs typeface="2  Lotus" pitchFamily="2" charset="-78"/>
                        </a:rPr>
                        <a:t>آيا استوري برد تهيه شده، متناسب با اهداف يادگيري است؟</a:t>
                      </a:r>
                    </a:p>
                    <a:p>
                      <a:pPr algn="just" rtl="1"/>
                      <a:r>
                        <a:rPr lang="fa-IR" sz="1800" b="1" dirty="0" smtClean="0">
                          <a:effectLst>
                            <a:outerShdw blurRad="38100" dist="38100" dir="2700000" algn="tl">
                              <a:srgbClr val="000000">
                                <a:alpha val="43137"/>
                              </a:srgbClr>
                            </a:outerShdw>
                          </a:effectLst>
                          <a:cs typeface="2  Lotus" pitchFamily="2" charset="-78"/>
                        </a:rPr>
                        <a:t>آيا محتوا متناسب با اهداف تهيه شده است؟ آيا تصاوير مناسبي انتخاب شده است؟ آيا برنامه ريزي تعامل ها به طور صحيح صورت گرفته است؟</a:t>
                      </a:r>
                      <a:endParaRPr lang="fa-IR" sz="1800" b="1" dirty="0">
                        <a:effectLst>
                          <a:outerShdw blurRad="38100" dist="38100" dir="2700000" algn="tl">
                            <a:srgbClr val="000000">
                              <a:alpha val="43137"/>
                            </a:srgbClr>
                          </a:outerShdw>
                        </a:effectLst>
                        <a:cs typeface="2  Lotus" pitchFamily="2" charset="-78"/>
                      </a:endParaRPr>
                    </a:p>
                  </a:txBody>
                  <a:tcPr marT="45724" marB="45724">
                    <a:solidFill>
                      <a:schemeClr val="accent1"/>
                    </a:solidFill>
                  </a:tcPr>
                </a:tc>
              </a:tr>
              <a:tr h="726988">
                <a:tc>
                  <a:txBody>
                    <a:bodyPr/>
                    <a:lstStyle/>
                    <a:p>
                      <a:pPr algn="ctr" rtl="1"/>
                      <a:r>
                        <a:rPr lang="fa-IR" sz="1600" dirty="0" smtClean="0">
                          <a:cs typeface="2  Titr" pitchFamily="2" charset="-78"/>
                        </a:rPr>
                        <a:t>تهيه طرح</a:t>
                      </a:r>
                    </a:p>
                    <a:p>
                      <a:pPr algn="ctr" rtl="1"/>
                      <a:r>
                        <a:rPr lang="fa-IR" sz="1600" dirty="0" smtClean="0">
                          <a:cs typeface="2  Titr" pitchFamily="2" charset="-78"/>
                        </a:rPr>
                        <a:t>ارزيابي</a:t>
                      </a:r>
                      <a:endParaRPr lang="fa-IR" sz="1600" dirty="0">
                        <a:cs typeface="2  Titr" pitchFamily="2" charset="-78"/>
                      </a:endParaRPr>
                    </a:p>
                  </a:txBody>
                  <a:tcPr marT="45724" marB="45724" anchor="ctr">
                    <a:solidFill>
                      <a:schemeClr val="accent1"/>
                    </a:solidFill>
                  </a:tcPr>
                </a:tc>
                <a:tc>
                  <a:txBody>
                    <a:bodyPr/>
                    <a:lstStyle/>
                    <a:p>
                      <a:pPr algn="ctr" rtl="1"/>
                      <a:r>
                        <a:rPr lang="fa-IR" sz="1600" b="1" dirty="0" smtClean="0">
                          <a:effectLst>
                            <a:outerShdw blurRad="38100" dist="38100" dir="2700000" algn="tl">
                              <a:srgbClr val="000000">
                                <a:alpha val="43137"/>
                              </a:srgbClr>
                            </a:outerShdw>
                          </a:effectLst>
                          <a:cs typeface="2  Lotus" pitchFamily="2" charset="-78"/>
                        </a:rPr>
                        <a:t>تهيه ارزيابي تكويني و پاياني</a:t>
                      </a:r>
                    </a:p>
                    <a:p>
                      <a:pPr algn="ctr" rtl="1"/>
                      <a:r>
                        <a:rPr lang="fa-IR" sz="1600" b="1" dirty="0" smtClean="0">
                          <a:effectLst>
                            <a:outerShdw blurRad="38100" dist="38100" dir="2700000" algn="tl">
                              <a:srgbClr val="000000">
                                <a:alpha val="43137"/>
                              </a:srgbClr>
                            </a:outerShdw>
                          </a:effectLst>
                          <a:cs typeface="2  Lotus" pitchFamily="2" charset="-78"/>
                        </a:rPr>
                        <a:t>متناسب با اهداف</a:t>
                      </a:r>
                      <a:endParaRPr lang="fa-IR" sz="1600" b="1" dirty="0">
                        <a:effectLst>
                          <a:outerShdw blurRad="38100" dist="38100" dir="2700000" algn="tl">
                            <a:srgbClr val="000000">
                              <a:alpha val="43137"/>
                            </a:srgbClr>
                          </a:outerShdw>
                        </a:effectLst>
                        <a:cs typeface="2  Lotus" pitchFamily="2" charset="-78"/>
                      </a:endParaRPr>
                    </a:p>
                  </a:txBody>
                  <a:tcPr marT="45724" marB="45724" anchor="ctr">
                    <a:solidFill>
                      <a:schemeClr val="accent1"/>
                    </a:solidFill>
                  </a:tcPr>
                </a:tc>
                <a:tc>
                  <a:txBody>
                    <a:bodyPr/>
                    <a:lstStyle/>
                    <a:p>
                      <a:pPr algn="just" rtl="1"/>
                      <a:r>
                        <a:rPr lang="fa-IR" sz="1800" b="1" dirty="0" smtClean="0">
                          <a:effectLst>
                            <a:outerShdw blurRad="38100" dist="38100" dir="2700000" algn="tl">
                              <a:srgbClr val="000000">
                                <a:alpha val="43137"/>
                              </a:srgbClr>
                            </a:outerShdw>
                          </a:effectLst>
                          <a:cs typeface="2  Lotus" pitchFamily="2" charset="-78"/>
                        </a:rPr>
                        <a:t>آيا ارزشيابي ها متناسب با اهداف انجام مي گيرد؟ آيا ارزشيابي هاي اين آموزش به طور صحيح صورت گرفته است؟</a:t>
                      </a:r>
                      <a:endParaRPr lang="fa-IR" sz="1800" b="1" dirty="0">
                        <a:effectLst>
                          <a:outerShdw blurRad="38100" dist="38100" dir="2700000" algn="tl">
                            <a:srgbClr val="000000">
                              <a:alpha val="43137"/>
                            </a:srgbClr>
                          </a:outerShdw>
                        </a:effectLst>
                        <a:cs typeface="2  Lotus" pitchFamily="2" charset="-78"/>
                      </a:endParaRPr>
                    </a:p>
                  </a:txBody>
                  <a:tcPr marT="45724" marB="45724">
                    <a:solidFill>
                      <a:schemeClr val="accent1"/>
                    </a:solidFill>
                  </a:tcPr>
                </a:tc>
              </a:tr>
              <a:tr h="817620">
                <a:tc>
                  <a:txBody>
                    <a:bodyPr/>
                    <a:lstStyle/>
                    <a:p>
                      <a:pPr algn="ctr" rtl="1"/>
                      <a:r>
                        <a:rPr lang="fa-IR" sz="1600" dirty="0" smtClean="0">
                          <a:cs typeface="2  Titr" pitchFamily="2" charset="-78"/>
                        </a:rPr>
                        <a:t>اجرا</a:t>
                      </a:r>
                      <a:endParaRPr lang="fa-IR" sz="1600" dirty="0">
                        <a:cs typeface="2  Titr" pitchFamily="2" charset="-78"/>
                      </a:endParaRPr>
                    </a:p>
                  </a:txBody>
                  <a:tcPr marT="45724" marB="45724" anchor="ctr">
                    <a:solidFill>
                      <a:schemeClr val="accent1"/>
                    </a:solidFill>
                  </a:tcPr>
                </a:tc>
                <a:tc>
                  <a:txBody>
                    <a:bodyPr/>
                    <a:lstStyle/>
                    <a:p>
                      <a:pPr algn="ctr" rtl="1"/>
                      <a:r>
                        <a:rPr lang="fa-IR" sz="1600" b="1" dirty="0" smtClean="0">
                          <a:effectLst>
                            <a:outerShdw blurRad="38100" dist="38100" dir="2700000" algn="tl">
                              <a:srgbClr val="000000">
                                <a:alpha val="43137"/>
                              </a:srgbClr>
                            </a:outerShdw>
                          </a:effectLst>
                          <a:cs typeface="2  Lotus" pitchFamily="2" charset="-78"/>
                        </a:rPr>
                        <a:t>ارائه و اجراي طرح</a:t>
                      </a:r>
                      <a:endParaRPr lang="fa-IR" sz="1600" b="1" dirty="0">
                        <a:effectLst>
                          <a:outerShdw blurRad="38100" dist="38100" dir="2700000" algn="tl">
                            <a:srgbClr val="000000">
                              <a:alpha val="43137"/>
                            </a:srgbClr>
                          </a:outerShdw>
                        </a:effectLst>
                        <a:cs typeface="2  Lotus" pitchFamily="2" charset="-78"/>
                      </a:endParaRPr>
                    </a:p>
                  </a:txBody>
                  <a:tcPr marT="45724" marB="45724" anchor="ctr">
                    <a:solidFill>
                      <a:schemeClr val="accent1"/>
                    </a:solidFill>
                  </a:tcPr>
                </a:tc>
                <a:tc>
                  <a:txBody>
                    <a:bodyPr/>
                    <a:lstStyle/>
                    <a:p>
                      <a:pPr algn="just" rtl="1"/>
                      <a:r>
                        <a:rPr lang="fa-IR" sz="1800" b="1" dirty="0" smtClean="0">
                          <a:effectLst>
                            <a:outerShdw blurRad="38100" dist="38100" dir="2700000" algn="tl">
                              <a:srgbClr val="000000">
                                <a:alpha val="43137"/>
                              </a:srgbClr>
                            </a:outerShdw>
                          </a:effectLst>
                          <a:cs typeface="2  Lotus" pitchFamily="2" charset="-78"/>
                        </a:rPr>
                        <a:t>آيا طرح دائماً پيشرفت و عكس العمل يادگيرنده را بررسي مي كند؟ انعطاف لازم در برنامه وجود دارد؟</a:t>
                      </a:r>
                      <a:endParaRPr lang="fa-IR" sz="1800" b="1" dirty="0">
                        <a:effectLst>
                          <a:outerShdw blurRad="38100" dist="38100" dir="2700000" algn="tl">
                            <a:srgbClr val="000000">
                              <a:alpha val="43137"/>
                            </a:srgbClr>
                          </a:outerShdw>
                        </a:effectLst>
                        <a:cs typeface="2  Lotus" pitchFamily="2" charset="-78"/>
                      </a:endParaRPr>
                    </a:p>
                  </a:txBody>
                  <a:tcPr marT="45724" marB="45724">
                    <a:solidFill>
                      <a:schemeClr val="accent1"/>
                    </a:solidFill>
                  </a:tcPr>
                </a:tc>
              </a:tr>
            </a:tbl>
          </a:graphicData>
        </a:graphic>
      </p:graphicFrame>
    </p:spTree>
  </p:cSld>
  <p:clrMapOvr>
    <a:masterClrMapping/>
  </p:clrMapOvr>
  <p:transition spd="slow">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642350" cy="6408738"/>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الگوي بحث شده، يكي از جديدترين الگوها در زمينه طراحي آموزشي است. در اغلب الگوهاي طراحي آموزشي، </a:t>
            </a:r>
            <a:r>
              <a:rPr lang="fa-IR" sz="4400" b="1" dirty="0" smtClean="0">
                <a:solidFill>
                  <a:srgbClr val="FF0000"/>
                </a:solidFill>
                <a:effectLst>
                  <a:outerShdw blurRad="38100" dist="38100" dir="2700000" algn="tl">
                    <a:srgbClr val="000000">
                      <a:alpha val="43137"/>
                    </a:srgbClr>
                  </a:outerShdw>
                </a:effectLst>
                <a:cs typeface="2  Lotus" pitchFamily="2" charset="-78"/>
              </a:rPr>
              <a:t>ارزشيابي در مرحله آخر </a:t>
            </a:r>
            <a:r>
              <a:rPr lang="fa-IR" sz="4400" b="1" dirty="0" smtClean="0">
                <a:effectLst>
                  <a:outerShdw blurRad="38100" dist="38100" dir="2700000" algn="tl">
                    <a:srgbClr val="000000">
                      <a:alpha val="43137"/>
                    </a:srgbClr>
                  </a:outerShdw>
                </a:effectLst>
                <a:cs typeface="2  Lotus" pitchFamily="2" charset="-78"/>
              </a:rPr>
              <a:t>انجام مي شود، اما در الگوي ام.ام.اس، </a:t>
            </a:r>
            <a:r>
              <a:rPr lang="fa-IR" sz="4400" b="1" dirty="0" smtClean="0">
                <a:solidFill>
                  <a:srgbClr val="C00000"/>
                </a:solidFill>
                <a:effectLst>
                  <a:outerShdw blurRad="38100" dist="38100" dir="2700000" algn="tl">
                    <a:srgbClr val="000000">
                      <a:alpha val="43137"/>
                    </a:srgbClr>
                  </a:outerShdw>
                </a:effectLst>
                <a:cs typeface="2  Lotus" pitchFamily="2" charset="-78"/>
              </a:rPr>
              <a:t>ارزشيابي در پايان هر يك از مراحل </a:t>
            </a:r>
            <a:r>
              <a:rPr lang="fa-IR" sz="4400" b="1" dirty="0" smtClean="0">
                <a:effectLst>
                  <a:outerShdw blurRad="38100" dist="38100" dir="2700000" algn="tl">
                    <a:srgbClr val="000000">
                      <a:alpha val="43137"/>
                    </a:srgbClr>
                  </a:outerShdw>
                </a:effectLst>
                <a:cs typeface="2  Lotus" pitchFamily="2" charset="-78"/>
              </a:rPr>
              <a:t>صورت مي گيرد. كوتاهي در به كارگيري عمل ارزشيابي در همه مراحل، مي تواند به بيهودگي و نارضايتي معلمان و دانش آموزان در محيط هاي يادگيري منجر شود.</a:t>
            </a:r>
            <a:endParaRPr lang="fa-IR" sz="4400" b="1" dirty="0">
              <a:effectLst>
                <a:outerShdw blurRad="38100" dist="38100" dir="2700000" algn="tl">
                  <a:srgbClr val="000000">
                    <a:alpha val="43137"/>
                  </a:srgbClr>
                </a:outerShdw>
              </a:effectLst>
              <a:cs typeface="2  Lotus" pitchFamily="2" charset="-78"/>
            </a:endParaRPr>
          </a:p>
        </p:txBody>
      </p:sp>
    </p:spTree>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341438"/>
            <a:ext cx="8785225" cy="5256212"/>
          </a:xfrm>
        </p:spPr>
        <p:txBody>
          <a:bodyPr/>
          <a:lstStyle/>
          <a:p>
            <a:pPr marL="0" indent="0" algn="jus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این الگو یکی از الگوهایی است که معلمان را قادر می سازد فعالیت های آموزشی خود را به گونه ای مؤثر طرح ریزی کنند. این الگو که توسط </a:t>
            </a:r>
            <a:r>
              <a:rPr lang="fa-IR" sz="4800" b="1" dirty="0" smtClean="0">
                <a:solidFill>
                  <a:srgbClr val="FF0000"/>
                </a:solidFill>
                <a:effectLst>
                  <a:outerShdw blurRad="38100" dist="38100" dir="2700000" algn="tl">
                    <a:srgbClr val="000000">
                      <a:alpha val="43137"/>
                    </a:srgbClr>
                  </a:outerShdw>
                </a:effectLst>
                <a:cs typeface="2  Lotus" pitchFamily="2" charset="-78"/>
              </a:rPr>
              <a:t>هینیچ</a:t>
            </a:r>
            <a:r>
              <a:rPr lang="fa-IR" sz="4800" b="1" dirty="0" smtClean="0">
                <a:solidFill>
                  <a:schemeClr val="tx1"/>
                </a:solidFill>
                <a:effectLst>
                  <a:outerShdw blurRad="38100" dist="38100" dir="2700000" algn="tl">
                    <a:srgbClr val="000000">
                      <a:alpha val="43137"/>
                    </a:srgbClr>
                  </a:outerShdw>
                </a:effectLst>
                <a:cs typeface="2  Lotus" pitchFamily="2" charset="-78"/>
              </a:rPr>
              <a:t>،</a:t>
            </a:r>
            <a:r>
              <a:rPr lang="fa-IR" sz="4800" b="1" dirty="0" smtClean="0">
                <a:solidFill>
                  <a:srgbClr val="FF0000"/>
                </a:solidFill>
                <a:effectLst>
                  <a:outerShdw blurRad="38100" dist="38100" dir="2700000" algn="tl">
                    <a:srgbClr val="000000">
                      <a:alpha val="43137"/>
                    </a:srgbClr>
                  </a:outerShdw>
                </a:effectLst>
                <a:cs typeface="2  Lotus" pitchFamily="2" charset="-78"/>
              </a:rPr>
              <a:t> مولندا</a:t>
            </a:r>
            <a:r>
              <a:rPr lang="fa-IR" sz="4800" b="1" dirty="0" smtClean="0">
                <a:solidFill>
                  <a:schemeClr val="tx1"/>
                </a:solidFill>
                <a:effectLst>
                  <a:outerShdw blurRad="38100" dist="38100" dir="2700000" algn="tl">
                    <a:srgbClr val="000000">
                      <a:alpha val="43137"/>
                    </a:srgbClr>
                  </a:outerShdw>
                </a:effectLst>
                <a:cs typeface="2  Lotus" pitchFamily="2" charset="-78"/>
              </a:rPr>
              <a:t>،</a:t>
            </a:r>
            <a:r>
              <a:rPr lang="fa-IR" sz="4800" b="1" dirty="0" smtClean="0">
                <a:solidFill>
                  <a:srgbClr val="FF0000"/>
                </a:solidFill>
                <a:effectLst>
                  <a:outerShdw blurRad="38100" dist="38100" dir="2700000" algn="tl">
                    <a:srgbClr val="000000">
                      <a:alpha val="43137"/>
                    </a:srgbClr>
                  </a:outerShdw>
                </a:effectLst>
                <a:cs typeface="2  Lotus" pitchFamily="2" charset="-78"/>
              </a:rPr>
              <a:t> راسل</a:t>
            </a:r>
            <a:r>
              <a:rPr lang="fa-IR" sz="4800" b="1" dirty="0" smtClean="0">
                <a:solidFill>
                  <a:schemeClr val="tx1"/>
                </a:solidFill>
                <a:effectLst>
                  <a:outerShdw blurRad="38100" dist="38100" dir="2700000" algn="tl">
                    <a:srgbClr val="000000">
                      <a:alpha val="43137"/>
                    </a:srgbClr>
                  </a:outerShdw>
                </a:effectLst>
                <a:cs typeface="2  Lotus" pitchFamily="2" charset="-78"/>
              </a:rPr>
              <a:t> و </a:t>
            </a:r>
            <a:r>
              <a:rPr lang="fa-IR" sz="4800" b="1" dirty="0" smtClean="0">
                <a:solidFill>
                  <a:srgbClr val="FF0000"/>
                </a:solidFill>
                <a:effectLst>
                  <a:outerShdw blurRad="38100" dist="38100" dir="2700000" algn="tl">
                    <a:srgbClr val="000000">
                      <a:alpha val="43137"/>
                    </a:srgbClr>
                  </a:outerShdw>
                </a:effectLst>
                <a:cs typeface="2  Lotus" pitchFamily="2" charset="-78"/>
              </a:rPr>
              <a:t>اسمالدینو </a:t>
            </a:r>
            <a:r>
              <a:rPr lang="fa-IR" sz="4800" b="1" dirty="0" smtClean="0">
                <a:effectLst>
                  <a:outerShdw blurRad="38100" dist="38100" dir="2700000" algn="tl">
                    <a:srgbClr val="000000">
                      <a:alpha val="43137"/>
                    </a:srgbClr>
                  </a:outerShdw>
                </a:effectLst>
                <a:cs typeface="2  Lotus" pitchFamily="2" charset="-78"/>
              </a:rPr>
              <a:t>ارائه شده است، از شش مرحله یا گام تشکیل می شود:</a:t>
            </a:r>
          </a:p>
        </p:txBody>
      </p:sp>
      <p:sp>
        <p:nvSpPr>
          <p:cNvPr id="3" name="Title 2"/>
          <p:cNvSpPr>
            <a:spLocks noGrp="1"/>
          </p:cNvSpPr>
          <p:nvPr>
            <p:ph type="title"/>
          </p:nvPr>
        </p:nvSpPr>
        <p:spPr>
          <a:xfrm>
            <a:off x="179388" y="188913"/>
            <a:ext cx="8785225" cy="1079500"/>
          </a:xfrm>
          <a:solidFill>
            <a:schemeClr val="tx1"/>
          </a:solidFill>
        </p:spPr>
        <p:txBody>
          <a:bodyPr/>
          <a:lstStyle/>
          <a:p>
            <a:r>
              <a:rPr lang="fa-IR" sz="3200" b="1" smtClean="0">
                <a:solidFill>
                  <a:srgbClr val="FF0000"/>
                </a:solidFill>
                <a:latin typeface="BMitraBold"/>
                <a:cs typeface="2  Titr" pitchFamily="2" charset="-78"/>
              </a:rPr>
              <a:t>طراحی آموزشی مبتنی برالگوی اطمینان بخش (اشَور)</a:t>
            </a:r>
            <a:endParaRPr lang="fa-IR" sz="32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8913"/>
            <a:ext cx="8713787" cy="6526212"/>
          </a:xfrm>
        </p:spPr>
        <p:txBody>
          <a:bodyPr rtlCol="1">
            <a:noAutofit/>
          </a:bodyPr>
          <a:lstStyle/>
          <a:p>
            <a:pPr marL="0" indent="0" algn="just" eaLnBrk="1" fontAlgn="auto" hangingPunct="1">
              <a:spcBef>
                <a:spcPts val="0"/>
              </a:spcBef>
              <a:spcAft>
                <a:spcPts val="0"/>
              </a:spcAft>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امروزه طراحی آموزشی به عنوان یک رشته ی مهم در تکنولوژی آموزشی مطرح است. </a:t>
            </a:r>
            <a:endParaRPr lang="en-US" sz="54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ts val="0"/>
              </a:spcBef>
              <a:spcAft>
                <a:spcPts val="0"/>
              </a:spcAf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تکنولوژی آموزشی </a:t>
            </a:r>
            <a:r>
              <a:rPr lang="fa-IR" sz="5400" b="1" dirty="0" smtClean="0">
                <a:effectLst>
                  <a:outerShdw blurRad="38100" dist="38100" dir="2700000" algn="tl">
                    <a:srgbClr val="000000">
                      <a:alpha val="43137"/>
                    </a:srgbClr>
                  </a:outerShdw>
                </a:effectLst>
                <a:cs typeface="2  Lotus" pitchFamily="2" charset="-78"/>
              </a:rPr>
              <a:t>با بکارگیری پایه های نظری روان شناسی یادگیری و روان شناسی تربیتی، از روش های موجود در حوزه طراحی آموزشی استفاده می کند. </a:t>
            </a:r>
            <a:endParaRPr lang="en-US" sz="4400" dirty="0" smtClean="0">
              <a:cs typeface="2  Lotus" pitchFamily="2" charset="-78"/>
            </a:endParaRPr>
          </a:p>
          <a:p>
            <a:pPr marL="274320" indent="-274320" algn="just" eaLnBrk="1" fontAlgn="auto" hangingPunct="1">
              <a:spcBef>
                <a:spcPts val="0"/>
              </a:spcBef>
              <a:spcAft>
                <a:spcPts val="0"/>
              </a:spcAft>
              <a:defRPr/>
            </a:pPr>
            <a:endParaRPr lang="fa-IR" sz="2800" dirty="0" smtClean="0">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5888"/>
            <a:ext cx="8713787" cy="6626225"/>
          </a:xfrm>
        </p:spPr>
        <p:txBody>
          <a:bodyPr/>
          <a:lstStyle/>
          <a:p>
            <a:pPr marL="0" indent="0" algn="just">
              <a:spcBef>
                <a:spcPts val="0"/>
              </a:spcBef>
              <a:buFont typeface="Symbol" pitchFamily="18" charset="2"/>
              <a:buNone/>
              <a:defRPr/>
            </a:pPr>
            <a:r>
              <a:rPr lang="fa-IR" sz="5400" b="1" dirty="0">
                <a:solidFill>
                  <a:srgbClr val="00B050"/>
                </a:solidFill>
                <a:effectLst>
                  <a:outerShdw blurRad="38100" dist="38100" dir="2700000" algn="tl">
                    <a:srgbClr val="000000">
                      <a:alpha val="43137"/>
                    </a:srgbClr>
                  </a:outerShdw>
                </a:effectLst>
                <a:cs typeface="2  Lotus" pitchFamily="2" charset="-78"/>
              </a:rPr>
              <a:t>1. </a:t>
            </a:r>
            <a:r>
              <a:rPr lang="fa-IR" sz="5400" b="1" dirty="0">
                <a:effectLst>
                  <a:outerShdw blurRad="38100" dist="38100" dir="2700000" algn="tl">
                    <a:srgbClr val="000000">
                      <a:alpha val="43137"/>
                    </a:srgbClr>
                  </a:outerShdw>
                </a:effectLst>
                <a:cs typeface="2  Lotus" pitchFamily="2" charset="-78"/>
              </a:rPr>
              <a:t>تحلیل ویژگی های یادگیرندگان</a:t>
            </a:r>
          </a:p>
          <a:p>
            <a:pPr marL="0" indent="0" algn="just">
              <a:spcBef>
                <a:spcPts val="0"/>
              </a:spcBef>
              <a:buFont typeface="Symbol" pitchFamily="18" charset="2"/>
              <a:buNone/>
              <a:defRPr/>
            </a:pPr>
            <a:r>
              <a:rPr lang="fa-IR" sz="5400" b="1" dirty="0">
                <a:solidFill>
                  <a:srgbClr val="00B050"/>
                </a:solidFill>
                <a:effectLst>
                  <a:outerShdw blurRad="38100" dist="38100" dir="2700000" algn="tl">
                    <a:srgbClr val="000000">
                      <a:alpha val="43137"/>
                    </a:srgbClr>
                  </a:outerShdw>
                </a:effectLst>
                <a:cs typeface="2  Lotus" pitchFamily="2" charset="-78"/>
              </a:rPr>
              <a:t>2. </a:t>
            </a:r>
            <a:r>
              <a:rPr lang="fa-IR" sz="5400" b="1" dirty="0">
                <a:effectLst>
                  <a:outerShdw blurRad="38100" dist="38100" dir="2700000" algn="tl">
                    <a:srgbClr val="000000">
                      <a:alpha val="43137"/>
                    </a:srgbClr>
                  </a:outerShdw>
                </a:effectLst>
                <a:cs typeface="2  Lotus" pitchFamily="2" charset="-78"/>
              </a:rPr>
              <a:t>بیان هدف های آموزشی</a:t>
            </a:r>
          </a:p>
          <a:p>
            <a:pPr marL="0" indent="0" algn="just">
              <a:spcBef>
                <a:spcPts val="0"/>
              </a:spcBef>
              <a:buFont typeface="Symbol" pitchFamily="18" charset="2"/>
              <a:buNone/>
              <a:defRPr/>
            </a:pPr>
            <a:r>
              <a:rPr lang="fa-IR" sz="5400" b="1" dirty="0">
                <a:solidFill>
                  <a:srgbClr val="00B050"/>
                </a:solidFill>
                <a:effectLst>
                  <a:outerShdw blurRad="38100" dist="38100" dir="2700000" algn="tl">
                    <a:srgbClr val="000000">
                      <a:alpha val="43137"/>
                    </a:srgbClr>
                  </a:outerShdw>
                </a:effectLst>
                <a:cs typeface="2  Lotus" pitchFamily="2" charset="-78"/>
              </a:rPr>
              <a:t>3. </a:t>
            </a:r>
            <a:r>
              <a:rPr lang="fa-IR" sz="5400" b="1" dirty="0">
                <a:effectLst>
                  <a:outerShdw blurRad="38100" dist="38100" dir="2700000" algn="tl">
                    <a:srgbClr val="000000">
                      <a:alpha val="43137"/>
                    </a:srgbClr>
                  </a:outerShdw>
                </a:effectLst>
                <a:cs typeface="2  Lotus" pitchFamily="2" charset="-78"/>
              </a:rPr>
              <a:t>انتخاب روش ها، رسانه ها و مواد آموزشی</a:t>
            </a:r>
          </a:p>
          <a:p>
            <a:pPr marL="0" indent="0" algn="just">
              <a:spcBef>
                <a:spcPts val="0"/>
              </a:spcBef>
              <a:buFont typeface="Symbol" pitchFamily="18" charset="2"/>
              <a:buNone/>
              <a:defRPr/>
            </a:pPr>
            <a:r>
              <a:rPr lang="fa-IR" sz="5400" b="1" dirty="0">
                <a:solidFill>
                  <a:srgbClr val="00B050"/>
                </a:solidFill>
                <a:effectLst>
                  <a:outerShdw blurRad="38100" dist="38100" dir="2700000" algn="tl">
                    <a:srgbClr val="000000">
                      <a:alpha val="43137"/>
                    </a:srgbClr>
                  </a:outerShdw>
                </a:effectLst>
                <a:cs typeface="2  Lotus" pitchFamily="2" charset="-78"/>
              </a:rPr>
              <a:t>4. </a:t>
            </a:r>
            <a:r>
              <a:rPr lang="fa-IR" sz="5400" b="1" dirty="0">
                <a:effectLst>
                  <a:outerShdw blurRad="38100" dist="38100" dir="2700000" algn="tl">
                    <a:srgbClr val="000000">
                      <a:alpha val="43137"/>
                    </a:srgbClr>
                  </a:outerShdw>
                </a:effectLst>
                <a:cs typeface="2  Lotus" pitchFamily="2" charset="-78"/>
              </a:rPr>
              <a:t>به کارگیری رسانه ها و مواد آموزشی</a:t>
            </a:r>
          </a:p>
          <a:p>
            <a:pPr marL="0" indent="0" algn="just">
              <a:spcBef>
                <a:spcPts val="0"/>
              </a:spcBef>
              <a:buFont typeface="Symbol" pitchFamily="18" charset="2"/>
              <a:buNone/>
              <a:defRPr/>
            </a:pPr>
            <a:r>
              <a:rPr lang="fa-IR" sz="5400" b="1" dirty="0">
                <a:solidFill>
                  <a:srgbClr val="00B050"/>
                </a:solidFill>
                <a:effectLst>
                  <a:outerShdw blurRad="38100" dist="38100" dir="2700000" algn="tl">
                    <a:srgbClr val="000000">
                      <a:alpha val="43137"/>
                    </a:srgbClr>
                  </a:outerShdw>
                </a:effectLst>
                <a:cs typeface="2  Lotus" pitchFamily="2" charset="-78"/>
              </a:rPr>
              <a:t>5. </a:t>
            </a:r>
            <a:r>
              <a:rPr lang="fa-IR" sz="5400" b="1" dirty="0">
                <a:effectLst>
                  <a:outerShdw blurRad="38100" dist="38100" dir="2700000" algn="tl">
                    <a:srgbClr val="000000">
                      <a:alpha val="43137"/>
                    </a:srgbClr>
                  </a:outerShdw>
                </a:effectLst>
                <a:cs typeface="2  Lotus" pitchFamily="2" charset="-78"/>
              </a:rPr>
              <a:t>مشارکت یادگیرندگان</a:t>
            </a:r>
          </a:p>
          <a:p>
            <a:pPr marL="0" indent="0" algn="just">
              <a:spcBef>
                <a:spcPts val="0"/>
              </a:spcBef>
              <a:buFont typeface="Symbol" pitchFamily="18" charset="2"/>
              <a:buNone/>
              <a:defRPr/>
            </a:pPr>
            <a:r>
              <a:rPr lang="fa-IR" sz="5400" b="1" dirty="0">
                <a:solidFill>
                  <a:srgbClr val="00B050"/>
                </a:solidFill>
                <a:effectLst>
                  <a:outerShdw blurRad="38100" dist="38100" dir="2700000" algn="tl">
                    <a:srgbClr val="000000">
                      <a:alpha val="43137"/>
                    </a:srgbClr>
                  </a:outerShdw>
                </a:effectLst>
                <a:cs typeface="2  Lotus" pitchFamily="2" charset="-78"/>
              </a:rPr>
              <a:t>6. </a:t>
            </a:r>
            <a:r>
              <a:rPr lang="fa-IR" sz="5400" b="1" dirty="0">
                <a:effectLst>
                  <a:outerShdw blurRad="38100" dist="38100" dir="2700000" algn="tl">
                    <a:srgbClr val="000000">
                      <a:alpha val="43137"/>
                    </a:srgbClr>
                  </a:outerShdw>
                </a:effectLst>
                <a:cs typeface="2  Lotus" pitchFamily="2" charset="-78"/>
              </a:rPr>
              <a:t>ارزش یابی و بازنگری آموزش</a:t>
            </a:r>
          </a:p>
          <a:p>
            <a:pPr>
              <a:defRPr/>
            </a:pPr>
            <a:endParaRPr lang="en-US" sz="5400" dirty="0"/>
          </a:p>
        </p:txBody>
      </p:sp>
    </p:spTree>
  </p:cSld>
  <p:clrMapOvr>
    <a:masterClrMapping/>
  </p:clrMapOvr>
  <p:transition spd="slow">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7950" y="908050"/>
          <a:ext cx="8928100" cy="5761039"/>
        </p:xfrm>
        <a:graphic>
          <a:graphicData uri="http://schemas.openxmlformats.org/drawingml/2006/table">
            <a:tbl>
              <a:tblPr rtl="1" firstRow="1" bandRow="1">
                <a:tableStyleId>{0505E3EF-67EA-436B-97B2-0124C06EBD24}</a:tableStyleId>
              </a:tblPr>
              <a:tblGrid>
                <a:gridCol w="727195"/>
                <a:gridCol w="1869907"/>
                <a:gridCol w="6330998"/>
              </a:tblGrid>
              <a:tr h="379866">
                <a:tc>
                  <a:txBody>
                    <a:bodyPr/>
                    <a:lstStyle/>
                    <a:p>
                      <a:pPr algn="ctr" rtl="1"/>
                      <a:r>
                        <a:rPr lang="fa-IR" sz="1800" dirty="0" smtClean="0">
                          <a:cs typeface="2  Titr" pitchFamily="2" charset="-78"/>
                        </a:rPr>
                        <a:t>مرحله</a:t>
                      </a:r>
                      <a:endParaRPr lang="fa-IR" sz="1800" dirty="0">
                        <a:solidFill>
                          <a:schemeClr val="tx1"/>
                        </a:solidFill>
                        <a:cs typeface="2  Titr" pitchFamily="2" charset="-78"/>
                      </a:endParaRPr>
                    </a:p>
                  </a:txBody>
                  <a:tcPr marL="91435" marR="91435" marT="45734" marB="45734" anchor="ctr"/>
                </a:tc>
                <a:tc>
                  <a:txBody>
                    <a:bodyPr/>
                    <a:lstStyle/>
                    <a:p>
                      <a:pPr algn="ctr" rtl="1"/>
                      <a:r>
                        <a:rPr lang="fa-IR" sz="1800" dirty="0" smtClean="0">
                          <a:cs typeface="2  Titr" pitchFamily="2" charset="-78"/>
                        </a:rPr>
                        <a:t>عنوان مرحله</a:t>
                      </a:r>
                      <a:endParaRPr lang="fa-IR" sz="1800" dirty="0">
                        <a:solidFill>
                          <a:schemeClr val="tx1"/>
                        </a:solidFill>
                        <a:cs typeface="2  Titr" pitchFamily="2" charset="-78"/>
                      </a:endParaRPr>
                    </a:p>
                  </a:txBody>
                  <a:tcPr marL="91435" marR="91435" marT="45734" marB="45734" anchor="ctr"/>
                </a:tc>
                <a:tc>
                  <a:txBody>
                    <a:bodyPr/>
                    <a:lstStyle/>
                    <a:p>
                      <a:pPr algn="ctr" rtl="1"/>
                      <a:r>
                        <a:rPr lang="fa-IR" sz="1800" u="none" strike="noStrike" baseline="0" dirty="0" smtClean="0">
                          <a:cs typeface="2  Titr" pitchFamily="2" charset="-78"/>
                        </a:rPr>
                        <a:t>عمده ترین فعالیت های طراح آموزشی</a:t>
                      </a:r>
                      <a:endParaRPr lang="fa-IR" sz="1800" dirty="0">
                        <a:solidFill>
                          <a:schemeClr val="tx1"/>
                        </a:solidFill>
                        <a:cs typeface="2  Titr" pitchFamily="2" charset="-78"/>
                      </a:endParaRPr>
                    </a:p>
                  </a:txBody>
                  <a:tcPr marL="91435" marR="91435" marT="45734" marB="45734" anchor="ctr"/>
                </a:tc>
              </a:tr>
              <a:tr h="1354076">
                <a:tc>
                  <a:txBody>
                    <a:bodyPr/>
                    <a:lstStyle/>
                    <a:p>
                      <a:pPr algn="ctr" rtl="1"/>
                      <a:r>
                        <a:rPr lang="fa-IR" sz="2000" dirty="0" smtClean="0">
                          <a:cs typeface="2  Titr" pitchFamily="2" charset="-78"/>
                        </a:rPr>
                        <a:t>اول</a:t>
                      </a:r>
                      <a:endParaRPr lang="fa-IR" sz="2000" dirty="0">
                        <a:cs typeface="2  Titr" pitchFamily="2" charset="-78"/>
                      </a:endParaRPr>
                    </a:p>
                  </a:txBody>
                  <a:tcPr marL="91435" marR="91435" marT="45734" marB="45734" anchor="ctr"/>
                </a:tc>
                <a:tc>
                  <a:txBody>
                    <a:bodyPr/>
                    <a:lstStyle/>
                    <a:p>
                      <a:pPr algn="ctr" rtl="1"/>
                      <a:r>
                        <a:rPr lang="fa-IR" sz="2000" b="1" i="0" u="none" strike="noStrike" baseline="0" dirty="0" smtClean="0">
                          <a:solidFill>
                            <a:srgbClr val="C00000"/>
                          </a:solidFill>
                          <a:effectLst>
                            <a:outerShdw blurRad="38100" dist="38100" dir="2700000" algn="tl">
                              <a:srgbClr val="000000">
                                <a:alpha val="43137"/>
                              </a:srgbClr>
                            </a:outerShdw>
                          </a:effectLst>
                          <a:latin typeface="BLotus"/>
                          <a:cs typeface="2  Titr" pitchFamily="2" charset="-78"/>
                        </a:rPr>
                        <a:t>تحلیل ویژگی های یادگیرندگان</a:t>
                      </a:r>
                      <a:endParaRPr lang="fa-IR" sz="2000" b="1" dirty="0">
                        <a:solidFill>
                          <a:srgbClr val="C00000"/>
                        </a:solidFill>
                        <a:effectLst>
                          <a:outerShdw blurRad="38100" dist="38100" dir="2700000" algn="tl">
                            <a:srgbClr val="000000">
                              <a:alpha val="43137"/>
                            </a:srgbClr>
                          </a:outerShdw>
                        </a:effectLst>
                        <a:cs typeface="2  Titr" pitchFamily="2" charset="-78"/>
                      </a:endParaRPr>
                    </a:p>
                  </a:txBody>
                  <a:tcPr marL="91435" marR="91435" marT="45734" marB="45734" anchor="ctr"/>
                </a:tc>
                <a:tc>
                  <a:txBody>
                    <a:bodyPr/>
                    <a:lstStyle/>
                    <a:p>
                      <a:pPr rtl="1"/>
                      <a:r>
                        <a:rPr lang="fa-IR" sz="2000" b="1" dirty="0" smtClean="0">
                          <a:effectLst>
                            <a:outerShdw blurRad="38100" dist="38100" dir="2700000" algn="tl">
                              <a:srgbClr val="000000">
                                <a:alpha val="43137"/>
                              </a:srgbClr>
                            </a:outerShdw>
                          </a:effectLst>
                          <a:cs typeface="2  Lotus" pitchFamily="2" charset="-78"/>
                        </a:rPr>
                        <a:t>*تعیین ویژگی های عمومی و کلی یادگیرندگان</a:t>
                      </a:r>
                    </a:p>
                    <a:p>
                      <a:pPr rtl="1"/>
                      <a:r>
                        <a:rPr lang="fa-IR" sz="2000" b="1" dirty="0" smtClean="0">
                          <a:effectLst>
                            <a:outerShdw blurRad="38100" dist="38100" dir="2700000" algn="tl">
                              <a:srgbClr val="000000">
                                <a:alpha val="43137"/>
                              </a:srgbClr>
                            </a:outerShdw>
                          </a:effectLst>
                          <a:cs typeface="2  Lotus" pitchFamily="2" charset="-78"/>
                        </a:rPr>
                        <a:t>*تعیین ویژگی های اختصاصی یادگیرندگان  </a:t>
                      </a:r>
                    </a:p>
                    <a:p>
                      <a:pPr rtl="1"/>
                      <a:r>
                        <a:rPr lang="fa-IR" sz="2000" b="1" dirty="0" smtClean="0">
                          <a:effectLst>
                            <a:outerShdw blurRad="38100" dist="38100" dir="2700000" algn="tl">
                              <a:srgbClr val="000000">
                                <a:alpha val="43137"/>
                              </a:srgbClr>
                            </a:outerShdw>
                          </a:effectLst>
                          <a:cs typeface="2  Lotus" pitchFamily="2" charset="-78"/>
                        </a:rPr>
                        <a:t>*شناخت دانش و مهارت های فعلی شاگردان   * تعیین سبک های یادگیری                         * بررسی ویژگی های شناختی و انگیزشی</a:t>
                      </a:r>
                      <a:endParaRPr lang="fa-IR" sz="2000" b="1" dirty="0">
                        <a:effectLst>
                          <a:outerShdw blurRad="38100" dist="38100" dir="2700000" algn="tl">
                            <a:srgbClr val="000000">
                              <a:alpha val="43137"/>
                            </a:srgbClr>
                          </a:outerShdw>
                        </a:effectLst>
                        <a:cs typeface="2  Lotus" pitchFamily="2" charset="-78"/>
                      </a:endParaRPr>
                    </a:p>
                  </a:txBody>
                  <a:tcPr marL="91435" marR="91435" marT="45734" marB="45734"/>
                </a:tc>
              </a:tr>
              <a:tr h="724284">
                <a:tc>
                  <a:txBody>
                    <a:bodyPr/>
                    <a:lstStyle/>
                    <a:p>
                      <a:pPr algn="ctr" rtl="1"/>
                      <a:r>
                        <a:rPr lang="fa-IR" sz="2000" dirty="0" smtClean="0">
                          <a:cs typeface="2  Titr" pitchFamily="2" charset="-78"/>
                        </a:rPr>
                        <a:t>دوم</a:t>
                      </a:r>
                      <a:endParaRPr lang="fa-IR" sz="2000" dirty="0">
                        <a:cs typeface="2  Titr" pitchFamily="2" charset="-78"/>
                      </a:endParaRPr>
                    </a:p>
                  </a:txBody>
                  <a:tcPr marL="91435" marR="91435" marT="45734" marB="45734" anchor="ctr"/>
                </a:tc>
                <a:tc>
                  <a:txBody>
                    <a:bodyPr/>
                    <a:lstStyle/>
                    <a:p>
                      <a:pPr algn="ctr" rtl="1"/>
                      <a:r>
                        <a:rPr lang="fa-IR" sz="2000" b="1" i="0" u="none" strike="noStrike" baseline="0" dirty="0" smtClean="0">
                          <a:solidFill>
                            <a:srgbClr val="C00000"/>
                          </a:solidFill>
                          <a:effectLst>
                            <a:outerShdw blurRad="38100" dist="38100" dir="2700000" algn="tl">
                              <a:srgbClr val="000000">
                                <a:alpha val="43137"/>
                              </a:srgbClr>
                            </a:outerShdw>
                          </a:effectLst>
                          <a:latin typeface="BLotus"/>
                          <a:cs typeface="2  Titr" pitchFamily="2" charset="-78"/>
                        </a:rPr>
                        <a:t>تعیین هدف های آموزشی</a:t>
                      </a:r>
                      <a:endParaRPr lang="fa-IR" sz="2000" b="1" dirty="0">
                        <a:solidFill>
                          <a:srgbClr val="C00000"/>
                        </a:solidFill>
                        <a:effectLst>
                          <a:outerShdw blurRad="38100" dist="38100" dir="2700000" algn="tl">
                            <a:srgbClr val="000000">
                              <a:alpha val="43137"/>
                            </a:srgbClr>
                          </a:outerShdw>
                        </a:effectLst>
                        <a:cs typeface="2  Titr" pitchFamily="2" charset="-78"/>
                      </a:endParaRPr>
                    </a:p>
                  </a:txBody>
                  <a:tcPr marL="91435" marR="91435" marT="45734" marB="45734" anchor="ctr"/>
                </a:tc>
                <a:tc>
                  <a:txBody>
                    <a:bodyPr/>
                    <a:lstStyle/>
                    <a:p>
                      <a:pPr rtl="1"/>
                      <a:r>
                        <a:rPr lang="fa-IR" sz="2000" b="1" dirty="0" smtClean="0">
                          <a:effectLst>
                            <a:outerShdw blurRad="38100" dist="38100" dir="2700000" algn="tl">
                              <a:srgbClr val="000000">
                                <a:alpha val="43137"/>
                              </a:srgbClr>
                            </a:outerShdw>
                          </a:effectLst>
                          <a:cs typeface="2  Lotus" pitchFamily="2" charset="-78"/>
                        </a:rPr>
                        <a:t>* تعیین هدف کلی آموزش         * تدوین هدف های عینی آموزش</a:t>
                      </a:r>
                    </a:p>
                    <a:p>
                      <a:pPr rtl="1"/>
                      <a:r>
                        <a:rPr lang="fa-IR" sz="2000" b="1" dirty="0" smtClean="0">
                          <a:effectLst>
                            <a:outerShdw blurRad="38100" dist="38100" dir="2700000" algn="tl">
                              <a:srgbClr val="000000">
                                <a:alpha val="43137"/>
                              </a:srgbClr>
                            </a:outerShdw>
                          </a:effectLst>
                          <a:cs typeface="2  Lotus" pitchFamily="2" charset="-78"/>
                        </a:rPr>
                        <a:t>* توجه به معیارهای لازم برای تدوین هدف های آموزشی</a:t>
                      </a:r>
                      <a:endParaRPr lang="fa-IR" sz="2000" b="1" dirty="0">
                        <a:effectLst>
                          <a:outerShdw blurRad="38100" dist="38100" dir="2700000" algn="tl">
                            <a:srgbClr val="000000">
                              <a:alpha val="43137"/>
                            </a:srgbClr>
                          </a:outerShdw>
                        </a:effectLst>
                        <a:cs typeface="2  Lotus" pitchFamily="2" charset="-78"/>
                      </a:endParaRPr>
                    </a:p>
                  </a:txBody>
                  <a:tcPr marL="91435" marR="91435" marT="45734" marB="45734"/>
                </a:tc>
              </a:tr>
              <a:tr h="724284">
                <a:tc>
                  <a:txBody>
                    <a:bodyPr/>
                    <a:lstStyle/>
                    <a:p>
                      <a:pPr algn="ctr" rtl="1"/>
                      <a:r>
                        <a:rPr lang="fa-IR" sz="2000" dirty="0" smtClean="0">
                          <a:cs typeface="2  Titr" pitchFamily="2" charset="-78"/>
                        </a:rPr>
                        <a:t>سوم</a:t>
                      </a:r>
                      <a:endParaRPr lang="fa-IR" sz="2000" dirty="0">
                        <a:cs typeface="2  Titr" pitchFamily="2" charset="-78"/>
                      </a:endParaRPr>
                    </a:p>
                  </a:txBody>
                  <a:tcPr marL="91435" marR="91435" marT="45734" marB="45734" anchor="ctr"/>
                </a:tc>
                <a:tc>
                  <a:txBody>
                    <a:bodyPr/>
                    <a:lstStyle/>
                    <a:p>
                      <a:pPr algn="ctr" rtl="1"/>
                      <a:r>
                        <a:rPr lang="fa-IR" sz="2000" b="1" i="0" u="none" strike="noStrike" baseline="0" dirty="0" smtClean="0">
                          <a:solidFill>
                            <a:srgbClr val="C00000"/>
                          </a:solidFill>
                          <a:effectLst>
                            <a:outerShdw blurRad="38100" dist="38100" dir="2700000" algn="tl">
                              <a:srgbClr val="000000">
                                <a:alpha val="43137"/>
                              </a:srgbClr>
                            </a:outerShdw>
                          </a:effectLst>
                          <a:latin typeface="BLotus"/>
                          <a:cs typeface="2  Titr" pitchFamily="2" charset="-78"/>
                        </a:rPr>
                        <a:t>انتخاب رسانه، مواد و روش آموزشی</a:t>
                      </a:r>
                      <a:endParaRPr lang="fa-IR" sz="2000" b="1" dirty="0">
                        <a:solidFill>
                          <a:srgbClr val="C00000"/>
                        </a:solidFill>
                        <a:effectLst>
                          <a:outerShdw blurRad="38100" dist="38100" dir="2700000" algn="tl">
                            <a:srgbClr val="000000">
                              <a:alpha val="43137"/>
                            </a:srgbClr>
                          </a:outerShdw>
                        </a:effectLst>
                        <a:cs typeface="2  Titr" pitchFamily="2" charset="-78"/>
                      </a:endParaRPr>
                    </a:p>
                  </a:txBody>
                  <a:tcPr marL="91435" marR="91435" marT="45734" marB="45734" anchor="ctr"/>
                </a:tc>
                <a:tc>
                  <a:txBody>
                    <a:bodyPr/>
                    <a:lstStyle/>
                    <a:p>
                      <a:pPr rtl="1"/>
                      <a:r>
                        <a:rPr lang="fa-IR" sz="2000" b="1" dirty="0" smtClean="0">
                          <a:effectLst>
                            <a:outerShdw blurRad="38100" dist="38100" dir="2700000" algn="tl">
                              <a:srgbClr val="000000">
                                <a:alpha val="43137"/>
                              </a:srgbClr>
                            </a:outerShdw>
                          </a:effectLst>
                          <a:cs typeface="2  Lotus" pitchFamily="2" charset="-78"/>
                        </a:rPr>
                        <a:t>* تعیین رسانه ی مؤثر و مناسب        * تعیین در دست رس بودن رسانه ها</a:t>
                      </a:r>
                    </a:p>
                    <a:p>
                      <a:pPr rtl="1"/>
                      <a:r>
                        <a:rPr lang="fa-IR" sz="2000" b="1" dirty="0" smtClean="0">
                          <a:effectLst>
                            <a:outerShdw blurRad="38100" dist="38100" dir="2700000" algn="tl">
                              <a:srgbClr val="000000">
                                <a:alpha val="43137"/>
                              </a:srgbClr>
                            </a:outerShdw>
                          </a:effectLst>
                          <a:cs typeface="2  Lotus" pitchFamily="2" charset="-78"/>
                        </a:rPr>
                        <a:t>* استفاده از رسانه های متنوع و متناسب     * انتخاب روش تدریس مناسب</a:t>
                      </a:r>
                      <a:endParaRPr lang="fa-IR" sz="2000" b="1" dirty="0">
                        <a:effectLst>
                          <a:outerShdw blurRad="38100" dist="38100" dir="2700000" algn="tl">
                            <a:srgbClr val="000000">
                              <a:alpha val="43137"/>
                            </a:srgbClr>
                          </a:outerShdw>
                        </a:effectLst>
                        <a:cs typeface="2  Lotus" pitchFamily="2" charset="-78"/>
                      </a:endParaRPr>
                    </a:p>
                  </a:txBody>
                  <a:tcPr marL="91435" marR="91435" marT="45734" marB="45734"/>
                </a:tc>
              </a:tr>
              <a:tr h="1039180">
                <a:tc>
                  <a:txBody>
                    <a:bodyPr/>
                    <a:lstStyle/>
                    <a:p>
                      <a:pPr algn="ctr" rtl="1"/>
                      <a:r>
                        <a:rPr lang="fa-IR" sz="2000" dirty="0" smtClean="0">
                          <a:cs typeface="2  Titr" pitchFamily="2" charset="-78"/>
                        </a:rPr>
                        <a:t>چهارم</a:t>
                      </a:r>
                      <a:endParaRPr lang="fa-IR" sz="2000" dirty="0">
                        <a:cs typeface="2  Titr" pitchFamily="2" charset="-78"/>
                      </a:endParaRPr>
                    </a:p>
                  </a:txBody>
                  <a:tcPr marL="91435" marR="91435" marT="45734" marB="45734" anchor="ctr"/>
                </a:tc>
                <a:tc>
                  <a:txBody>
                    <a:bodyPr/>
                    <a:lstStyle/>
                    <a:p>
                      <a:pPr algn="ctr" rtl="1"/>
                      <a:r>
                        <a:rPr lang="fa-IR" sz="2000" b="1" i="0" u="none" strike="noStrike" baseline="0" dirty="0" smtClean="0">
                          <a:solidFill>
                            <a:srgbClr val="C00000"/>
                          </a:solidFill>
                          <a:effectLst>
                            <a:outerShdw blurRad="38100" dist="38100" dir="2700000" algn="tl">
                              <a:srgbClr val="000000">
                                <a:alpha val="43137"/>
                              </a:srgbClr>
                            </a:outerShdw>
                          </a:effectLst>
                          <a:latin typeface="BLotus"/>
                          <a:cs typeface="2  Titr" pitchFamily="2" charset="-78"/>
                        </a:rPr>
                        <a:t>کاربرد رسانه، مواد و روش</a:t>
                      </a:r>
                      <a:endParaRPr lang="fa-IR" sz="2000" b="1" dirty="0">
                        <a:solidFill>
                          <a:srgbClr val="C00000"/>
                        </a:solidFill>
                        <a:effectLst>
                          <a:outerShdw blurRad="38100" dist="38100" dir="2700000" algn="tl">
                            <a:srgbClr val="000000">
                              <a:alpha val="43137"/>
                            </a:srgbClr>
                          </a:outerShdw>
                        </a:effectLst>
                        <a:cs typeface="2  Titr" pitchFamily="2" charset="-78"/>
                      </a:endParaRPr>
                    </a:p>
                  </a:txBody>
                  <a:tcPr marL="91435" marR="91435" marT="45734" marB="45734" anchor="ctr"/>
                </a:tc>
                <a:tc>
                  <a:txBody>
                    <a:bodyPr/>
                    <a:lstStyle/>
                    <a:p>
                      <a:pPr rtl="1"/>
                      <a:r>
                        <a:rPr lang="fa-IR" sz="2000" b="1" dirty="0" smtClean="0">
                          <a:effectLst>
                            <a:outerShdw blurRad="38100" dist="38100" dir="2700000" algn="tl">
                              <a:srgbClr val="000000">
                                <a:alpha val="43137"/>
                              </a:srgbClr>
                            </a:outerShdw>
                          </a:effectLst>
                          <a:cs typeface="2  Lotus" pitchFamily="2" charset="-78"/>
                        </a:rPr>
                        <a:t>* آماده کردن رسانه ها و مواد آموزشی      * فراهم کردن شرایط مناسب برای اجرای آموزش</a:t>
                      </a:r>
                    </a:p>
                    <a:p>
                      <a:pPr rtl="1"/>
                      <a:r>
                        <a:rPr lang="fa-IR" sz="2000" b="1" dirty="0" smtClean="0">
                          <a:effectLst>
                            <a:outerShdw blurRad="38100" dist="38100" dir="2700000" algn="tl">
                              <a:srgbClr val="000000">
                                <a:alpha val="43137"/>
                              </a:srgbClr>
                            </a:outerShdw>
                          </a:effectLst>
                          <a:cs typeface="2  Lotus" pitchFamily="2" charset="-78"/>
                        </a:rPr>
                        <a:t>* بررسی شرایط مورد نیاز                     * آماده شدن معلم برای تدریس</a:t>
                      </a:r>
                      <a:endParaRPr lang="fa-IR" sz="2000" b="1" dirty="0">
                        <a:effectLst>
                          <a:outerShdw blurRad="38100" dist="38100" dir="2700000" algn="tl">
                            <a:srgbClr val="000000">
                              <a:alpha val="43137"/>
                            </a:srgbClr>
                          </a:outerShdw>
                        </a:effectLst>
                        <a:cs typeface="2  Lotus" pitchFamily="2" charset="-78"/>
                      </a:endParaRPr>
                    </a:p>
                  </a:txBody>
                  <a:tcPr marL="91435" marR="91435" marT="45734" marB="45734"/>
                </a:tc>
              </a:tr>
              <a:tr h="724284">
                <a:tc>
                  <a:txBody>
                    <a:bodyPr/>
                    <a:lstStyle/>
                    <a:p>
                      <a:pPr algn="ctr" rtl="1"/>
                      <a:r>
                        <a:rPr lang="fa-IR" sz="2000" dirty="0" smtClean="0">
                          <a:cs typeface="2  Titr" pitchFamily="2" charset="-78"/>
                        </a:rPr>
                        <a:t>پنجم</a:t>
                      </a:r>
                      <a:endParaRPr lang="fa-IR" sz="2000" dirty="0">
                        <a:cs typeface="2  Titr" pitchFamily="2" charset="-78"/>
                      </a:endParaRPr>
                    </a:p>
                  </a:txBody>
                  <a:tcPr marL="91435" marR="91435" marT="45734" marB="45734" anchor="ctr"/>
                </a:tc>
                <a:tc>
                  <a:txBody>
                    <a:bodyPr/>
                    <a:lstStyle/>
                    <a:p>
                      <a:pPr algn="ctr" rtl="1"/>
                      <a:r>
                        <a:rPr lang="fa-IR" sz="2000" b="1" i="0" u="none" strike="noStrike" baseline="0" dirty="0" smtClean="0">
                          <a:solidFill>
                            <a:srgbClr val="C00000"/>
                          </a:solidFill>
                          <a:effectLst>
                            <a:outerShdw blurRad="38100" dist="38100" dir="2700000" algn="tl">
                              <a:srgbClr val="000000">
                                <a:alpha val="43137"/>
                              </a:srgbClr>
                            </a:outerShdw>
                          </a:effectLst>
                          <a:latin typeface="BLotus"/>
                          <a:cs typeface="2  Titr" pitchFamily="2" charset="-78"/>
                        </a:rPr>
                        <a:t>مشارکت یادگیرندگان</a:t>
                      </a:r>
                      <a:endParaRPr lang="fa-IR" sz="2000" b="1" dirty="0">
                        <a:solidFill>
                          <a:srgbClr val="C00000"/>
                        </a:solidFill>
                        <a:effectLst>
                          <a:outerShdw blurRad="38100" dist="38100" dir="2700000" algn="tl">
                            <a:srgbClr val="000000">
                              <a:alpha val="43137"/>
                            </a:srgbClr>
                          </a:outerShdw>
                        </a:effectLst>
                        <a:cs typeface="2  Titr" pitchFamily="2" charset="-78"/>
                      </a:endParaRPr>
                    </a:p>
                  </a:txBody>
                  <a:tcPr marL="91435" marR="91435" marT="45734" marB="45734" anchor="ctr"/>
                </a:tc>
                <a:tc>
                  <a:txBody>
                    <a:bodyPr/>
                    <a:lstStyle/>
                    <a:p>
                      <a:pPr rtl="1"/>
                      <a:r>
                        <a:rPr lang="fa-IR" sz="2000" b="1" dirty="0" smtClean="0">
                          <a:effectLst>
                            <a:outerShdw blurRad="38100" dist="38100" dir="2700000" algn="tl">
                              <a:srgbClr val="000000">
                                <a:alpha val="43137"/>
                              </a:srgbClr>
                            </a:outerShdw>
                          </a:effectLst>
                          <a:cs typeface="2  Lotus" pitchFamily="2" charset="-78"/>
                        </a:rPr>
                        <a:t>* تعیین چگونگی مشارکت و همکاری یادگیرندگان در کلاس</a:t>
                      </a:r>
                    </a:p>
                    <a:p>
                      <a:pPr rtl="1"/>
                      <a:r>
                        <a:rPr lang="fa-IR" sz="2000" b="1" dirty="0" smtClean="0">
                          <a:effectLst>
                            <a:outerShdw blurRad="38100" dist="38100" dir="2700000" algn="tl">
                              <a:srgbClr val="000000">
                                <a:alpha val="43137"/>
                              </a:srgbClr>
                            </a:outerShdw>
                          </a:effectLst>
                          <a:cs typeface="2  Lotus" pitchFamily="2" charset="-78"/>
                        </a:rPr>
                        <a:t>* بررسی مهارت های مورد نیاز شاگردان برای مشارکت</a:t>
                      </a:r>
                      <a:endParaRPr lang="fa-IR" sz="2000" b="1" dirty="0">
                        <a:effectLst>
                          <a:outerShdw blurRad="38100" dist="38100" dir="2700000" algn="tl">
                            <a:srgbClr val="000000">
                              <a:alpha val="43137"/>
                            </a:srgbClr>
                          </a:outerShdw>
                        </a:effectLst>
                        <a:cs typeface="2  Lotus" pitchFamily="2" charset="-78"/>
                      </a:endParaRPr>
                    </a:p>
                  </a:txBody>
                  <a:tcPr marL="91435" marR="91435" marT="45734" marB="45734"/>
                </a:tc>
              </a:tr>
              <a:tr h="815065">
                <a:tc>
                  <a:txBody>
                    <a:bodyPr/>
                    <a:lstStyle/>
                    <a:p>
                      <a:pPr algn="ctr" rtl="1"/>
                      <a:r>
                        <a:rPr lang="fa-IR" sz="2000" dirty="0" smtClean="0">
                          <a:cs typeface="2  Titr" pitchFamily="2" charset="-78"/>
                        </a:rPr>
                        <a:t>ششم</a:t>
                      </a:r>
                      <a:endParaRPr lang="fa-IR" sz="2000" dirty="0">
                        <a:cs typeface="2  Titr" pitchFamily="2" charset="-78"/>
                      </a:endParaRPr>
                    </a:p>
                  </a:txBody>
                  <a:tcPr marL="91435" marR="91435" marT="45734" marB="45734" anchor="ctr"/>
                </a:tc>
                <a:tc>
                  <a:txBody>
                    <a:bodyPr/>
                    <a:lstStyle/>
                    <a:p>
                      <a:pPr algn="ctr" rtl="1"/>
                      <a:r>
                        <a:rPr lang="fa-IR" sz="2000" b="1" i="0" u="none" strike="noStrike" baseline="0" dirty="0" smtClean="0">
                          <a:solidFill>
                            <a:srgbClr val="C00000"/>
                          </a:solidFill>
                          <a:effectLst>
                            <a:outerShdw blurRad="38100" dist="38100" dir="2700000" algn="tl">
                              <a:srgbClr val="000000">
                                <a:alpha val="43137"/>
                              </a:srgbClr>
                            </a:outerShdw>
                          </a:effectLst>
                          <a:latin typeface="BLotus"/>
                          <a:cs typeface="2  Titr" pitchFamily="2" charset="-78"/>
                        </a:rPr>
                        <a:t>ارزشیابی و تجدیدنظر</a:t>
                      </a:r>
                      <a:endParaRPr lang="fa-IR" sz="2000" b="1" dirty="0">
                        <a:solidFill>
                          <a:srgbClr val="C00000"/>
                        </a:solidFill>
                        <a:effectLst>
                          <a:outerShdw blurRad="38100" dist="38100" dir="2700000" algn="tl">
                            <a:srgbClr val="000000">
                              <a:alpha val="43137"/>
                            </a:srgbClr>
                          </a:outerShdw>
                        </a:effectLst>
                        <a:cs typeface="2  Titr" pitchFamily="2" charset="-78"/>
                      </a:endParaRPr>
                    </a:p>
                  </a:txBody>
                  <a:tcPr marL="91435" marR="91435" marT="45734" marB="45734" anchor="ctr"/>
                </a:tc>
                <a:tc>
                  <a:txBody>
                    <a:bodyPr/>
                    <a:lstStyle/>
                    <a:p>
                      <a:pPr rtl="1"/>
                      <a:r>
                        <a:rPr lang="fa-IR" sz="2000" b="1" dirty="0" smtClean="0">
                          <a:effectLst>
                            <a:outerShdw blurRad="38100" dist="38100" dir="2700000" algn="tl">
                              <a:srgbClr val="000000">
                                <a:alpha val="43137"/>
                              </a:srgbClr>
                            </a:outerShdw>
                          </a:effectLst>
                          <a:cs typeface="2  Lotus" pitchFamily="2" charset="-78"/>
                        </a:rPr>
                        <a:t>* بررسی میزان اثربخشی تدریس              * سنجش یادگیری شاگردان</a:t>
                      </a:r>
                    </a:p>
                    <a:p>
                      <a:pPr rtl="1"/>
                      <a:r>
                        <a:rPr lang="fa-IR" sz="2000" b="1" dirty="0" smtClean="0">
                          <a:effectLst>
                            <a:outerShdw blurRad="38100" dist="38100" dir="2700000" algn="tl">
                              <a:srgbClr val="000000">
                                <a:alpha val="43137"/>
                              </a:srgbClr>
                            </a:outerShdw>
                          </a:effectLst>
                          <a:cs typeface="2  Lotus" pitchFamily="2" charset="-78"/>
                        </a:rPr>
                        <a:t>* اصلاح تدریس و یادگیری بر اساس اطلاعات به دست آمده</a:t>
                      </a:r>
                      <a:endParaRPr lang="fa-IR" sz="2000" b="1" dirty="0">
                        <a:effectLst>
                          <a:outerShdw blurRad="38100" dist="38100" dir="2700000" algn="tl">
                            <a:srgbClr val="000000">
                              <a:alpha val="43137"/>
                            </a:srgbClr>
                          </a:outerShdw>
                        </a:effectLst>
                        <a:cs typeface="2  Lotus" pitchFamily="2" charset="-78"/>
                      </a:endParaRPr>
                    </a:p>
                  </a:txBody>
                  <a:tcPr marL="91435" marR="91435" marT="45734" marB="45734"/>
                </a:tc>
              </a:tr>
            </a:tbl>
          </a:graphicData>
        </a:graphic>
      </p:graphicFrame>
      <p:sp>
        <p:nvSpPr>
          <p:cNvPr id="19492" name="Title 2"/>
          <p:cNvSpPr>
            <a:spLocks noGrp="1"/>
          </p:cNvSpPr>
          <p:nvPr>
            <p:ph type="title"/>
          </p:nvPr>
        </p:nvSpPr>
        <p:spPr>
          <a:xfrm>
            <a:off x="107950" y="69850"/>
            <a:ext cx="8856663" cy="695325"/>
          </a:xfrm>
          <a:solidFill>
            <a:schemeClr val="tx1"/>
          </a:solidFill>
        </p:spPr>
        <p:txBody>
          <a:bodyPr/>
          <a:lstStyle/>
          <a:p>
            <a:r>
              <a:rPr lang="fa-IR" sz="3600" b="1" smtClean="0">
                <a:solidFill>
                  <a:srgbClr val="FF0000"/>
                </a:solidFill>
                <a:latin typeface="BMitraBold"/>
                <a:cs typeface="2  Titr" pitchFamily="2" charset="-78"/>
              </a:rPr>
              <a:t>خلاصه ی طراحی آموزشی بر اساس الگوی اشور</a:t>
            </a:r>
            <a:endParaRPr lang="fa-IR" sz="36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9492"/>
                                        </p:tgtEl>
                                        <p:attrNameLst>
                                          <p:attrName>style.visibility</p:attrName>
                                        </p:attrNameLst>
                                      </p:cBhvr>
                                      <p:to>
                                        <p:strVal val="visible"/>
                                      </p:to>
                                    </p:set>
                                    <p:animEffect transition="in" filter="wipe(down)">
                                      <p:cBhvr>
                                        <p:cTn id="7" dur="580">
                                          <p:stCondLst>
                                            <p:cond delay="0"/>
                                          </p:stCondLst>
                                        </p:cTn>
                                        <p:tgtEl>
                                          <p:spTgt spid="19492"/>
                                        </p:tgtEl>
                                      </p:cBhvr>
                                    </p:animEffect>
                                    <p:anim calcmode="lin" valueType="num">
                                      <p:cBhvr>
                                        <p:cTn id="8" dur="1822" tmFilter="0,0; 0.14,0.36; 0.43,0.73; 0.71,0.91; 1.0,1.0">
                                          <p:stCondLst>
                                            <p:cond delay="0"/>
                                          </p:stCondLst>
                                        </p:cTn>
                                        <p:tgtEl>
                                          <p:spTgt spid="1949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49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49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49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492"/>
                                        </p:tgtEl>
                                        <p:attrNameLst>
                                          <p:attrName>ppt_y</p:attrName>
                                        </p:attrNameLst>
                                      </p:cBhvr>
                                      <p:tavLst>
                                        <p:tav tm="0" fmla="#ppt_y-sin(pi*$)/81">
                                          <p:val>
                                            <p:fltVal val="0"/>
                                          </p:val>
                                        </p:tav>
                                        <p:tav tm="100000">
                                          <p:val>
                                            <p:fltVal val="1"/>
                                          </p:val>
                                        </p:tav>
                                      </p:tavLst>
                                    </p:anim>
                                    <p:animScale>
                                      <p:cBhvr>
                                        <p:cTn id="13" dur="26">
                                          <p:stCondLst>
                                            <p:cond delay="650"/>
                                          </p:stCondLst>
                                        </p:cTn>
                                        <p:tgtEl>
                                          <p:spTgt spid="19492"/>
                                        </p:tgtEl>
                                      </p:cBhvr>
                                      <p:to x="100000" y="60000"/>
                                    </p:animScale>
                                    <p:animScale>
                                      <p:cBhvr>
                                        <p:cTn id="14" dur="166" decel="50000">
                                          <p:stCondLst>
                                            <p:cond delay="676"/>
                                          </p:stCondLst>
                                        </p:cTn>
                                        <p:tgtEl>
                                          <p:spTgt spid="19492"/>
                                        </p:tgtEl>
                                      </p:cBhvr>
                                      <p:to x="100000" y="100000"/>
                                    </p:animScale>
                                    <p:animScale>
                                      <p:cBhvr>
                                        <p:cTn id="15" dur="26">
                                          <p:stCondLst>
                                            <p:cond delay="1312"/>
                                          </p:stCondLst>
                                        </p:cTn>
                                        <p:tgtEl>
                                          <p:spTgt spid="19492"/>
                                        </p:tgtEl>
                                      </p:cBhvr>
                                      <p:to x="100000" y="80000"/>
                                    </p:animScale>
                                    <p:animScale>
                                      <p:cBhvr>
                                        <p:cTn id="16" dur="166" decel="50000">
                                          <p:stCondLst>
                                            <p:cond delay="1338"/>
                                          </p:stCondLst>
                                        </p:cTn>
                                        <p:tgtEl>
                                          <p:spTgt spid="19492"/>
                                        </p:tgtEl>
                                      </p:cBhvr>
                                      <p:to x="100000" y="100000"/>
                                    </p:animScale>
                                    <p:animScale>
                                      <p:cBhvr>
                                        <p:cTn id="17" dur="26">
                                          <p:stCondLst>
                                            <p:cond delay="1642"/>
                                          </p:stCondLst>
                                        </p:cTn>
                                        <p:tgtEl>
                                          <p:spTgt spid="19492"/>
                                        </p:tgtEl>
                                      </p:cBhvr>
                                      <p:to x="100000" y="90000"/>
                                    </p:animScale>
                                    <p:animScale>
                                      <p:cBhvr>
                                        <p:cTn id="18" dur="166" decel="50000">
                                          <p:stCondLst>
                                            <p:cond delay="1668"/>
                                          </p:stCondLst>
                                        </p:cTn>
                                        <p:tgtEl>
                                          <p:spTgt spid="19492"/>
                                        </p:tgtEl>
                                      </p:cBhvr>
                                      <p:to x="100000" y="100000"/>
                                    </p:animScale>
                                    <p:animScale>
                                      <p:cBhvr>
                                        <p:cTn id="19" dur="26">
                                          <p:stCondLst>
                                            <p:cond delay="1808"/>
                                          </p:stCondLst>
                                        </p:cTn>
                                        <p:tgtEl>
                                          <p:spTgt spid="19492"/>
                                        </p:tgtEl>
                                      </p:cBhvr>
                                      <p:to x="100000" y="95000"/>
                                    </p:animScale>
                                    <p:animScale>
                                      <p:cBhvr>
                                        <p:cTn id="20" dur="166" decel="50000">
                                          <p:stCondLst>
                                            <p:cond delay="1834"/>
                                          </p:stCondLst>
                                        </p:cTn>
                                        <p:tgtEl>
                                          <p:spTgt spid="1949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5"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9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84313"/>
            <a:ext cx="8569325" cy="5113337"/>
          </a:xfrm>
        </p:spPr>
        <p:txBody>
          <a:bodyPr/>
          <a:lstStyle/>
          <a:p>
            <a:pPr marL="0" indent="0" algn="jus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تقریباً همه ي الگوهاي نظام مند طراحي آموزشي كه در حال حاضر مورد استفاده قرار مي گيرند، بر </a:t>
            </a:r>
            <a:r>
              <a:rPr lang="fa-IR" sz="4800" b="1" dirty="0" smtClean="0">
                <a:solidFill>
                  <a:srgbClr val="00B050"/>
                </a:solidFill>
                <a:effectLst>
                  <a:outerShdw blurRad="38100" dist="38100" dir="2700000" algn="tl">
                    <a:srgbClr val="000000">
                      <a:alpha val="43137"/>
                    </a:srgbClr>
                  </a:outerShdw>
                </a:effectLst>
                <a:cs typeface="2  Lotus" pitchFamily="2" charset="-78"/>
              </a:rPr>
              <a:t>الگوي عمومي طراحي آموزشي </a:t>
            </a:r>
            <a:r>
              <a:rPr lang="fa-IR" sz="4800" b="1" dirty="0" smtClean="0">
                <a:effectLst>
                  <a:outerShdw blurRad="38100" dist="38100" dir="2700000" algn="tl">
                    <a:srgbClr val="000000">
                      <a:alpha val="43137"/>
                    </a:srgbClr>
                  </a:outerShdw>
                </a:effectLst>
                <a:cs typeface="2  Lotus" pitchFamily="2" charset="-78"/>
              </a:rPr>
              <a:t>مبتني هستند با اين حال، امروزه الگوي عمومي طراحي آموزشي، به عنوان </a:t>
            </a:r>
            <a:r>
              <a:rPr lang="fa-IR" sz="4800" b="1" dirty="0" smtClean="0">
                <a:solidFill>
                  <a:srgbClr val="0070C0"/>
                </a:solidFill>
                <a:effectLst>
                  <a:outerShdw blurRad="38100" dist="38100" dir="2700000" algn="tl">
                    <a:srgbClr val="000000">
                      <a:alpha val="43137"/>
                    </a:srgbClr>
                  </a:outerShdw>
                </a:effectLst>
                <a:cs typeface="2  Lotus" pitchFamily="2" charset="-78"/>
              </a:rPr>
              <a:t>الگويي نظام مند </a:t>
            </a:r>
            <a:r>
              <a:rPr lang="fa-IR" sz="4800" b="1" dirty="0" smtClean="0">
                <a:effectLst>
                  <a:outerShdw blurRad="38100" dist="38100" dir="2700000" algn="tl">
                    <a:srgbClr val="000000">
                      <a:alpha val="43137"/>
                    </a:srgbClr>
                  </a:outerShdw>
                </a:effectLst>
                <a:cs typeface="2  Lotus" pitchFamily="2" charset="-78"/>
              </a:rPr>
              <a:t>شناخته مي شود.</a:t>
            </a:r>
          </a:p>
        </p:txBody>
      </p:sp>
      <p:sp>
        <p:nvSpPr>
          <p:cNvPr id="3" name="Title 2"/>
          <p:cNvSpPr>
            <a:spLocks noGrp="1"/>
          </p:cNvSpPr>
          <p:nvPr>
            <p:ph type="title"/>
          </p:nvPr>
        </p:nvSpPr>
        <p:spPr>
          <a:xfrm>
            <a:off x="179388" y="115888"/>
            <a:ext cx="8713787" cy="1152525"/>
          </a:xfrm>
          <a:solidFill>
            <a:schemeClr val="tx1"/>
          </a:solidFill>
        </p:spPr>
        <p:txBody>
          <a:bodyPr/>
          <a:lstStyle/>
          <a:p>
            <a:pPr>
              <a:defRPr/>
            </a:pPr>
            <a:r>
              <a:rPr lang="fa-IR" sz="5400" dirty="0" smtClean="0">
                <a:solidFill>
                  <a:srgbClr val="FF0000"/>
                </a:solidFill>
                <a:cs typeface="2  Titr" pitchFamily="2" charset="-78"/>
              </a:rPr>
              <a:t>الگوي عمومي طراحي آموزشي</a:t>
            </a:r>
            <a:endParaRPr lang="fa-IR" b="1" dirty="0">
              <a:solidFill>
                <a:srgbClr val="FF0000"/>
              </a:solidFill>
              <a:effectLst>
                <a:outerShdw blurRad="38100" dist="38100" dir="2700000" algn="tl">
                  <a:srgbClr val="000000">
                    <a:alpha val="43137"/>
                  </a:srgbClr>
                </a:outerShdw>
              </a:effectLs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73238"/>
            <a:ext cx="8642350" cy="4968875"/>
          </a:xfrm>
        </p:spPr>
        <p:txBody>
          <a:bodyPr/>
          <a:lstStyle/>
          <a:p>
            <a:pPr marL="0" indent="0" algn="ctr">
              <a:buFont typeface="Symbol" pitchFamily="18" charset="2"/>
              <a:buNone/>
              <a:defRPr/>
            </a:pPr>
            <a:r>
              <a:rPr lang="fa-IR" sz="8000" b="1" dirty="0" smtClean="0">
                <a:effectLst>
                  <a:outerShdw blurRad="38100" dist="38100" dir="2700000" algn="tl">
                    <a:srgbClr val="000000">
                      <a:alpha val="43137"/>
                    </a:srgbClr>
                  </a:outerShdw>
                </a:effectLst>
                <a:cs typeface="2  Lotus" pitchFamily="2" charset="-78"/>
              </a:rPr>
              <a:t>چرا متخصصان طراحي آموزشي، اين الگو را </a:t>
            </a:r>
            <a:r>
              <a:rPr lang="fa-IR" sz="8000" b="1" dirty="0" smtClean="0">
                <a:solidFill>
                  <a:srgbClr val="FFC000"/>
                </a:solidFill>
                <a:effectLst>
                  <a:outerShdw blurRad="38100" dist="38100" dir="2700000" algn="tl">
                    <a:srgbClr val="000000">
                      <a:alpha val="43137"/>
                    </a:srgbClr>
                  </a:outerShdw>
                </a:effectLst>
                <a:cs typeface="2  Lotus" pitchFamily="2" charset="-78"/>
              </a:rPr>
              <a:t>نوعي الگوي عمومي يا عام </a:t>
            </a:r>
            <a:r>
              <a:rPr lang="fa-IR" sz="8000" b="1" dirty="0" smtClean="0">
                <a:effectLst>
                  <a:outerShdw blurRad="38100" dist="38100" dir="2700000" algn="tl">
                    <a:srgbClr val="000000">
                      <a:alpha val="43137"/>
                    </a:srgbClr>
                  </a:outerShdw>
                </a:effectLst>
                <a:cs typeface="2  Lotus" pitchFamily="2" charset="-78"/>
              </a:rPr>
              <a:t>مي دانند؟</a:t>
            </a:r>
          </a:p>
          <a:p>
            <a:pPr marL="0" indent="0" algn="ctr">
              <a:buFont typeface="Symbol" pitchFamily="18" charset="2"/>
              <a:buNone/>
              <a:defRPr/>
            </a:pPr>
            <a:endParaRPr lang="en-US" sz="7200" dirty="0"/>
          </a:p>
        </p:txBody>
      </p:sp>
      <p:sp>
        <p:nvSpPr>
          <p:cNvPr id="3" name="Title 2"/>
          <p:cNvSpPr>
            <a:spLocks noGrp="1"/>
          </p:cNvSpPr>
          <p:nvPr>
            <p:ph type="title"/>
          </p:nvPr>
        </p:nvSpPr>
        <p:spPr>
          <a:solidFill>
            <a:schemeClr val="tx1"/>
          </a:solidFill>
        </p:spPr>
        <p:txBody>
          <a:bodyPr/>
          <a:lstStyle/>
          <a:p>
            <a:r>
              <a:rPr lang="fa-IR" sz="6600" smtClean="0">
                <a:solidFill>
                  <a:srgbClr val="FF0000"/>
                </a:solidFill>
                <a:cs typeface="2  Titr" pitchFamily="2" charset="-78"/>
              </a:rPr>
              <a:t>سوال</a:t>
            </a:r>
            <a:endParaRPr lang="en-US" sz="66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476250"/>
            <a:ext cx="8642350" cy="6048375"/>
          </a:xfrm>
        </p:spPr>
        <p:txBody>
          <a:bodyPr/>
          <a:lstStyle/>
          <a:p>
            <a:pPr marL="0" indent="0" algn="just">
              <a:buFont typeface="Symbol" pitchFamily="18" charset="2"/>
              <a:buNone/>
              <a:defRPr/>
            </a:pPr>
            <a:r>
              <a:rPr lang="fa-IR" sz="8000" b="1" dirty="0" smtClean="0">
                <a:solidFill>
                  <a:srgbClr val="FF0000"/>
                </a:solidFill>
                <a:effectLst>
                  <a:outerShdw blurRad="38100" dist="38100" dir="2700000" algn="tl">
                    <a:srgbClr val="000000">
                      <a:alpha val="43137"/>
                    </a:srgbClr>
                  </a:outerShdw>
                </a:effectLst>
                <a:cs typeface="2  Lotus" pitchFamily="2" charset="-78"/>
              </a:rPr>
              <a:t>1) </a:t>
            </a:r>
            <a:r>
              <a:rPr lang="fa-IR" sz="8000" b="1" dirty="0" smtClean="0">
                <a:effectLst>
                  <a:outerShdw blurRad="38100" dist="38100" dir="2700000" algn="tl">
                    <a:srgbClr val="000000">
                      <a:alpha val="43137"/>
                    </a:srgbClr>
                  </a:outerShdw>
                </a:effectLst>
                <a:cs typeface="2  Lotus" pitchFamily="2" charset="-78"/>
              </a:rPr>
              <a:t>ساده است و تقريباً همه ي مؤلفه هايي كه در ساير</a:t>
            </a:r>
            <a:r>
              <a:rPr lang="en-US" sz="8000" b="1" dirty="0" smtClean="0">
                <a:effectLst>
                  <a:outerShdw blurRad="38100" dist="38100" dir="2700000" algn="tl">
                    <a:srgbClr val="000000">
                      <a:alpha val="43137"/>
                    </a:srgbClr>
                  </a:outerShdw>
                </a:effectLst>
                <a:cs typeface="2  Lotus" pitchFamily="2" charset="-78"/>
              </a:rPr>
              <a:t> </a:t>
            </a:r>
            <a:r>
              <a:rPr lang="fa-IR" sz="8000" b="1" dirty="0" smtClean="0">
                <a:effectLst>
                  <a:outerShdw blurRad="38100" dist="38100" dir="2700000" algn="tl">
                    <a:srgbClr val="000000">
                      <a:alpha val="43137"/>
                    </a:srgbClr>
                  </a:outerShdw>
                </a:effectLst>
                <a:cs typeface="2  Lotus" pitchFamily="2" charset="-78"/>
              </a:rPr>
              <a:t>الگوهاي طراحي آموزشي وجود دارد، در آن يافت مي شوند.</a:t>
            </a:r>
          </a:p>
          <a:p>
            <a:pPr algn="just">
              <a:defRPr/>
            </a:pPr>
            <a:endParaRPr lang="en-US" sz="8000" dirty="0"/>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569325" cy="6337300"/>
          </a:xfrm>
        </p:spPr>
        <p:txBody>
          <a:bodyPr/>
          <a:lstStyle/>
          <a:p>
            <a:pPr marL="0" indent="0" algn="just">
              <a:buFont typeface="Symbol" pitchFamily="18" charset="2"/>
              <a:buNone/>
              <a:defRPr/>
            </a:pPr>
            <a:r>
              <a:rPr lang="fa-IR" sz="6000" b="1" dirty="0" smtClean="0">
                <a:solidFill>
                  <a:srgbClr val="FF0000"/>
                </a:solidFill>
                <a:effectLst>
                  <a:outerShdw blurRad="38100" dist="38100" dir="2700000" algn="tl">
                    <a:srgbClr val="000000">
                      <a:alpha val="43137"/>
                    </a:srgbClr>
                  </a:outerShdw>
                </a:effectLst>
                <a:cs typeface="2  Lotus" pitchFamily="2" charset="-78"/>
              </a:rPr>
              <a:t>2) </a:t>
            </a:r>
            <a:r>
              <a:rPr lang="fa-IR" sz="6000" b="1" dirty="0" smtClean="0">
                <a:effectLst>
                  <a:outerShdw blurRad="38100" dist="38100" dir="2700000" algn="tl">
                    <a:srgbClr val="000000">
                      <a:alpha val="43137"/>
                    </a:srgbClr>
                  </a:outerShdw>
                </a:effectLst>
                <a:cs typeface="2  Lotus" pitchFamily="2" charset="-78"/>
              </a:rPr>
              <a:t>در تمامي رويكردهاي يادگيري قابل استفاده است. به عبارت ديگر، اين الگو را می توان براساس مفروضه هاي رويكردهاي متفاوتي چون رفتارگرايي، شناخت گرايي و ساختن گرايي به كار گرفت.</a:t>
            </a:r>
            <a:endParaRPr lang="fa-IR" sz="60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713788" cy="6408738"/>
          </a:xfrm>
        </p:spPr>
        <p:txBody>
          <a:bodyPr/>
          <a:lstStyle/>
          <a:p>
            <a:pPr marL="0" indent="0" algn="just">
              <a:buFont typeface="Symbol" pitchFamily="18" charset="2"/>
              <a:buNone/>
              <a:defRPr/>
            </a:pPr>
            <a:r>
              <a:rPr lang="fa-IR" sz="6600" b="1" dirty="0" smtClean="0">
                <a:solidFill>
                  <a:srgbClr val="FF0000"/>
                </a:solidFill>
                <a:effectLst>
                  <a:outerShdw blurRad="38100" dist="38100" dir="2700000" algn="tl">
                    <a:srgbClr val="000000">
                      <a:alpha val="43137"/>
                    </a:srgbClr>
                  </a:outerShdw>
                </a:effectLst>
                <a:cs typeface="2  Lotus" pitchFamily="2" charset="-78"/>
              </a:rPr>
              <a:t>3) </a:t>
            </a:r>
            <a:r>
              <a:rPr lang="fa-IR" sz="6600" b="1" dirty="0" smtClean="0">
                <a:effectLst>
                  <a:outerShdw blurRad="38100" dist="38100" dir="2700000" algn="tl">
                    <a:srgbClr val="000000">
                      <a:alpha val="43137"/>
                    </a:srgbClr>
                  </a:outerShdw>
                </a:effectLst>
                <a:cs typeface="2  Lotus" pitchFamily="2" charset="-78"/>
              </a:rPr>
              <a:t>براي </a:t>
            </a:r>
            <a:r>
              <a:rPr lang="fa-IR" sz="6600" b="1" dirty="0" smtClean="0">
                <a:solidFill>
                  <a:srgbClr val="FF0000"/>
                </a:solidFill>
                <a:effectLst>
                  <a:outerShdw blurRad="38100" dist="38100" dir="2700000" algn="tl">
                    <a:srgbClr val="000000">
                      <a:alpha val="43137"/>
                    </a:srgbClr>
                  </a:outerShdw>
                </a:effectLst>
                <a:cs typeface="2  Lotus" pitchFamily="2" charset="-78"/>
              </a:rPr>
              <a:t>هر نوع آموزش </a:t>
            </a:r>
            <a:r>
              <a:rPr lang="fa-IR" sz="6600" b="1" dirty="0" smtClean="0">
                <a:effectLst>
                  <a:outerShdw blurRad="38100" dist="38100" dir="2700000" algn="tl">
                    <a:srgbClr val="000000">
                      <a:alpha val="43137"/>
                    </a:srgbClr>
                  </a:outerShdw>
                </a:effectLst>
                <a:cs typeface="2  Lotus" pitchFamily="2" charset="-78"/>
              </a:rPr>
              <a:t>اعم از عمومي، تخصصي، فني و نيروي انساني قابليت كاربرد دارد.</a:t>
            </a:r>
          </a:p>
          <a:p>
            <a:pPr marL="0" indent="0" algn="just">
              <a:buFont typeface="Symbol" pitchFamily="18" charset="2"/>
              <a:buNone/>
              <a:defRPr/>
            </a:pPr>
            <a:r>
              <a:rPr lang="fa-IR" sz="6600" b="1" dirty="0" smtClean="0">
                <a:solidFill>
                  <a:srgbClr val="FF0000"/>
                </a:solidFill>
                <a:effectLst>
                  <a:outerShdw blurRad="38100" dist="38100" dir="2700000" algn="tl">
                    <a:srgbClr val="000000">
                      <a:alpha val="43137"/>
                    </a:srgbClr>
                  </a:outerShdw>
                </a:effectLst>
                <a:cs typeface="2  Lotus" pitchFamily="2" charset="-78"/>
              </a:rPr>
              <a:t>4) </a:t>
            </a:r>
            <a:r>
              <a:rPr lang="fa-IR" sz="6600" b="1" dirty="0" smtClean="0">
                <a:effectLst>
                  <a:outerShdw blurRad="38100" dist="38100" dir="2700000" algn="tl">
                    <a:srgbClr val="000000">
                      <a:alpha val="43137"/>
                    </a:srgbClr>
                  </a:outerShdw>
                </a:effectLst>
                <a:cs typeface="2  Lotus" pitchFamily="2" charset="-78"/>
              </a:rPr>
              <a:t>براي </a:t>
            </a:r>
            <a:r>
              <a:rPr lang="fa-IR" sz="6600" b="1" dirty="0" smtClean="0">
                <a:solidFill>
                  <a:srgbClr val="0070C0"/>
                </a:solidFill>
                <a:effectLst>
                  <a:outerShdw blurRad="38100" dist="38100" dir="2700000" algn="tl">
                    <a:srgbClr val="000000">
                      <a:alpha val="43137"/>
                    </a:srgbClr>
                  </a:outerShdw>
                </a:effectLst>
                <a:cs typeface="2  Lotus" pitchFamily="2" charset="-78"/>
              </a:rPr>
              <a:t>هر نوع يادگيري </a:t>
            </a:r>
            <a:r>
              <a:rPr lang="fa-IR" sz="6600" b="1" dirty="0" smtClean="0">
                <a:effectLst>
                  <a:outerShdw blurRad="38100" dist="38100" dir="2700000" algn="tl">
                    <a:srgbClr val="000000">
                      <a:alpha val="43137"/>
                    </a:srgbClr>
                  </a:outerShdw>
                </a:effectLst>
                <a:cs typeface="2  Lotus" pitchFamily="2" charset="-78"/>
              </a:rPr>
              <a:t>اعم از سنتي و الكترونيكي، قابل استفاده است.</a:t>
            </a:r>
            <a:endParaRPr lang="fa-IR" sz="66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84313"/>
            <a:ext cx="8642350" cy="5257800"/>
          </a:xfrm>
        </p:spPr>
        <p:txBody>
          <a:bodyPr/>
          <a:lstStyle/>
          <a:p>
            <a:pPr marL="0" indent="0" algn="jus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اين الگو از عناصر زير تشكيل شده است :</a:t>
            </a:r>
            <a:endParaRPr lang="en-US" sz="4800" b="1" dirty="0" smtClean="0">
              <a:effectLst>
                <a:outerShdw blurRad="38100" dist="38100" dir="2700000" algn="tl">
                  <a:srgbClr val="000000">
                    <a:alpha val="43137"/>
                  </a:srgbClr>
                </a:outerShdw>
              </a:effectLst>
              <a:cs typeface="2  Lotus" pitchFamily="2" charset="-78"/>
            </a:endParaRP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1) </a:t>
            </a:r>
            <a:r>
              <a:rPr lang="fa-IR" sz="4800" b="1" dirty="0" smtClean="0">
                <a:effectLst>
                  <a:outerShdw blurRad="38100" dist="38100" dir="2700000" algn="tl">
                    <a:srgbClr val="000000">
                      <a:alpha val="43137"/>
                    </a:srgbClr>
                  </a:outerShdw>
                </a:effectLst>
                <a:cs typeface="2  Lotus" pitchFamily="2" charset="-78"/>
              </a:rPr>
              <a:t>تحليل</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2) </a:t>
            </a:r>
            <a:r>
              <a:rPr lang="fa-IR" sz="4800" b="1" dirty="0" smtClean="0">
                <a:effectLst>
                  <a:outerShdw blurRad="38100" dist="38100" dir="2700000" algn="tl">
                    <a:srgbClr val="000000">
                      <a:alpha val="43137"/>
                    </a:srgbClr>
                  </a:outerShdw>
                </a:effectLst>
                <a:cs typeface="2  Lotus" pitchFamily="2" charset="-78"/>
              </a:rPr>
              <a:t>طراحي</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3) </a:t>
            </a:r>
            <a:r>
              <a:rPr lang="fa-IR" sz="4800" b="1" dirty="0" smtClean="0">
                <a:effectLst>
                  <a:outerShdw blurRad="38100" dist="38100" dir="2700000" algn="tl">
                    <a:srgbClr val="000000">
                      <a:alpha val="43137"/>
                    </a:srgbClr>
                  </a:outerShdw>
                </a:effectLst>
                <a:cs typeface="2  Lotus" pitchFamily="2" charset="-78"/>
              </a:rPr>
              <a:t>تهيه</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4) </a:t>
            </a:r>
            <a:r>
              <a:rPr lang="fa-IR" sz="4800" b="1" dirty="0" smtClean="0">
                <a:effectLst>
                  <a:outerShdw blurRad="38100" dist="38100" dir="2700000" algn="tl">
                    <a:srgbClr val="000000">
                      <a:alpha val="43137"/>
                    </a:srgbClr>
                  </a:outerShdw>
                </a:effectLst>
                <a:cs typeface="2  Lotus" pitchFamily="2" charset="-78"/>
              </a:rPr>
              <a:t>اجرا</a:t>
            </a:r>
          </a:p>
          <a:p>
            <a:pPr marL="0" indent="0" algn="just">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5) </a:t>
            </a:r>
            <a:r>
              <a:rPr lang="fa-IR" sz="4800" b="1" dirty="0" smtClean="0">
                <a:effectLst>
                  <a:outerShdw blurRad="38100" dist="38100" dir="2700000" algn="tl">
                    <a:srgbClr val="000000">
                      <a:alpha val="43137"/>
                    </a:srgbClr>
                  </a:outerShdw>
                </a:effectLst>
                <a:cs typeface="2  Lotus" pitchFamily="2" charset="-78"/>
              </a:rPr>
              <a:t>ارزشيابي</a:t>
            </a:r>
            <a:endParaRPr lang="fa-IR" sz="48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260350"/>
            <a:ext cx="8229600" cy="1008063"/>
          </a:xfrm>
          <a:solidFill>
            <a:schemeClr val="tx1"/>
          </a:solidFill>
        </p:spPr>
        <p:txBody>
          <a:bodyPr/>
          <a:lstStyle/>
          <a:p>
            <a:r>
              <a:rPr lang="fa-IR" sz="5400" smtClean="0">
                <a:solidFill>
                  <a:srgbClr val="FF0000"/>
                </a:solidFill>
                <a:cs typeface="2  Titr" pitchFamily="2" charset="-78"/>
              </a:rPr>
              <a:t>عناصر و مؤلفه هاي الگو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2">
                                            <p:txEl>
                                              <p:pRg st="0" end="0"/>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2">
                                            <p:txEl>
                                              <p:pRg st="1" end="1"/>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2">
                                            <p:txEl>
                                              <p:pRg st="2" end="2"/>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p:cTn id="30"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2">
                                            <p:txEl>
                                              <p:pRg st="3" end="3"/>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par>
                                <p:cTn id="38" presetID="53" presetClass="entr" presetSubtype="16" fill="hold" nodeType="with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 calcmode="lin" valueType="num">
                                      <p:cBhvr>
                                        <p:cTn id="40"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0825" y="115888"/>
            <a:ext cx="8713788" cy="865187"/>
          </a:xfrm>
          <a:solidFill>
            <a:schemeClr val="tx1"/>
          </a:solidFill>
        </p:spPr>
        <p:txBody>
          <a:bodyPr/>
          <a:lstStyle/>
          <a:p>
            <a:r>
              <a:rPr lang="fa-IR" sz="4000" smtClean="0">
                <a:solidFill>
                  <a:srgbClr val="FF0000"/>
                </a:solidFill>
                <a:cs typeface="2  Titr" pitchFamily="2" charset="-78"/>
              </a:rPr>
              <a:t>رابطه ي بين عناصر الگوي عمومي آموزش</a:t>
            </a:r>
          </a:p>
        </p:txBody>
      </p:sp>
      <p:cxnSp>
        <p:nvCxnSpPr>
          <p:cNvPr id="271364" name="Straight Arrow Connector 271363"/>
          <p:cNvCxnSpPr/>
          <p:nvPr/>
        </p:nvCxnSpPr>
        <p:spPr>
          <a:xfrm>
            <a:off x="5724525" y="3814763"/>
            <a:ext cx="1150938"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271382" name="Group 271381"/>
          <p:cNvGrpSpPr>
            <a:grpSpLocks/>
          </p:cNvGrpSpPr>
          <p:nvPr/>
        </p:nvGrpSpPr>
        <p:grpSpPr bwMode="auto">
          <a:xfrm>
            <a:off x="468313" y="1543050"/>
            <a:ext cx="8207375" cy="4857750"/>
            <a:chOff x="467544" y="1543100"/>
            <a:chExt cx="8208912" cy="4857054"/>
          </a:xfrm>
        </p:grpSpPr>
        <p:sp>
          <p:nvSpPr>
            <p:cNvPr id="7" name="Rounded Rectangle 6"/>
            <p:cNvSpPr/>
            <p:nvPr/>
          </p:nvSpPr>
          <p:spPr>
            <a:xfrm>
              <a:off x="3708238" y="1543100"/>
              <a:ext cx="2016503" cy="10079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3600" dirty="0">
                  <a:solidFill>
                    <a:schemeClr val="tx1"/>
                  </a:solidFill>
                  <a:cs typeface="2  Titr" pitchFamily="2" charset="-78"/>
                </a:rPr>
                <a:t>تحلیل</a:t>
              </a:r>
              <a:endParaRPr lang="fa-IR" sz="2800" dirty="0">
                <a:solidFill>
                  <a:schemeClr val="tx1"/>
                </a:solidFill>
                <a:cs typeface="2  Titr" pitchFamily="2" charset="-78"/>
              </a:endParaRPr>
            </a:p>
          </p:txBody>
        </p:sp>
        <p:sp>
          <p:nvSpPr>
            <p:cNvPr id="8" name="Rounded Rectangle 7"/>
            <p:cNvSpPr/>
            <p:nvPr/>
          </p:nvSpPr>
          <p:spPr>
            <a:xfrm>
              <a:off x="467544" y="3357353"/>
              <a:ext cx="1849783" cy="914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4000" dirty="0">
                  <a:solidFill>
                    <a:srgbClr val="FF0000"/>
                  </a:solidFill>
                  <a:cs typeface="2  Titr" pitchFamily="2" charset="-78"/>
                </a:rPr>
                <a:t>اجرا</a:t>
              </a:r>
              <a:endParaRPr lang="fa-IR" sz="2400" dirty="0">
                <a:solidFill>
                  <a:srgbClr val="FF0000"/>
                </a:solidFill>
                <a:cs typeface="2  Titr" pitchFamily="2" charset="-78"/>
              </a:endParaRPr>
            </a:p>
          </p:txBody>
        </p:sp>
        <p:sp>
          <p:nvSpPr>
            <p:cNvPr id="9" name="Rounded Rectangle 8"/>
            <p:cNvSpPr/>
            <p:nvPr/>
          </p:nvSpPr>
          <p:spPr>
            <a:xfrm>
              <a:off x="3779689" y="3357353"/>
              <a:ext cx="1945051" cy="914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3200" dirty="0">
                  <a:solidFill>
                    <a:srgbClr val="002060"/>
                  </a:solidFill>
                  <a:cs typeface="2  Titr" pitchFamily="2" charset="-78"/>
                </a:rPr>
                <a:t>ارزشیابی</a:t>
              </a:r>
              <a:endParaRPr lang="fa-IR" sz="2800" dirty="0">
                <a:solidFill>
                  <a:srgbClr val="002060"/>
                </a:solidFill>
                <a:cs typeface="2  Titr" pitchFamily="2" charset="-78"/>
              </a:endParaRPr>
            </a:p>
          </p:txBody>
        </p:sp>
        <p:sp>
          <p:nvSpPr>
            <p:cNvPr id="10" name="Rounded Rectangle 9"/>
            <p:cNvSpPr/>
            <p:nvPr/>
          </p:nvSpPr>
          <p:spPr>
            <a:xfrm>
              <a:off x="6875894" y="3428780"/>
              <a:ext cx="1800562" cy="914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3200" dirty="0">
                  <a:solidFill>
                    <a:srgbClr val="C00000"/>
                  </a:solidFill>
                  <a:cs typeface="2  Titr" pitchFamily="2" charset="-78"/>
                </a:rPr>
                <a:t>طراحی</a:t>
              </a:r>
              <a:endParaRPr lang="fa-IR" sz="2800" dirty="0">
                <a:solidFill>
                  <a:srgbClr val="C00000"/>
                </a:solidFill>
                <a:cs typeface="2  Titr" pitchFamily="2" charset="-78"/>
              </a:endParaRPr>
            </a:p>
          </p:txBody>
        </p:sp>
        <p:sp>
          <p:nvSpPr>
            <p:cNvPr id="11" name="Rounded Rectangle 10"/>
            <p:cNvSpPr/>
            <p:nvPr/>
          </p:nvSpPr>
          <p:spPr>
            <a:xfrm>
              <a:off x="3779689" y="5485885"/>
              <a:ext cx="1945051" cy="914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3600" dirty="0">
                  <a:solidFill>
                    <a:srgbClr val="FFC000"/>
                  </a:solidFill>
                  <a:cs typeface="2  Titr" pitchFamily="2" charset="-78"/>
                </a:rPr>
                <a:t>تهیه</a:t>
              </a:r>
              <a:endParaRPr lang="fa-IR" sz="3200" dirty="0">
                <a:solidFill>
                  <a:srgbClr val="FFC000"/>
                </a:solidFill>
                <a:cs typeface="2  Titr" pitchFamily="2" charset="-78"/>
              </a:endParaRPr>
            </a:p>
          </p:txBody>
        </p:sp>
        <p:cxnSp>
          <p:nvCxnSpPr>
            <p:cNvPr id="13" name="Straight Connector 12"/>
            <p:cNvCxnSpPr/>
            <p:nvPr/>
          </p:nvCxnSpPr>
          <p:spPr>
            <a:xfrm flipV="1">
              <a:off x="1393229" y="2047853"/>
              <a:ext cx="0" cy="1309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393229" y="2047853"/>
              <a:ext cx="23150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8" idx="2"/>
            </p:cNvCxnSpPr>
            <p:nvPr/>
          </p:nvCxnSpPr>
          <p:spPr>
            <a:xfrm>
              <a:off x="1393229" y="4271622"/>
              <a:ext cx="0" cy="16713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393229" y="5943020"/>
              <a:ext cx="238646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724740" y="2047853"/>
              <a:ext cx="19434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668204" y="2047853"/>
              <a:ext cx="0" cy="13809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668204" y="4343049"/>
              <a:ext cx="0" cy="15999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724740" y="5943020"/>
              <a:ext cx="194346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1360" name="Straight Arrow Connector 271359"/>
            <p:cNvCxnSpPr/>
            <p:nvPr/>
          </p:nvCxnSpPr>
          <p:spPr>
            <a:xfrm flipV="1">
              <a:off x="4846689" y="2551019"/>
              <a:ext cx="0" cy="806334"/>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1378" name="Straight Arrow Connector 271377"/>
            <p:cNvCxnSpPr/>
            <p:nvPr/>
          </p:nvCxnSpPr>
          <p:spPr>
            <a:xfrm flipH="1">
              <a:off x="2317327" y="3814488"/>
              <a:ext cx="1462362"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71380" name="Straight Arrow Connector 271379"/>
          <p:cNvCxnSpPr/>
          <p:nvPr/>
        </p:nvCxnSpPr>
        <p:spPr>
          <a:xfrm>
            <a:off x="4859338" y="4271963"/>
            <a:ext cx="0" cy="1214437"/>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nodeType="clickEffect">
                                  <p:stCondLst>
                                    <p:cond delay="0"/>
                                  </p:stCondLst>
                                  <p:childTnLst>
                                    <p:set>
                                      <p:cBhvr>
                                        <p:cTn id="13" dur="1" fill="hold">
                                          <p:stCondLst>
                                            <p:cond delay="0"/>
                                          </p:stCondLst>
                                        </p:cTn>
                                        <p:tgtEl>
                                          <p:spTgt spid="271382"/>
                                        </p:tgtEl>
                                        <p:attrNameLst>
                                          <p:attrName>style.visibility</p:attrName>
                                        </p:attrNameLst>
                                      </p:cBhvr>
                                      <p:to>
                                        <p:strVal val="visible"/>
                                      </p:to>
                                    </p:set>
                                    <p:animEffect transition="in" filter="fade">
                                      <p:cBhvr>
                                        <p:cTn id="14" dur="2000"/>
                                        <p:tgtEl>
                                          <p:spTgt spid="271382"/>
                                        </p:tgtEl>
                                      </p:cBhvr>
                                    </p:animEffect>
                                    <p:anim calcmode="lin" valueType="num">
                                      <p:cBhvr>
                                        <p:cTn id="15" dur="2000" fill="hold"/>
                                        <p:tgtEl>
                                          <p:spTgt spid="271382"/>
                                        </p:tgtEl>
                                        <p:attrNameLst>
                                          <p:attrName>ppt_w</p:attrName>
                                        </p:attrNameLst>
                                      </p:cBhvr>
                                      <p:tavLst>
                                        <p:tav tm="0" fmla="#ppt_w*sin(2.5*pi*$)">
                                          <p:val>
                                            <p:fltVal val="0"/>
                                          </p:val>
                                        </p:tav>
                                        <p:tav tm="100000">
                                          <p:val>
                                            <p:fltVal val="1"/>
                                          </p:val>
                                        </p:tav>
                                      </p:tavLst>
                                    </p:anim>
                                    <p:anim calcmode="lin" valueType="num">
                                      <p:cBhvr>
                                        <p:cTn id="16" dur="2000" fill="hold"/>
                                        <p:tgtEl>
                                          <p:spTgt spid="2713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12875"/>
            <a:ext cx="8642350" cy="5154613"/>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در اين مرحله، اطلاعاتي درباره ي مخاطبان، نيازهاي يادگيري، بودجه، محدوديت هاي موجود و ... جمع آوري مي شود. بررسي مهارت ها، دانش و توانايي هاي مورد نياز براي شاگردان و همچنين شناسايي توانايي هاي ورودي شاگردان، از جمله فعالیت هايی است كه در مرحله ي تحليل انجام مي شود.</a:t>
            </a:r>
            <a:endParaRPr lang="fa-IR" sz="44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115888"/>
            <a:ext cx="8229600" cy="1152525"/>
          </a:xfrm>
          <a:solidFill>
            <a:schemeClr val="tx1"/>
          </a:solidFill>
        </p:spPr>
        <p:txBody>
          <a:bodyPr/>
          <a:lstStyle/>
          <a:p>
            <a:r>
              <a:rPr lang="fa-IR" sz="6000" smtClean="0">
                <a:solidFill>
                  <a:srgbClr val="FF0000"/>
                </a:solidFill>
                <a:cs typeface="2  Titr" pitchFamily="2" charset="-78"/>
              </a:rPr>
              <a:t>مرحله ی اول: تحليل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1"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heel(1)">
                                      <p:cBhvr>
                                        <p:cTn id="25"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642350" cy="6337300"/>
          </a:xfrm>
        </p:spPr>
        <p:txBody>
          <a:bodyPr/>
          <a:lstStyle/>
          <a:p>
            <a:pPr marL="0" indent="0" algn="just" eaLnBrk="1" fontAlgn="auto" hangingPunct="1">
              <a:spcBef>
                <a:spcPts val="0"/>
              </a:spcBef>
              <a:spcAft>
                <a:spcPts val="0"/>
              </a:spcAft>
              <a:buFont typeface="Symbol" pitchFamily="18" charset="2"/>
              <a:buNone/>
              <a:defRPr/>
            </a:pPr>
            <a:r>
              <a:rPr lang="fa-IR" sz="6600" b="1" dirty="0" smtClean="0">
                <a:effectLst>
                  <a:outerShdw blurRad="38100" dist="38100" dir="2700000" algn="tl">
                    <a:srgbClr val="000000">
                      <a:alpha val="43137"/>
                    </a:srgbClr>
                  </a:outerShdw>
                </a:effectLst>
                <a:cs typeface="2  Lotus" pitchFamily="2" charset="-78"/>
              </a:rPr>
              <a:t>نتیجه</a:t>
            </a:r>
            <a:r>
              <a:rPr lang="en-US" sz="6600" b="1" dirty="0" smtClean="0">
                <a:effectLst>
                  <a:outerShdw blurRad="38100" dist="38100" dir="2700000" algn="tl">
                    <a:srgbClr val="000000">
                      <a:alpha val="43137"/>
                    </a:srgbClr>
                  </a:outerShdw>
                </a:effectLst>
                <a:cs typeface="2  Lotus" pitchFamily="2" charset="-78"/>
              </a:rPr>
              <a:t> </a:t>
            </a:r>
            <a:r>
              <a:rPr lang="fa-IR" sz="6600" b="1" dirty="0" smtClean="0">
                <a:effectLst>
                  <a:outerShdw blurRad="38100" dist="38100" dir="2700000" algn="tl">
                    <a:srgbClr val="000000">
                      <a:alpha val="43137"/>
                    </a:srgbClr>
                  </a:outerShdw>
                </a:effectLst>
                <a:cs typeface="2  Lotus" pitchFamily="2" charset="-78"/>
              </a:rPr>
              <a:t>ی این تعامل ایجاد یک </a:t>
            </a:r>
            <a:r>
              <a:rPr lang="fa-IR" sz="6600" b="1" i="1" dirty="0" smtClean="0">
                <a:solidFill>
                  <a:srgbClr val="C00000"/>
                </a:solidFill>
                <a:effectLst>
                  <a:outerShdw blurRad="38100" dist="38100" dir="2700000" algn="tl">
                    <a:srgbClr val="000000">
                      <a:alpha val="43137"/>
                    </a:srgbClr>
                  </a:outerShdw>
                </a:effectLst>
                <a:cs typeface="2  Lotus" pitchFamily="2" charset="-78"/>
              </a:rPr>
              <a:t>برنامه ی طراحی  آموزشی </a:t>
            </a:r>
            <a:r>
              <a:rPr lang="fa-IR" sz="6600" b="1" dirty="0" smtClean="0">
                <a:effectLst>
                  <a:outerShdw blurRad="38100" dist="38100" dir="2700000" algn="tl">
                    <a:srgbClr val="000000">
                      <a:alpha val="43137"/>
                    </a:srgbClr>
                  </a:outerShdw>
                </a:effectLst>
                <a:cs typeface="2  Lotus" pitchFamily="2" charset="-78"/>
              </a:rPr>
              <a:t>است که می توان در آن </a:t>
            </a:r>
            <a:r>
              <a:rPr lang="fa-IR" sz="6600" b="1" dirty="0" smtClean="0">
                <a:solidFill>
                  <a:srgbClr val="FFC000"/>
                </a:solidFill>
                <a:effectLst>
                  <a:outerShdw blurRad="38100" dist="38100" dir="2700000" algn="tl">
                    <a:srgbClr val="000000">
                      <a:alpha val="43137"/>
                    </a:srgbClr>
                  </a:outerShdw>
                </a:effectLst>
                <a:cs typeface="2  Lotus" pitchFamily="2" charset="-78"/>
              </a:rPr>
              <a:t>نظریه های یادگیری </a:t>
            </a:r>
            <a:r>
              <a:rPr lang="fa-IR" sz="6600" b="1" dirty="0" smtClean="0">
                <a:effectLst>
                  <a:outerShdw blurRad="38100" dist="38100" dir="2700000" algn="tl">
                    <a:srgbClr val="000000">
                      <a:alpha val="43137"/>
                    </a:srgbClr>
                  </a:outerShdw>
                </a:effectLst>
                <a:cs typeface="2  Lotus" pitchFamily="2" charset="-78"/>
              </a:rPr>
              <a:t>و </a:t>
            </a:r>
            <a:r>
              <a:rPr lang="fa-IR" sz="6600" b="1" dirty="0" smtClean="0">
                <a:solidFill>
                  <a:srgbClr val="FF0000"/>
                </a:solidFill>
                <a:effectLst>
                  <a:outerShdw blurRad="38100" dist="38100" dir="2700000" algn="tl">
                    <a:srgbClr val="000000">
                      <a:alpha val="43137"/>
                    </a:srgbClr>
                  </a:outerShdw>
                </a:effectLst>
                <a:cs typeface="2  Lotus" pitchFamily="2" charset="-78"/>
              </a:rPr>
              <a:t>نظریه های آموزشی  </a:t>
            </a:r>
            <a:r>
              <a:rPr lang="fa-IR" sz="6600" b="1" dirty="0" smtClean="0">
                <a:effectLst>
                  <a:outerShdw blurRad="38100" dist="38100" dir="2700000" algn="tl">
                    <a:srgbClr val="000000">
                      <a:alpha val="43137"/>
                    </a:srgbClr>
                  </a:outerShdw>
                </a:effectLst>
                <a:cs typeface="2  Lotus" pitchFamily="2" charset="-78"/>
              </a:rPr>
              <a:t>را به کار بست و کارائی و    اثر بخشی هریک را آزمود. </a:t>
            </a:r>
          </a:p>
          <a:p>
            <a:pPr marL="274320" indent="-274320" algn="just" eaLnBrk="1" fontAlgn="auto" hangingPunct="1">
              <a:spcBef>
                <a:spcPts val="0"/>
              </a:spcBef>
              <a:spcAft>
                <a:spcPts val="0"/>
              </a:spcAft>
              <a:defRPr/>
            </a:pPr>
            <a:endParaRPr lang="fa-IR" sz="6600" b="1" dirty="0">
              <a:effectLst>
                <a:outerShdw blurRad="38100" dist="38100" dir="2700000" algn="tl">
                  <a:srgbClr val="000000">
                    <a:alpha val="43137"/>
                  </a:srgbClr>
                </a:outerShdw>
              </a:effectLst>
              <a:cs typeface="2  Lotus" pitchFamily="2" charset="-78"/>
            </a:endParaRPr>
          </a:p>
        </p:txBody>
      </p:sp>
    </p:spTree>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88913"/>
            <a:ext cx="8713788" cy="6408737"/>
          </a:xfrm>
        </p:spPr>
        <p:txBody>
          <a:bodyPr/>
          <a:lstStyle/>
          <a:p>
            <a:pPr marL="0" indent="0" algn="just">
              <a:spcBef>
                <a:spcPts val="0"/>
              </a:spcBef>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از آن جا كه ارزشيابي در تمامي مراحل اين الگو جريان دارد، </a:t>
            </a:r>
            <a:r>
              <a:rPr lang="fa-IR" sz="5400" b="1" dirty="0" smtClean="0">
                <a:solidFill>
                  <a:srgbClr val="FF0000"/>
                </a:solidFill>
                <a:effectLst>
                  <a:outerShdw blurRad="38100" dist="38100" dir="2700000" algn="tl">
                    <a:srgbClr val="000000">
                      <a:alpha val="43137"/>
                    </a:srgbClr>
                  </a:outerShdw>
                </a:effectLst>
                <a:cs typeface="2  Lotus" pitchFamily="2" charset="-78"/>
              </a:rPr>
              <a:t>ارزشيابي تكويني </a:t>
            </a:r>
            <a:r>
              <a:rPr lang="fa-IR" sz="5400" b="1" dirty="0" smtClean="0">
                <a:effectLst>
                  <a:outerShdw blurRad="38100" dist="38100" dir="2700000" algn="tl">
                    <a:srgbClr val="000000">
                      <a:alpha val="43137"/>
                    </a:srgbClr>
                  </a:outerShdw>
                </a:effectLst>
                <a:cs typeface="2  Lotus" pitchFamily="2" charset="-78"/>
              </a:rPr>
              <a:t>از مرحله ي تحليل آغاز مي شود. بدين ترتيب، طراح آموزشي در مرحله ي تحليل با سؤالات زير مواجه مي شود:</a:t>
            </a:r>
          </a:p>
          <a:p>
            <a:pPr marL="0" indent="0" algn="just">
              <a:spcBef>
                <a:spcPts val="0"/>
              </a:spcBef>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1</a:t>
            </a:r>
            <a:r>
              <a:rPr lang="fa-IR" sz="4800" b="1" dirty="0" smtClean="0">
                <a:solidFill>
                  <a:srgbClr val="FF0000"/>
                </a:solidFill>
                <a:effectLst>
                  <a:outerShdw blurRad="38100" dist="38100" dir="2700000" algn="tl">
                    <a:srgbClr val="000000">
                      <a:alpha val="43137"/>
                    </a:srgbClr>
                  </a:outerShdw>
                </a:effectLst>
                <a:cs typeface="2  Lotus" pitchFamily="2" charset="-78"/>
              </a:rPr>
              <a:t>) </a:t>
            </a:r>
            <a:r>
              <a:rPr lang="fa-IR" sz="4800" b="1" dirty="0" smtClean="0">
                <a:effectLst>
                  <a:outerShdw blurRad="38100" dist="38100" dir="2700000" algn="tl">
                    <a:srgbClr val="000000">
                      <a:alpha val="43137"/>
                    </a:srgbClr>
                  </a:outerShdw>
                </a:effectLst>
                <a:cs typeface="2  Lotus" pitchFamily="2" charset="-78"/>
              </a:rPr>
              <a:t>مخاطبان چه كساني هستند؟</a:t>
            </a:r>
          </a:p>
          <a:p>
            <a:pPr marL="0" indent="0" algn="just">
              <a:spcBef>
                <a:spcPts val="0"/>
              </a:spcBef>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2)  </a:t>
            </a:r>
            <a:r>
              <a:rPr lang="fa-IR" sz="4800" b="1" dirty="0" smtClean="0">
                <a:effectLst>
                  <a:outerShdw blurRad="38100" dist="38100" dir="2700000" algn="tl">
                    <a:srgbClr val="000000">
                      <a:alpha val="43137"/>
                    </a:srgbClr>
                  </a:outerShdw>
                </a:effectLst>
                <a:cs typeface="2  Lotus" pitchFamily="2" charset="-78"/>
              </a:rPr>
              <a:t>نياز يادگيري آن ها چيست؟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5"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anim calcmode="lin" valueType="num">
                                      <p:cBhvr>
                                        <p:cTn id="13"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2">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anim calcmode="lin" valueType="num">
                                      <p:cBhvr>
                                        <p:cTn id="18"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404813"/>
            <a:ext cx="8496300" cy="6192837"/>
          </a:xfrm>
        </p:spPr>
        <p:txBody>
          <a:bodyPr/>
          <a:lstStyle/>
          <a:p>
            <a:pPr marL="0" indent="0" algn="just">
              <a:spcBef>
                <a:spcPts val="0"/>
              </a:spcBef>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3) </a:t>
            </a:r>
            <a:r>
              <a:rPr lang="fa-IR" sz="5400" b="1" dirty="0">
                <a:effectLst>
                  <a:outerShdw blurRad="38100" dist="38100" dir="2700000" algn="tl">
                    <a:srgbClr val="000000">
                      <a:alpha val="43137"/>
                    </a:srgbClr>
                  </a:outerShdw>
                </a:effectLst>
                <a:cs typeface="2  Lotus" pitchFamily="2" charset="-78"/>
              </a:rPr>
              <a:t>به چه روش هايي مي توان آموزش را ارائه كرد؟</a:t>
            </a:r>
          </a:p>
          <a:p>
            <a:pPr marL="0" indent="0" algn="just">
              <a:spcBef>
                <a:spcPts val="0"/>
              </a:spcBef>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4) </a:t>
            </a:r>
            <a:r>
              <a:rPr lang="fa-IR" sz="5400" b="1" dirty="0" smtClean="0">
                <a:effectLst>
                  <a:outerShdw blurRad="38100" dist="38100" dir="2700000" algn="tl">
                    <a:srgbClr val="000000">
                      <a:alpha val="43137"/>
                    </a:srgbClr>
                  </a:outerShdw>
                </a:effectLst>
                <a:cs typeface="2  Lotus" pitchFamily="2" charset="-78"/>
              </a:rPr>
              <a:t>محدوديت </a:t>
            </a:r>
            <a:r>
              <a:rPr lang="fa-IR" sz="5400" b="1" dirty="0">
                <a:effectLst>
                  <a:outerShdw blurRad="38100" dist="38100" dir="2700000" algn="tl">
                    <a:srgbClr val="000000">
                      <a:alpha val="43137"/>
                    </a:srgbClr>
                  </a:outerShdw>
                </a:effectLst>
                <a:cs typeface="2  Lotus" pitchFamily="2" charset="-78"/>
              </a:rPr>
              <a:t>هاي موجود كدام اند؟</a:t>
            </a:r>
          </a:p>
          <a:p>
            <a:pPr marL="0" indent="0" algn="just">
              <a:spcBef>
                <a:spcPts val="0"/>
              </a:spcBef>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5) </a:t>
            </a:r>
            <a:r>
              <a:rPr lang="fa-IR" sz="5400" b="1" dirty="0">
                <a:effectLst>
                  <a:outerShdw blurRad="38100" dist="38100" dir="2700000" algn="tl">
                    <a:srgbClr val="000000">
                      <a:alpha val="43137"/>
                    </a:srgbClr>
                  </a:outerShdw>
                </a:effectLst>
                <a:cs typeface="2  Lotus" pitchFamily="2" charset="-78"/>
              </a:rPr>
              <a:t>شاگردان بايد چه كاري انجام دهند تا مشخص شود كه به شايستگی هاي </a:t>
            </a:r>
            <a:r>
              <a:rPr lang="fa-IR" sz="5400" b="1" dirty="0" smtClean="0">
                <a:effectLst>
                  <a:outerShdw blurRad="38100" dist="38100" dir="2700000" algn="tl">
                    <a:srgbClr val="000000">
                      <a:alpha val="43137"/>
                    </a:srgbClr>
                  </a:outerShdw>
                </a:effectLst>
                <a:cs typeface="2  Lotus" pitchFamily="2" charset="-78"/>
              </a:rPr>
              <a:t>مورد نظر </a:t>
            </a:r>
            <a:r>
              <a:rPr lang="fa-IR" sz="5400" b="1" dirty="0">
                <a:effectLst>
                  <a:outerShdw blurRad="38100" dist="38100" dir="2700000" algn="tl">
                    <a:srgbClr val="000000">
                      <a:alpha val="43137"/>
                    </a:srgbClr>
                  </a:outerShdw>
                </a:effectLst>
                <a:cs typeface="2  Lotus" pitchFamily="2" charset="-78"/>
              </a:rPr>
              <a:t>دست يافته اند؟</a:t>
            </a:r>
          </a:p>
          <a:p>
            <a:pPr>
              <a:defRPr/>
            </a:pP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950" y="1196975"/>
            <a:ext cx="8856663" cy="5589588"/>
          </a:xfrm>
        </p:spPr>
        <p:txBody>
          <a:bodyPr/>
          <a:lstStyle/>
          <a:p>
            <a:pPr marL="0" indent="0" algn="just">
              <a:buFont typeface="Symbol" pitchFamily="18" charset="2"/>
              <a:buNone/>
              <a:defRPr/>
            </a:pPr>
            <a:r>
              <a:rPr lang="fa-IR" sz="4000" b="1" dirty="0" smtClean="0">
                <a:solidFill>
                  <a:srgbClr val="C00000"/>
                </a:solidFill>
                <a:effectLst>
                  <a:outerShdw blurRad="38100" dist="38100" dir="2700000" algn="tl">
                    <a:srgbClr val="000000">
                      <a:alpha val="43137"/>
                    </a:srgbClr>
                  </a:outerShdw>
                </a:effectLst>
                <a:cs typeface="2  Lotus" pitchFamily="2" charset="-78"/>
              </a:rPr>
              <a:t>عمده ترين فعاليتي </a:t>
            </a:r>
            <a:r>
              <a:rPr lang="fa-IR" sz="4000" b="1" dirty="0" smtClean="0">
                <a:effectLst>
                  <a:outerShdw blurRad="38100" dist="38100" dir="2700000" algn="tl">
                    <a:srgbClr val="000000">
                      <a:alpha val="43137"/>
                    </a:srgbClr>
                  </a:outerShdw>
                </a:effectLst>
                <a:cs typeface="2  Lotus" pitchFamily="2" charset="-78"/>
              </a:rPr>
              <a:t>كه در اين مرحله انجام مي شود، انتخاب مناسب ترين محيط آموزشي و متناسب با هدف هاست. در مرحله ي طراحي، طراح آموزشي طرح مبسوطي از آموزش را تدارك مي بيند كه شامل انتخاب روش ها و رسانه هاي آموزشي و تصميم گيري درباره ي راهبردهاي آموزشي است.</a:t>
            </a:r>
          </a:p>
          <a:p>
            <a:pPr marL="0" indent="0" algn="just">
              <a:buFont typeface="Symbol" pitchFamily="18" charset="2"/>
              <a:buNone/>
              <a:defRPr/>
            </a:pPr>
            <a:r>
              <a:rPr lang="fa-IR" sz="4000" b="1" dirty="0" smtClean="0">
                <a:solidFill>
                  <a:srgbClr val="FFC000"/>
                </a:solidFill>
                <a:effectLst>
                  <a:outerShdw blurRad="38100" dist="38100" dir="2700000" algn="tl">
                    <a:srgbClr val="000000">
                      <a:alpha val="43137"/>
                    </a:srgbClr>
                  </a:outerShdw>
                </a:effectLst>
                <a:cs typeface="2  Lotus" pitchFamily="2" charset="-78"/>
              </a:rPr>
              <a:t>رسانه هاي آموزشي </a:t>
            </a:r>
            <a:r>
              <a:rPr lang="fa-IR" sz="4000" b="1" dirty="0" smtClean="0">
                <a:effectLst>
                  <a:outerShdw blurRad="38100" dist="38100" dir="2700000" algn="tl">
                    <a:srgbClr val="000000">
                      <a:alpha val="43137"/>
                    </a:srgbClr>
                  </a:outerShdw>
                </a:effectLst>
                <a:cs typeface="2  Lotus" pitchFamily="2" charset="-78"/>
              </a:rPr>
              <a:t>موجود مورد بازبيني قرار         مي گيرند و درباره ي امكان استفاده از آن ها براي آموزش تصميم گيري مي شود.</a:t>
            </a:r>
            <a:endParaRPr lang="fa-IR" sz="40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41275"/>
            <a:ext cx="8229600" cy="939800"/>
          </a:xfrm>
          <a:solidFill>
            <a:schemeClr val="tx1"/>
          </a:solidFill>
        </p:spPr>
        <p:txBody>
          <a:bodyPr/>
          <a:lstStyle/>
          <a:p>
            <a:r>
              <a:rPr lang="fa-IR" sz="6000" smtClean="0">
                <a:solidFill>
                  <a:srgbClr val="FF0000"/>
                </a:solidFill>
                <a:cs typeface="2  Titr" pitchFamily="2" charset="-78"/>
              </a:rPr>
              <a:t>مرحله ي دوم: طراحي</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6"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80">
                                          <p:stCondLst>
                                            <p:cond delay="0"/>
                                          </p:stCondLst>
                                        </p:cTn>
                                        <p:tgtEl>
                                          <p:spTgt spid="2">
                                            <p:txEl>
                                              <p:pRg st="1" end="1"/>
                                            </p:txEl>
                                          </p:spTgt>
                                        </p:tgtEl>
                                      </p:cBhvr>
                                    </p:animEffect>
                                    <p:anim calcmode="lin" valueType="num">
                                      <p:cBhvr>
                                        <p:cTn id="1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xEl>
                                              <p:pRg st="1" end="1"/>
                                            </p:txEl>
                                          </p:spTgt>
                                        </p:tgtEl>
                                      </p:cBhvr>
                                      <p:to x="100000" y="60000"/>
                                    </p:animScale>
                                    <p:animScale>
                                      <p:cBhvr>
                                        <p:cTn id="24" dur="166" decel="50000">
                                          <p:stCondLst>
                                            <p:cond delay="676"/>
                                          </p:stCondLst>
                                        </p:cTn>
                                        <p:tgtEl>
                                          <p:spTgt spid="2">
                                            <p:txEl>
                                              <p:pRg st="1" end="1"/>
                                            </p:txEl>
                                          </p:spTgt>
                                        </p:tgtEl>
                                      </p:cBhvr>
                                      <p:to x="100000" y="100000"/>
                                    </p:animScale>
                                    <p:animScale>
                                      <p:cBhvr>
                                        <p:cTn id="25" dur="26">
                                          <p:stCondLst>
                                            <p:cond delay="1312"/>
                                          </p:stCondLst>
                                        </p:cTn>
                                        <p:tgtEl>
                                          <p:spTgt spid="2">
                                            <p:txEl>
                                              <p:pRg st="1" end="1"/>
                                            </p:txEl>
                                          </p:spTgt>
                                        </p:tgtEl>
                                      </p:cBhvr>
                                      <p:to x="100000" y="80000"/>
                                    </p:animScale>
                                    <p:animScale>
                                      <p:cBhvr>
                                        <p:cTn id="26" dur="166" decel="50000">
                                          <p:stCondLst>
                                            <p:cond delay="1338"/>
                                          </p:stCondLst>
                                        </p:cTn>
                                        <p:tgtEl>
                                          <p:spTgt spid="2">
                                            <p:txEl>
                                              <p:pRg st="1" end="1"/>
                                            </p:txEl>
                                          </p:spTgt>
                                        </p:tgtEl>
                                      </p:cBhvr>
                                      <p:to x="100000" y="100000"/>
                                    </p:animScale>
                                    <p:animScale>
                                      <p:cBhvr>
                                        <p:cTn id="27" dur="26">
                                          <p:stCondLst>
                                            <p:cond delay="1642"/>
                                          </p:stCondLst>
                                        </p:cTn>
                                        <p:tgtEl>
                                          <p:spTgt spid="2">
                                            <p:txEl>
                                              <p:pRg st="1" end="1"/>
                                            </p:txEl>
                                          </p:spTgt>
                                        </p:tgtEl>
                                      </p:cBhvr>
                                      <p:to x="100000" y="90000"/>
                                    </p:animScale>
                                    <p:animScale>
                                      <p:cBhvr>
                                        <p:cTn id="28" dur="166" decel="50000">
                                          <p:stCondLst>
                                            <p:cond delay="1668"/>
                                          </p:stCondLst>
                                        </p:cTn>
                                        <p:tgtEl>
                                          <p:spTgt spid="2">
                                            <p:txEl>
                                              <p:pRg st="1" end="1"/>
                                            </p:txEl>
                                          </p:spTgt>
                                        </p:tgtEl>
                                      </p:cBhvr>
                                      <p:to x="100000" y="100000"/>
                                    </p:animScale>
                                    <p:animScale>
                                      <p:cBhvr>
                                        <p:cTn id="29" dur="26">
                                          <p:stCondLst>
                                            <p:cond delay="1808"/>
                                          </p:stCondLst>
                                        </p:cTn>
                                        <p:tgtEl>
                                          <p:spTgt spid="2">
                                            <p:txEl>
                                              <p:pRg st="1" end="1"/>
                                            </p:txEl>
                                          </p:spTgt>
                                        </p:tgtEl>
                                      </p:cBhvr>
                                      <p:to x="100000" y="95000"/>
                                    </p:animScale>
                                    <p:animScale>
                                      <p:cBhvr>
                                        <p:cTn id="30"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12875"/>
            <a:ext cx="8642350" cy="5256213"/>
          </a:xfrm>
        </p:spPr>
        <p:txBody>
          <a:bodyPr/>
          <a:lstStyle/>
          <a:p>
            <a:pPr marL="0" indent="0" algn="jus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انتخاب يا تدارك رسانه ها و مواد آموزشي مورد نياز، و تصميم گيري درباره ي فعاليت هاي گروهي يا انفرادي، از جمله فعالیت هاي اين مرحله به شمار مي رود. اگر رسانه هايي از قبيل نوار ويديويي، نوار شنيداري، اسلايد آموزشي، نرم افزار تعاملي و نظاير آن مدنظر باشد، اين رسانه ها تهيه و توليد مي شوند. </a:t>
            </a:r>
          </a:p>
          <a:p>
            <a:pPr marL="0" indent="0" algn="jus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هنگام تهيه ي رسانه هاي آموزشي مي توان از </a:t>
            </a:r>
            <a:r>
              <a:rPr lang="fa-IR" sz="4000" b="1" dirty="0" smtClean="0">
                <a:solidFill>
                  <a:srgbClr val="FFC000"/>
                </a:solidFill>
                <a:effectLst>
                  <a:outerShdw blurRad="38100" dist="38100" dir="2700000" algn="tl">
                    <a:srgbClr val="000000">
                      <a:alpha val="43137"/>
                    </a:srgbClr>
                  </a:outerShdw>
                </a:effectLst>
                <a:cs typeface="2  Lotus" pitchFamily="2" charset="-78"/>
              </a:rPr>
              <a:t>مشاركت دانش آموزان </a:t>
            </a:r>
            <a:r>
              <a:rPr lang="fa-IR" sz="4000" b="1" dirty="0" smtClean="0">
                <a:effectLst>
                  <a:outerShdw blurRad="38100" dist="38100" dir="2700000" algn="tl">
                    <a:srgbClr val="000000">
                      <a:alpha val="43137"/>
                    </a:srgbClr>
                  </a:outerShdw>
                </a:effectLst>
                <a:cs typeface="2  Lotus" pitchFamily="2" charset="-78"/>
              </a:rPr>
              <a:t>نيز سود جست.</a:t>
            </a:r>
            <a:endParaRPr lang="fa-IR" sz="40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188913"/>
            <a:ext cx="8229600" cy="1079500"/>
          </a:xfrm>
          <a:solidFill>
            <a:schemeClr val="tx1"/>
          </a:solidFill>
        </p:spPr>
        <p:txBody>
          <a:bodyPr/>
          <a:lstStyle/>
          <a:p>
            <a:r>
              <a:rPr lang="fa-IR" sz="6000" smtClean="0">
                <a:solidFill>
                  <a:srgbClr val="FF0000"/>
                </a:solidFill>
                <a:cs typeface="2  Titr" pitchFamily="2" charset="-78"/>
              </a:rPr>
              <a:t>مرحله ي سوم: تهيه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2">
                                            <p:txEl>
                                              <p:pRg st="0" end="0"/>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950" y="1341438"/>
            <a:ext cx="8893175" cy="5416550"/>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هنگامي كه برنامه ي آموزشي طراحي و تهيه شد، اكنون آماده است كه به صورت واقعي عملياتي شود. به اين منظور، عمل تكثير و توزيع مواد انجام مي شود. </a:t>
            </a:r>
            <a:r>
              <a:rPr lang="fa-IR" sz="4400" b="1" dirty="0" smtClean="0">
                <a:solidFill>
                  <a:srgbClr val="FF0000"/>
                </a:solidFill>
                <a:effectLst>
                  <a:outerShdw blurRad="38100" dist="38100" dir="2700000" algn="tl">
                    <a:srgbClr val="000000">
                      <a:alpha val="43137"/>
                    </a:srgbClr>
                  </a:outerShdw>
                </a:effectLst>
                <a:cs typeface="2  Lotus" pitchFamily="2" charset="-78"/>
              </a:rPr>
              <a:t>اجراي آموزش </a:t>
            </a:r>
            <a:r>
              <a:rPr lang="fa-IR" sz="4400" b="1" dirty="0" smtClean="0">
                <a:solidFill>
                  <a:schemeClr val="tx1"/>
                </a:solidFill>
                <a:effectLst>
                  <a:outerShdw blurRad="38100" dist="38100" dir="2700000" algn="tl">
                    <a:srgbClr val="000000">
                      <a:alpha val="43137"/>
                    </a:srgbClr>
                  </a:outerShdw>
                </a:effectLst>
                <a:cs typeface="2  Lotus" pitchFamily="2" charset="-78"/>
              </a:rPr>
              <a:t>و</a:t>
            </a:r>
            <a:r>
              <a:rPr lang="fa-IR" sz="4400" b="1" dirty="0" smtClean="0">
                <a:solidFill>
                  <a:srgbClr val="FF0000"/>
                </a:solidFill>
                <a:effectLst>
                  <a:outerShdw blurRad="38100" dist="38100" dir="2700000" algn="tl">
                    <a:srgbClr val="000000">
                      <a:alpha val="43137"/>
                    </a:srgbClr>
                  </a:outerShdw>
                </a:effectLst>
                <a:cs typeface="2  Lotus" pitchFamily="2" charset="-78"/>
              </a:rPr>
              <a:t> پشتيباني از برنامه ي آموزشي </a:t>
            </a:r>
            <a:r>
              <a:rPr lang="fa-IR" sz="4400" b="1" dirty="0" smtClean="0">
                <a:solidFill>
                  <a:schemeClr val="tx1"/>
                </a:solidFill>
                <a:effectLst>
                  <a:outerShdw blurRad="38100" dist="38100" dir="2700000" algn="tl">
                    <a:srgbClr val="000000">
                      <a:alpha val="43137"/>
                    </a:srgbClr>
                  </a:outerShdw>
                </a:effectLst>
                <a:cs typeface="2  Lotus" pitchFamily="2" charset="-78"/>
              </a:rPr>
              <a:t>و هم چنين </a:t>
            </a:r>
            <a:r>
              <a:rPr lang="fa-IR" sz="4400" b="1" dirty="0" smtClean="0">
                <a:solidFill>
                  <a:srgbClr val="FF0000"/>
                </a:solidFill>
                <a:effectLst>
                  <a:outerShdw blurRad="38100" dist="38100" dir="2700000" algn="tl">
                    <a:srgbClr val="000000">
                      <a:alpha val="43137"/>
                    </a:srgbClr>
                  </a:outerShdw>
                </a:effectLst>
                <a:cs typeface="2  Lotus" pitchFamily="2" charset="-78"/>
              </a:rPr>
              <a:t>رفع مشكلات فني،</a:t>
            </a:r>
            <a:r>
              <a:rPr lang="fa-IR" sz="4400" b="1" dirty="0" smtClean="0">
                <a:effectLst>
                  <a:outerShdw blurRad="38100" dist="38100" dir="2700000" algn="tl">
                    <a:srgbClr val="000000">
                      <a:alpha val="43137"/>
                    </a:srgbClr>
                  </a:outerShdw>
                </a:effectLst>
                <a:cs typeface="2  Lotus" pitchFamily="2" charset="-78"/>
              </a:rPr>
              <a:t> از عمده ترين فعاليت هاي اين مرحله به شمار مي رود. در مرحله ي اجرا نيز </a:t>
            </a:r>
            <a:r>
              <a:rPr lang="fa-IR" sz="4400" b="1" dirty="0" smtClean="0">
                <a:solidFill>
                  <a:srgbClr val="7030A0"/>
                </a:solidFill>
                <a:effectLst>
                  <a:outerShdw blurRad="38100" dist="38100" dir="2700000" algn="tl">
                    <a:srgbClr val="000000">
                      <a:alpha val="43137"/>
                    </a:srgbClr>
                  </a:outerShdw>
                </a:effectLst>
                <a:cs typeface="2  Lotus" pitchFamily="2" charset="-78"/>
              </a:rPr>
              <a:t>ارزش يابي </a:t>
            </a:r>
            <a:r>
              <a:rPr lang="fa-IR" sz="4400" b="1" dirty="0" smtClean="0">
                <a:effectLst>
                  <a:outerShdw blurRad="38100" dist="38100" dir="2700000" algn="tl">
                    <a:srgbClr val="000000">
                      <a:alpha val="43137"/>
                    </a:srgbClr>
                  </a:outerShdw>
                </a:effectLst>
                <a:cs typeface="2  Lotus" pitchFamily="2" charset="-78"/>
              </a:rPr>
              <a:t>صورت مي گيرد.</a:t>
            </a:r>
          </a:p>
        </p:txBody>
      </p:sp>
      <p:sp>
        <p:nvSpPr>
          <p:cNvPr id="3" name="Title 2"/>
          <p:cNvSpPr>
            <a:spLocks noGrp="1"/>
          </p:cNvSpPr>
          <p:nvPr>
            <p:ph type="title"/>
          </p:nvPr>
        </p:nvSpPr>
        <p:spPr>
          <a:xfrm>
            <a:off x="457200" y="41275"/>
            <a:ext cx="8229600" cy="1084263"/>
          </a:xfrm>
          <a:solidFill>
            <a:schemeClr val="tx1"/>
          </a:solidFill>
        </p:spPr>
        <p:txBody>
          <a:bodyPr/>
          <a:lstStyle/>
          <a:p>
            <a:r>
              <a:rPr lang="fa-IR" sz="6000" smtClean="0">
                <a:solidFill>
                  <a:srgbClr val="FF0000"/>
                </a:solidFill>
                <a:cs typeface="2  Titr" pitchFamily="2" charset="-78"/>
              </a:rPr>
              <a:t>مرحله ي چهارم: اجرا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12875"/>
            <a:ext cx="8642350" cy="5256213"/>
          </a:xfrm>
        </p:spPr>
        <p:txBody>
          <a:bodyPr/>
          <a:lstStyle/>
          <a:p>
            <a:pPr marL="0" indent="0" algn="just">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همان گونه كه اشاره شد، </a:t>
            </a:r>
            <a:r>
              <a:rPr lang="fa-IR" sz="5400" b="1" dirty="0" smtClean="0">
                <a:solidFill>
                  <a:srgbClr val="FFC000"/>
                </a:solidFill>
                <a:effectLst>
                  <a:outerShdw blurRad="38100" dist="38100" dir="2700000" algn="tl">
                    <a:srgbClr val="000000">
                      <a:alpha val="43137"/>
                    </a:srgbClr>
                  </a:outerShdw>
                </a:effectLst>
                <a:cs typeface="2  Lotus" pitchFamily="2" charset="-78"/>
              </a:rPr>
              <a:t>ارزشيابي فرايندي مستمر</a:t>
            </a:r>
            <a:r>
              <a:rPr lang="fa-IR" sz="5400" b="1" dirty="0" smtClean="0">
                <a:effectLst>
                  <a:outerShdw blurRad="38100" dist="38100" dir="2700000" algn="tl">
                    <a:srgbClr val="000000">
                      <a:alpha val="43137"/>
                    </a:srgbClr>
                  </a:outerShdw>
                </a:effectLst>
                <a:cs typeface="2  Lotus" pitchFamily="2" charset="-78"/>
              </a:rPr>
              <a:t> است كه از مرحله ي تحليل آغاز مي شود و در سرتاسر فرايند طراحي آموزشي ادامه دارد. در مرحله ي ارزش يابي،  طرح آموزشي از همه ي ابعاد بررسي مي شود. </a:t>
            </a:r>
            <a:endParaRPr lang="fa-IR" sz="54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55563"/>
            <a:ext cx="8229600" cy="1069975"/>
          </a:xfrm>
          <a:solidFill>
            <a:schemeClr val="tx1"/>
          </a:solidFill>
        </p:spPr>
        <p:txBody>
          <a:bodyPr/>
          <a:lstStyle/>
          <a:p>
            <a:r>
              <a:rPr lang="fa-IR" sz="6000" smtClean="0">
                <a:solidFill>
                  <a:srgbClr val="FF0000"/>
                </a:solidFill>
                <a:cs typeface="2  Titr" pitchFamily="2" charset="-78"/>
              </a:rPr>
              <a:t>مرحله ي پنجم: ارزشيابي</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785225" cy="5257800"/>
          </a:xfrm>
        </p:spPr>
        <p:txBody>
          <a:bodyPr/>
          <a:lstStyle/>
          <a:p>
            <a:pPr marL="0" indent="0" algn="jus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وانگ و وو (2007) معتقد است این الگوها </a:t>
            </a:r>
            <a:r>
              <a:rPr lang="fa-IR" sz="4800" b="1" dirty="0" smtClean="0">
                <a:solidFill>
                  <a:srgbClr val="FFC000"/>
                </a:solidFill>
                <a:effectLst>
                  <a:outerShdw blurRad="38100" dist="38100" dir="2700000" algn="tl">
                    <a:srgbClr val="000000">
                      <a:alpha val="43137"/>
                    </a:srgbClr>
                  </a:outerShdw>
                </a:effectLst>
                <a:cs typeface="2  Lotus" pitchFamily="2" charset="-78"/>
              </a:rPr>
              <a:t>راهنما و خط مشی</a:t>
            </a:r>
            <a:r>
              <a:rPr lang="fa-IR" sz="4800" b="1" dirty="0" smtClean="0">
                <a:effectLst>
                  <a:outerShdw blurRad="38100" dist="38100" dir="2700000" algn="tl">
                    <a:srgbClr val="000000">
                      <a:alpha val="43137"/>
                    </a:srgbClr>
                  </a:outerShdw>
                </a:effectLst>
                <a:cs typeface="2  Lotus" pitchFamily="2" charset="-78"/>
              </a:rPr>
              <a:t> را برای معلمان برای بکارگیری و ادغام منابع و ابزارها را در آموزش و یادگیری نشان می دهد. او الگویی را برای ادغام فاوا در آموزش و یادگیری ارائه داده اند که در یک </a:t>
            </a:r>
            <a:r>
              <a:rPr lang="fa-IR" sz="4800" b="1" dirty="0" smtClean="0">
                <a:solidFill>
                  <a:srgbClr val="C00000"/>
                </a:solidFill>
                <a:effectLst>
                  <a:outerShdw blurRad="38100" dist="38100" dir="2700000" algn="tl">
                    <a:srgbClr val="000000">
                      <a:alpha val="43137"/>
                    </a:srgbClr>
                  </a:outerShdw>
                </a:effectLst>
                <a:cs typeface="2  Lotus" pitchFamily="2" charset="-78"/>
              </a:rPr>
              <a:t>روش خطی </a:t>
            </a:r>
            <a:r>
              <a:rPr lang="fa-IR" sz="4800" b="1" dirty="0" smtClean="0">
                <a:effectLst>
                  <a:outerShdw blurRad="38100" dist="38100" dir="2700000" algn="tl">
                    <a:srgbClr val="000000">
                      <a:alpha val="43137"/>
                    </a:srgbClr>
                  </a:outerShdw>
                </a:effectLst>
                <a:cs typeface="2  Lotus" pitchFamily="2" charset="-78"/>
              </a:rPr>
              <a:t>سازماندهی شده است .</a:t>
            </a:r>
            <a:endParaRPr lang="fa-IR" sz="48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188913"/>
            <a:ext cx="8229600" cy="1223962"/>
          </a:xfrm>
          <a:solidFill>
            <a:schemeClr val="tx1"/>
          </a:solidFill>
        </p:spPr>
        <p:txBody>
          <a:bodyPr/>
          <a:lstStyle/>
          <a:p>
            <a:r>
              <a:rPr lang="fa-IR" sz="5400" smtClean="0">
                <a:solidFill>
                  <a:srgbClr val="FF0000"/>
                </a:solidFill>
                <a:cs typeface="2  Titr" pitchFamily="2" charset="-78"/>
              </a:rPr>
              <a:t>الگوی سیستمی برای ادغام فاوا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916113"/>
            <a:ext cx="8353425" cy="4681537"/>
          </a:xfrm>
        </p:spPr>
        <p:txBody>
          <a:bodyPr/>
          <a:lstStyle/>
          <a:p>
            <a:pPr marL="0" indent="0" algn="ctr">
              <a:buFont typeface="Symbol" pitchFamily="18" charset="2"/>
              <a:buNone/>
              <a:defRPr/>
            </a:pPr>
            <a:r>
              <a:rPr lang="fa-IR" sz="9600" b="1" dirty="0" smtClean="0">
                <a:effectLst>
                  <a:outerShdw blurRad="38100" dist="38100" dir="2700000" algn="tl">
                    <a:srgbClr val="000000">
                      <a:alpha val="43137"/>
                    </a:srgbClr>
                  </a:outerShdw>
                </a:effectLst>
                <a:cs typeface="2  Lotus" pitchFamily="2" charset="-78"/>
              </a:rPr>
              <a:t>برای اجرای این الگو به چه معلمانی نیاز است؟</a:t>
            </a:r>
            <a:endParaRPr lang="en-US" sz="9600" dirty="0"/>
          </a:p>
        </p:txBody>
      </p:sp>
      <p:sp>
        <p:nvSpPr>
          <p:cNvPr id="3" name="Title 2"/>
          <p:cNvSpPr>
            <a:spLocks noGrp="1"/>
          </p:cNvSpPr>
          <p:nvPr>
            <p:ph type="title"/>
          </p:nvPr>
        </p:nvSpPr>
        <p:spPr>
          <a:solidFill>
            <a:schemeClr val="tx1"/>
          </a:solidFill>
        </p:spPr>
        <p:txBody>
          <a:bodyPr/>
          <a:lstStyle/>
          <a:p>
            <a:r>
              <a:rPr lang="fa-IR" sz="7200" smtClean="0">
                <a:solidFill>
                  <a:srgbClr val="FF0000"/>
                </a:solidFill>
                <a:cs typeface="2  Titr" pitchFamily="2" charset="-78"/>
              </a:rPr>
              <a:t>سوال</a:t>
            </a:r>
            <a:endParaRPr lang="en-US" sz="72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5"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2000"/>
                                        <p:tgtEl>
                                          <p:spTgt spid="2">
                                            <p:txEl>
                                              <p:pRg st="0" end="0"/>
                                            </p:txEl>
                                          </p:spTgt>
                                        </p:tgtEl>
                                      </p:cBhvr>
                                    </p:animEffect>
                                    <p:anim calcmode="lin" valueType="num">
                                      <p:cBhvr>
                                        <p:cTn id="26"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88913"/>
            <a:ext cx="8685213" cy="6502400"/>
          </a:xfrm>
        </p:spPr>
        <p:txBody>
          <a:bodyPr/>
          <a:lstStyle/>
          <a:p>
            <a:pPr marL="0" indent="0" algn="just">
              <a:buFont typeface="Symbol" pitchFamily="18" charset="2"/>
              <a:buNone/>
              <a:defRPr/>
            </a:pPr>
            <a:r>
              <a:rPr lang="fa-IR" sz="7200" b="1" dirty="0" smtClean="0">
                <a:effectLst>
                  <a:outerShdw blurRad="38100" dist="38100" dir="2700000" algn="tl">
                    <a:srgbClr val="000000">
                      <a:alpha val="43137"/>
                    </a:srgbClr>
                  </a:outerShdw>
                </a:effectLst>
                <a:cs typeface="2  Lotus" pitchFamily="2" charset="-78"/>
              </a:rPr>
              <a:t>معلمانی که به چگونگی کاربرد فناوری در برنامه ی درسی تفکر و قضاوت کنند (</a:t>
            </a:r>
            <a:r>
              <a:rPr lang="fa-IR" sz="7200" b="1" dirty="0" smtClean="0">
                <a:solidFill>
                  <a:srgbClr val="C00000"/>
                </a:solidFill>
                <a:effectLst>
                  <a:outerShdw blurRad="38100" dist="38100" dir="2700000" algn="tl">
                    <a:srgbClr val="000000">
                      <a:alpha val="43137"/>
                    </a:srgbClr>
                  </a:outerShdw>
                </a:effectLst>
                <a:cs typeface="2  Lotus" pitchFamily="2" charset="-78"/>
              </a:rPr>
              <a:t>عنصر منطقی</a:t>
            </a:r>
            <a:r>
              <a:rPr lang="fa-IR" sz="7200" b="1" dirty="0" smtClean="0">
                <a:effectLst>
                  <a:outerShdw blurRad="38100" dist="38100" dir="2700000" algn="tl">
                    <a:srgbClr val="000000">
                      <a:alpha val="43137"/>
                    </a:srgbClr>
                  </a:outerShdw>
                </a:effectLst>
                <a:cs typeface="2  Lotus" pitchFamily="2" charset="-78"/>
              </a:rPr>
              <a:t>) و این که چگونه فناوری را ادغام کنند (</a:t>
            </a:r>
            <a:r>
              <a:rPr lang="fa-IR" sz="7200" b="1" dirty="0" smtClean="0">
                <a:solidFill>
                  <a:srgbClr val="FF0000"/>
                </a:solidFill>
                <a:effectLst>
                  <a:outerShdw blurRad="38100" dist="38100" dir="2700000" algn="tl">
                    <a:srgbClr val="000000">
                      <a:alpha val="43137"/>
                    </a:srgbClr>
                  </a:outerShdw>
                </a:effectLst>
                <a:cs typeface="2  Lotus" pitchFamily="2" charset="-78"/>
              </a:rPr>
              <a:t>عنصر استراتژیک</a:t>
            </a:r>
            <a:r>
              <a:rPr lang="fa-IR" sz="7200" b="1" dirty="0" smtClean="0">
                <a:effectLst>
                  <a:outerShdw blurRad="38100" dist="38100" dir="2700000" algn="tl">
                    <a:srgbClr val="000000">
                      <a:alpha val="43137"/>
                    </a:srgbClr>
                  </a:outerShdw>
                </a:effectLst>
                <a:cs typeface="2  Lotus" pitchFamily="2" charset="-78"/>
              </a:rPr>
              <a:t>).</a:t>
            </a:r>
            <a:endParaRPr lang="fa-IR" sz="7200" b="1" dirty="0">
              <a:effectLst>
                <a:outerShdw blurRad="38100" dist="38100" dir="2700000" algn="tl">
                  <a:srgbClr val="000000">
                    <a:alpha val="43137"/>
                  </a:srgbClr>
                </a:outerShdw>
              </a:effectLst>
              <a:cs typeface="2  Lotus" pitchFamily="2" charset="-78"/>
            </a:endParaRPr>
          </a:p>
        </p:txBody>
      </p:sp>
    </p:spTree>
  </p:cSld>
  <p:clrMapOvr>
    <a:masterClrMapping/>
  </p:clrMapOvr>
  <p:transition spd="slow">
    <p:randomBa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0825" y="115888"/>
            <a:ext cx="8642350" cy="936625"/>
          </a:xfrm>
          <a:solidFill>
            <a:schemeClr val="tx1"/>
          </a:solidFill>
        </p:spPr>
        <p:txBody>
          <a:bodyPr/>
          <a:lstStyle/>
          <a:p>
            <a:r>
              <a:rPr lang="fa-IR" sz="6000" smtClean="0">
                <a:solidFill>
                  <a:srgbClr val="FF0000"/>
                </a:solidFill>
                <a:cs typeface="2  Titr" pitchFamily="2" charset="-78"/>
              </a:rPr>
              <a:t>اجزای الگوی فناوری اطلاعات </a:t>
            </a:r>
          </a:p>
        </p:txBody>
      </p:sp>
      <p:sp>
        <p:nvSpPr>
          <p:cNvPr id="4" name="Rectangle 3"/>
          <p:cNvSpPr/>
          <p:nvPr/>
        </p:nvSpPr>
        <p:spPr>
          <a:xfrm>
            <a:off x="3259138" y="1157288"/>
            <a:ext cx="1495425" cy="57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FF0000"/>
                </a:solidFill>
                <a:cs typeface="2  Titr" pitchFamily="2" charset="-78"/>
              </a:rPr>
              <a:t>بیان مسئله</a:t>
            </a:r>
          </a:p>
        </p:txBody>
      </p:sp>
      <p:pic>
        <p:nvPicPr>
          <p:cNvPr id="291842" name="Picture 2"/>
          <p:cNvPicPr>
            <a:picLocks noGrp="1" noChangeAspect="1" noChangeArrowheads="1"/>
          </p:cNvPicPr>
          <p:nvPr>
            <p:ph idx="1"/>
          </p:nvPr>
        </p:nvPicPr>
        <p:blipFill>
          <a:blip r:embed="rId2" cstate="print"/>
          <a:srcRect/>
          <a:stretch>
            <a:fillRect/>
          </a:stretch>
        </p:blipFill>
        <p:spPr>
          <a:xfrm>
            <a:off x="3275013" y="3751263"/>
            <a:ext cx="1493837" cy="598487"/>
          </a:xfrm>
          <a:noFill/>
        </p:spPr>
      </p:pic>
      <p:pic>
        <p:nvPicPr>
          <p:cNvPr id="291843" name="Picture 3"/>
          <p:cNvPicPr>
            <a:picLocks noChangeAspect="1" noChangeArrowheads="1"/>
          </p:cNvPicPr>
          <p:nvPr/>
        </p:nvPicPr>
        <p:blipFill>
          <a:blip r:embed="rId2" cstate="print"/>
          <a:srcRect/>
          <a:stretch>
            <a:fillRect/>
          </a:stretch>
        </p:blipFill>
        <p:spPr bwMode="auto">
          <a:xfrm>
            <a:off x="3260725" y="3117850"/>
            <a:ext cx="1493838" cy="596900"/>
          </a:xfrm>
          <a:prstGeom prst="rect">
            <a:avLst/>
          </a:prstGeom>
          <a:noFill/>
          <a:ln w="9525">
            <a:noFill/>
            <a:miter lim="800000"/>
            <a:headEnd/>
            <a:tailEnd/>
          </a:ln>
          <a:effectLst/>
        </p:spPr>
      </p:pic>
      <p:pic>
        <p:nvPicPr>
          <p:cNvPr id="57350" name="Picture 4"/>
          <p:cNvPicPr>
            <a:picLocks noChangeAspect="1" noChangeArrowheads="1"/>
          </p:cNvPicPr>
          <p:nvPr/>
        </p:nvPicPr>
        <p:blipFill>
          <a:blip r:embed="rId2" cstate="print"/>
          <a:srcRect/>
          <a:stretch>
            <a:fillRect/>
          </a:stretch>
        </p:blipFill>
        <p:spPr bwMode="auto">
          <a:xfrm>
            <a:off x="3257550" y="5705475"/>
            <a:ext cx="1497013" cy="596900"/>
          </a:xfrm>
          <a:prstGeom prst="rect">
            <a:avLst/>
          </a:prstGeom>
          <a:noFill/>
          <a:ln w="9525">
            <a:noFill/>
            <a:miter lim="800000"/>
            <a:headEnd/>
            <a:tailEnd/>
          </a:ln>
          <a:effectLst/>
        </p:spPr>
      </p:pic>
      <p:pic>
        <p:nvPicPr>
          <p:cNvPr id="291845" name="Picture 5"/>
          <p:cNvPicPr>
            <a:picLocks noChangeAspect="1" noChangeArrowheads="1"/>
          </p:cNvPicPr>
          <p:nvPr/>
        </p:nvPicPr>
        <p:blipFill>
          <a:blip r:embed="rId2" cstate="print"/>
          <a:srcRect/>
          <a:stretch>
            <a:fillRect/>
          </a:stretch>
        </p:blipFill>
        <p:spPr bwMode="auto">
          <a:xfrm>
            <a:off x="3260725" y="5045075"/>
            <a:ext cx="1493838" cy="596900"/>
          </a:xfrm>
          <a:prstGeom prst="rect">
            <a:avLst/>
          </a:prstGeom>
          <a:noFill/>
          <a:ln w="9525">
            <a:noFill/>
            <a:miter lim="800000"/>
            <a:headEnd/>
            <a:tailEnd/>
          </a:ln>
          <a:effectLst/>
        </p:spPr>
      </p:pic>
      <p:pic>
        <p:nvPicPr>
          <p:cNvPr id="291846" name="Picture 6"/>
          <p:cNvPicPr>
            <a:picLocks noChangeAspect="1" noChangeArrowheads="1"/>
          </p:cNvPicPr>
          <p:nvPr/>
        </p:nvPicPr>
        <p:blipFill>
          <a:blip r:embed="rId2" cstate="print"/>
          <a:srcRect/>
          <a:stretch>
            <a:fillRect/>
          </a:stretch>
        </p:blipFill>
        <p:spPr bwMode="auto">
          <a:xfrm>
            <a:off x="3260725" y="4405313"/>
            <a:ext cx="1508125" cy="596900"/>
          </a:xfrm>
          <a:prstGeom prst="rect">
            <a:avLst/>
          </a:prstGeom>
          <a:noFill/>
          <a:ln w="9525">
            <a:noFill/>
            <a:miter lim="800000"/>
            <a:headEnd/>
            <a:tailEnd/>
          </a:ln>
          <a:effectLst/>
        </p:spPr>
      </p:pic>
      <p:pic>
        <p:nvPicPr>
          <p:cNvPr id="291847" name="Picture 7"/>
          <p:cNvPicPr>
            <a:picLocks noChangeAspect="1" noChangeArrowheads="1"/>
          </p:cNvPicPr>
          <p:nvPr/>
        </p:nvPicPr>
        <p:blipFill>
          <a:blip r:embed="rId2" cstate="print"/>
          <a:srcRect/>
          <a:stretch>
            <a:fillRect/>
          </a:stretch>
        </p:blipFill>
        <p:spPr bwMode="auto">
          <a:xfrm>
            <a:off x="3246438" y="2441575"/>
            <a:ext cx="1508125" cy="596900"/>
          </a:xfrm>
          <a:prstGeom prst="rect">
            <a:avLst/>
          </a:prstGeom>
          <a:noFill/>
          <a:ln w="9525">
            <a:noFill/>
            <a:miter lim="800000"/>
            <a:headEnd/>
            <a:tailEnd/>
          </a:ln>
          <a:effectLst/>
        </p:spPr>
      </p:pic>
      <p:pic>
        <p:nvPicPr>
          <p:cNvPr id="291848" name="Picture 8"/>
          <p:cNvPicPr>
            <a:picLocks noChangeAspect="1" noChangeArrowheads="1"/>
          </p:cNvPicPr>
          <p:nvPr/>
        </p:nvPicPr>
        <p:blipFill>
          <a:blip r:embed="rId2" cstate="print"/>
          <a:srcRect/>
          <a:stretch>
            <a:fillRect/>
          </a:stretch>
        </p:blipFill>
        <p:spPr bwMode="auto">
          <a:xfrm>
            <a:off x="3251200" y="1782763"/>
            <a:ext cx="1503363" cy="596900"/>
          </a:xfrm>
          <a:prstGeom prst="rect">
            <a:avLst/>
          </a:prstGeom>
          <a:noFill/>
          <a:ln w="9525">
            <a:noFill/>
            <a:miter lim="800000"/>
            <a:headEnd/>
            <a:tailEnd/>
          </a:ln>
          <a:effectLst/>
        </p:spPr>
      </p:pic>
      <p:sp>
        <p:nvSpPr>
          <p:cNvPr id="6" name="Rectangle 5"/>
          <p:cNvSpPr>
            <a:spLocks noChangeArrowheads="1"/>
          </p:cNvSpPr>
          <p:nvPr/>
        </p:nvSpPr>
        <p:spPr bwMode="auto">
          <a:xfrm>
            <a:off x="3260725" y="1897063"/>
            <a:ext cx="1493838" cy="369887"/>
          </a:xfrm>
          <a:prstGeom prst="rect">
            <a:avLst/>
          </a:prstGeom>
          <a:noFill/>
          <a:ln w="9525">
            <a:noFill/>
            <a:miter lim="800000"/>
            <a:headEnd/>
            <a:tailEnd/>
          </a:ln>
        </p:spPr>
        <p:txBody>
          <a:bodyPr>
            <a:spAutoFit/>
          </a:bodyPr>
          <a:lstStyle/>
          <a:p>
            <a:r>
              <a:rPr lang="fa-IR">
                <a:solidFill>
                  <a:srgbClr val="C00000"/>
                </a:solidFill>
                <a:cs typeface="2  Titr" pitchFamily="2" charset="-78"/>
              </a:rPr>
              <a:t>اهداف یادگیری</a:t>
            </a:r>
          </a:p>
        </p:txBody>
      </p:sp>
      <p:sp>
        <p:nvSpPr>
          <p:cNvPr id="8" name="Rectangle 7"/>
          <p:cNvSpPr>
            <a:spLocks noChangeArrowheads="1"/>
          </p:cNvSpPr>
          <p:nvPr/>
        </p:nvSpPr>
        <p:spPr bwMode="auto">
          <a:xfrm>
            <a:off x="3221038" y="3216275"/>
            <a:ext cx="1547812" cy="369888"/>
          </a:xfrm>
          <a:prstGeom prst="rect">
            <a:avLst/>
          </a:prstGeom>
          <a:noFill/>
          <a:ln w="9525">
            <a:noFill/>
            <a:miter lim="800000"/>
            <a:headEnd/>
            <a:tailEnd/>
          </a:ln>
        </p:spPr>
        <p:txBody>
          <a:bodyPr wrap="none">
            <a:spAutoFit/>
          </a:bodyPr>
          <a:lstStyle/>
          <a:p>
            <a:r>
              <a:rPr lang="fa-IR">
                <a:solidFill>
                  <a:srgbClr val="FF0000"/>
                </a:solidFill>
                <a:cs typeface="2  Titr" pitchFamily="2" charset="-78"/>
              </a:rPr>
              <a:t>فناوری مورد نیاز</a:t>
            </a:r>
          </a:p>
        </p:txBody>
      </p:sp>
      <p:sp>
        <p:nvSpPr>
          <p:cNvPr id="9" name="Rectangle 8"/>
          <p:cNvSpPr>
            <a:spLocks noChangeArrowheads="1"/>
          </p:cNvSpPr>
          <p:nvPr/>
        </p:nvSpPr>
        <p:spPr bwMode="auto">
          <a:xfrm>
            <a:off x="3335338" y="3979863"/>
            <a:ext cx="1390650" cy="369887"/>
          </a:xfrm>
          <a:prstGeom prst="rect">
            <a:avLst/>
          </a:prstGeom>
          <a:noFill/>
          <a:ln w="9525">
            <a:noFill/>
            <a:miter lim="800000"/>
            <a:headEnd/>
            <a:tailEnd/>
          </a:ln>
        </p:spPr>
        <p:txBody>
          <a:bodyPr>
            <a:spAutoFit/>
          </a:bodyPr>
          <a:lstStyle/>
          <a:p>
            <a:r>
              <a:rPr lang="fa-IR">
                <a:cs typeface="2  Titr" pitchFamily="2" charset="-78"/>
              </a:rPr>
              <a:t>   دلایل منطقی</a:t>
            </a:r>
          </a:p>
        </p:txBody>
      </p:sp>
      <p:sp>
        <p:nvSpPr>
          <p:cNvPr id="10" name="Rectangle 9"/>
          <p:cNvSpPr>
            <a:spLocks noChangeArrowheads="1"/>
          </p:cNvSpPr>
          <p:nvPr/>
        </p:nvSpPr>
        <p:spPr bwMode="auto">
          <a:xfrm>
            <a:off x="3373438" y="4519613"/>
            <a:ext cx="1198562" cy="461962"/>
          </a:xfrm>
          <a:prstGeom prst="rect">
            <a:avLst/>
          </a:prstGeom>
          <a:noFill/>
          <a:ln w="9525">
            <a:noFill/>
            <a:miter lim="800000"/>
            <a:headEnd/>
            <a:tailEnd/>
          </a:ln>
        </p:spPr>
        <p:txBody>
          <a:bodyPr>
            <a:spAutoFit/>
          </a:bodyPr>
          <a:lstStyle/>
          <a:p>
            <a:r>
              <a:rPr lang="fa-IR" sz="2400">
                <a:cs typeface="2  Titr" pitchFamily="2" charset="-78"/>
              </a:rPr>
              <a:t>استراتژی</a:t>
            </a:r>
            <a:endParaRPr lang="fa-IR">
              <a:cs typeface="2  Titr" pitchFamily="2" charset="-78"/>
            </a:endParaRPr>
          </a:p>
        </p:txBody>
      </p:sp>
      <p:sp>
        <p:nvSpPr>
          <p:cNvPr id="11" name="Rectangle 10"/>
          <p:cNvSpPr>
            <a:spLocks noChangeArrowheads="1"/>
          </p:cNvSpPr>
          <p:nvPr/>
        </p:nvSpPr>
        <p:spPr bwMode="auto">
          <a:xfrm>
            <a:off x="3373438" y="5159375"/>
            <a:ext cx="1077912" cy="461963"/>
          </a:xfrm>
          <a:prstGeom prst="rect">
            <a:avLst/>
          </a:prstGeom>
          <a:noFill/>
          <a:ln w="9525">
            <a:noFill/>
            <a:miter lim="800000"/>
            <a:headEnd/>
            <a:tailEnd/>
          </a:ln>
        </p:spPr>
        <p:txBody>
          <a:bodyPr>
            <a:spAutoFit/>
          </a:bodyPr>
          <a:lstStyle/>
          <a:p>
            <a:r>
              <a:rPr lang="fa-IR" sz="2400">
                <a:solidFill>
                  <a:srgbClr val="FF0000"/>
                </a:solidFill>
                <a:cs typeface="2  Titr" pitchFamily="2" charset="-78"/>
              </a:rPr>
              <a:t>سنجش</a:t>
            </a:r>
          </a:p>
        </p:txBody>
      </p:sp>
      <p:sp>
        <p:nvSpPr>
          <p:cNvPr id="12" name="Rectangle 11"/>
          <p:cNvSpPr>
            <a:spLocks noChangeArrowheads="1"/>
          </p:cNvSpPr>
          <p:nvPr/>
        </p:nvSpPr>
        <p:spPr bwMode="auto">
          <a:xfrm>
            <a:off x="3262313" y="5819775"/>
            <a:ext cx="1309687" cy="400050"/>
          </a:xfrm>
          <a:prstGeom prst="rect">
            <a:avLst/>
          </a:prstGeom>
          <a:noFill/>
          <a:ln w="9525">
            <a:noFill/>
            <a:miter lim="800000"/>
            <a:headEnd/>
            <a:tailEnd/>
          </a:ln>
        </p:spPr>
        <p:txBody>
          <a:bodyPr>
            <a:spAutoFit/>
          </a:bodyPr>
          <a:lstStyle/>
          <a:p>
            <a:r>
              <a:rPr lang="fa-IR" sz="2000">
                <a:cs typeface="2  Titr" pitchFamily="2" charset="-78"/>
              </a:rPr>
              <a:t>تفکر و  تأمل</a:t>
            </a:r>
          </a:p>
        </p:txBody>
      </p:sp>
      <p:sp>
        <p:nvSpPr>
          <p:cNvPr id="13" name="Rectangle 12"/>
          <p:cNvSpPr>
            <a:spLocks noChangeArrowheads="1"/>
          </p:cNvSpPr>
          <p:nvPr/>
        </p:nvSpPr>
        <p:spPr bwMode="auto">
          <a:xfrm>
            <a:off x="2887663" y="2555875"/>
            <a:ext cx="1866900" cy="338138"/>
          </a:xfrm>
          <a:prstGeom prst="rect">
            <a:avLst/>
          </a:prstGeom>
          <a:noFill/>
          <a:ln w="9525">
            <a:noFill/>
            <a:miter lim="800000"/>
            <a:headEnd/>
            <a:tailEnd/>
          </a:ln>
        </p:spPr>
        <p:txBody>
          <a:bodyPr>
            <a:spAutoFit/>
          </a:bodyPr>
          <a:lstStyle/>
          <a:p>
            <a:r>
              <a:rPr lang="fa-IR" sz="1600">
                <a:cs typeface="2  Titr" pitchFamily="2" charset="-78"/>
              </a:rPr>
              <a:t>انتخاب روش تدریس</a:t>
            </a:r>
          </a:p>
        </p:txBody>
      </p:sp>
      <p:cxnSp>
        <p:nvCxnSpPr>
          <p:cNvPr id="15" name="Straight Arrow Connector 14"/>
          <p:cNvCxnSpPr/>
          <p:nvPr/>
        </p:nvCxnSpPr>
        <p:spPr>
          <a:xfrm flipV="1">
            <a:off x="5651500" y="1449388"/>
            <a:ext cx="0" cy="4573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4" idx="3"/>
          </p:cNvCxnSpPr>
          <p:nvPr/>
        </p:nvCxnSpPr>
        <p:spPr>
          <a:xfrm flipH="1">
            <a:off x="4754563" y="1444625"/>
            <a:ext cx="896937"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291849" name="Picture 9"/>
          <p:cNvPicPr>
            <a:picLocks noChangeAspect="1" noChangeArrowheads="1"/>
          </p:cNvPicPr>
          <p:nvPr/>
        </p:nvPicPr>
        <p:blipFill>
          <a:blip r:embed="rId3" cstate="print"/>
          <a:srcRect/>
          <a:stretch>
            <a:fillRect/>
          </a:stretch>
        </p:blipFill>
        <p:spPr bwMode="auto">
          <a:xfrm>
            <a:off x="4713288" y="5940425"/>
            <a:ext cx="981075" cy="158750"/>
          </a:xfrm>
          <a:prstGeom prst="rect">
            <a:avLst/>
          </a:prstGeom>
          <a:noFill/>
          <a:ln w="9525">
            <a:noFill/>
            <a:miter lim="800000"/>
            <a:headEnd/>
            <a:tailEnd/>
          </a:ln>
          <a:effectLst/>
        </p:spPr>
      </p:pic>
      <p:pic>
        <p:nvPicPr>
          <p:cNvPr id="291850" name="Picture 10"/>
          <p:cNvPicPr>
            <a:picLocks noChangeAspect="1" noChangeArrowheads="1"/>
          </p:cNvPicPr>
          <p:nvPr/>
        </p:nvPicPr>
        <p:blipFill>
          <a:blip r:embed="rId4" cstate="print"/>
          <a:srcRect/>
          <a:stretch>
            <a:fillRect/>
          </a:stretch>
        </p:blipFill>
        <p:spPr bwMode="auto">
          <a:xfrm>
            <a:off x="4624388" y="2005013"/>
            <a:ext cx="1038225" cy="168275"/>
          </a:xfrm>
          <a:prstGeom prst="rect">
            <a:avLst/>
          </a:prstGeom>
          <a:noFill/>
          <a:ln w="9525">
            <a:noFill/>
            <a:miter lim="800000"/>
            <a:headEnd/>
            <a:tailEnd/>
          </a:ln>
          <a:effectLst/>
        </p:spPr>
      </p:pic>
      <p:pic>
        <p:nvPicPr>
          <p:cNvPr id="291851" name="Picture 11"/>
          <p:cNvPicPr>
            <a:picLocks noChangeAspect="1" noChangeArrowheads="1"/>
          </p:cNvPicPr>
          <p:nvPr/>
        </p:nvPicPr>
        <p:blipFill>
          <a:blip r:embed="rId4" cstate="print"/>
          <a:srcRect/>
          <a:stretch>
            <a:fillRect/>
          </a:stretch>
        </p:blipFill>
        <p:spPr bwMode="auto">
          <a:xfrm>
            <a:off x="4670425" y="2644775"/>
            <a:ext cx="981075" cy="158750"/>
          </a:xfrm>
          <a:prstGeom prst="rect">
            <a:avLst/>
          </a:prstGeom>
          <a:noFill/>
          <a:ln w="9525">
            <a:noFill/>
            <a:miter lim="800000"/>
            <a:headEnd/>
            <a:tailEnd/>
          </a:ln>
          <a:effectLst/>
        </p:spPr>
      </p:pic>
      <p:pic>
        <p:nvPicPr>
          <p:cNvPr id="291852" name="Picture 12"/>
          <p:cNvPicPr>
            <a:picLocks noChangeAspect="1" noChangeArrowheads="1"/>
          </p:cNvPicPr>
          <p:nvPr/>
        </p:nvPicPr>
        <p:blipFill>
          <a:blip r:embed="rId4" cstate="print"/>
          <a:srcRect/>
          <a:stretch>
            <a:fillRect/>
          </a:stretch>
        </p:blipFill>
        <p:spPr bwMode="auto">
          <a:xfrm>
            <a:off x="4624388" y="3330575"/>
            <a:ext cx="1027112" cy="165100"/>
          </a:xfrm>
          <a:prstGeom prst="rect">
            <a:avLst/>
          </a:prstGeom>
          <a:noFill/>
          <a:ln w="9525">
            <a:noFill/>
            <a:miter lim="800000"/>
            <a:headEnd/>
            <a:tailEnd/>
          </a:ln>
          <a:effectLst/>
        </p:spPr>
      </p:pic>
      <p:pic>
        <p:nvPicPr>
          <p:cNvPr id="291854" name="Picture 14"/>
          <p:cNvPicPr>
            <a:picLocks noChangeAspect="1" noChangeArrowheads="1"/>
          </p:cNvPicPr>
          <p:nvPr/>
        </p:nvPicPr>
        <p:blipFill>
          <a:blip r:embed="rId4" cstate="print"/>
          <a:srcRect/>
          <a:stretch>
            <a:fillRect/>
          </a:stretch>
        </p:blipFill>
        <p:spPr bwMode="auto">
          <a:xfrm>
            <a:off x="4691063" y="3959225"/>
            <a:ext cx="981075" cy="158750"/>
          </a:xfrm>
          <a:prstGeom prst="rect">
            <a:avLst/>
          </a:prstGeom>
          <a:noFill/>
          <a:ln w="9525">
            <a:noFill/>
            <a:miter lim="800000"/>
            <a:headEnd/>
            <a:tailEnd/>
          </a:ln>
          <a:effectLst/>
        </p:spPr>
      </p:pic>
      <p:pic>
        <p:nvPicPr>
          <p:cNvPr id="291855" name="Picture 15"/>
          <p:cNvPicPr>
            <a:picLocks noChangeAspect="1" noChangeArrowheads="1"/>
          </p:cNvPicPr>
          <p:nvPr/>
        </p:nvPicPr>
        <p:blipFill>
          <a:blip r:embed="rId4" cstate="print"/>
          <a:srcRect/>
          <a:stretch>
            <a:fillRect/>
          </a:stretch>
        </p:blipFill>
        <p:spPr bwMode="auto">
          <a:xfrm>
            <a:off x="4670425" y="4581525"/>
            <a:ext cx="981075" cy="158750"/>
          </a:xfrm>
          <a:prstGeom prst="rect">
            <a:avLst/>
          </a:prstGeom>
          <a:noFill/>
          <a:ln w="9525">
            <a:noFill/>
            <a:miter lim="800000"/>
            <a:headEnd/>
            <a:tailEnd/>
          </a:ln>
          <a:effectLst/>
        </p:spPr>
      </p:pic>
      <p:pic>
        <p:nvPicPr>
          <p:cNvPr id="291856" name="Picture 16"/>
          <p:cNvPicPr>
            <a:picLocks noChangeAspect="1" noChangeArrowheads="1"/>
          </p:cNvPicPr>
          <p:nvPr/>
        </p:nvPicPr>
        <p:blipFill>
          <a:blip r:embed="rId4" cstate="print"/>
          <a:srcRect/>
          <a:stretch>
            <a:fillRect/>
          </a:stretch>
        </p:blipFill>
        <p:spPr bwMode="auto">
          <a:xfrm>
            <a:off x="4681538" y="5264150"/>
            <a:ext cx="981075" cy="1587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nodeType="withEffect">
                                  <p:stCondLst>
                                    <p:cond delay="0"/>
                                  </p:stCondLst>
                                  <p:childTnLst>
                                    <p:set>
                                      <p:cBhvr>
                                        <p:cTn id="14" dur="1" fill="hold">
                                          <p:stCondLst>
                                            <p:cond delay="0"/>
                                          </p:stCondLst>
                                        </p:cTn>
                                        <p:tgtEl>
                                          <p:spTgt spid="291842"/>
                                        </p:tgtEl>
                                        <p:attrNameLst>
                                          <p:attrName>style.visibility</p:attrName>
                                        </p:attrNameLst>
                                      </p:cBhvr>
                                      <p:to>
                                        <p:strVal val="visible"/>
                                      </p:to>
                                    </p:set>
                                    <p:animEffect transition="in" filter="barn(inVertical)">
                                      <p:cBhvr>
                                        <p:cTn id="15" dur="500"/>
                                        <p:tgtEl>
                                          <p:spTgt spid="291842"/>
                                        </p:tgtEl>
                                      </p:cBhvr>
                                    </p:animEffect>
                                  </p:childTnLst>
                                </p:cTn>
                              </p:par>
                              <p:par>
                                <p:cTn id="16" presetID="16" presetClass="entr" presetSubtype="21" fill="hold" nodeType="withEffect">
                                  <p:stCondLst>
                                    <p:cond delay="0"/>
                                  </p:stCondLst>
                                  <p:childTnLst>
                                    <p:set>
                                      <p:cBhvr>
                                        <p:cTn id="17" dur="1" fill="hold">
                                          <p:stCondLst>
                                            <p:cond delay="0"/>
                                          </p:stCondLst>
                                        </p:cTn>
                                        <p:tgtEl>
                                          <p:spTgt spid="291843"/>
                                        </p:tgtEl>
                                        <p:attrNameLst>
                                          <p:attrName>style.visibility</p:attrName>
                                        </p:attrNameLst>
                                      </p:cBhvr>
                                      <p:to>
                                        <p:strVal val="visible"/>
                                      </p:to>
                                    </p:set>
                                    <p:animEffect transition="in" filter="barn(inVertical)">
                                      <p:cBhvr>
                                        <p:cTn id="18" dur="500"/>
                                        <p:tgtEl>
                                          <p:spTgt spid="291843"/>
                                        </p:tgtEl>
                                      </p:cBhvr>
                                    </p:animEffect>
                                  </p:childTnLst>
                                </p:cTn>
                              </p:par>
                              <p:par>
                                <p:cTn id="19" presetID="16" presetClass="entr" presetSubtype="21" fill="hold" nodeType="withEffect">
                                  <p:stCondLst>
                                    <p:cond delay="0"/>
                                  </p:stCondLst>
                                  <p:childTnLst>
                                    <p:set>
                                      <p:cBhvr>
                                        <p:cTn id="20" dur="1" fill="hold">
                                          <p:stCondLst>
                                            <p:cond delay="0"/>
                                          </p:stCondLst>
                                        </p:cTn>
                                        <p:tgtEl>
                                          <p:spTgt spid="291845"/>
                                        </p:tgtEl>
                                        <p:attrNameLst>
                                          <p:attrName>style.visibility</p:attrName>
                                        </p:attrNameLst>
                                      </p:cBhvr>
                                      <p:to>
                                        <p:strVal val="visible"/>
                                      </p:to>
                                    </p:set>
                                    <p:animEffect transition="in" filter="barn(inVertical)">
                                      <p:cBhvr>
                                        <p:cTn id="21" dur="500"/>
                                        <p:tgtEl>
                                          <p:spTgt spid="291845"/>
                                        </p:tgtEl>
                                      </p:cBhvr>
                                    </p:animEffect>
                                  </p:childTnLst>
                                </p:cTn>
                              </p:par>
                              <p:par>
                                <p:cTn id="22" presetID="16" presetClass="entr" presetSubtype="21" fill="hold" nodeType="withEffect">
                                  <p:stCondLst>
                                    <p:cond delay="0"/>
                                  </p:stCondLst>
                                  <p:childTnLst>
                                    <p:set>
                                      <p:cBhvr>
                                        <p:cTn id="23" dur="1" fill="hold">
                                          <p:stCondLst>
                                            <p:cond delay="0"/>
                                          </p:stCondLst>
                                        </p:cTn>
                                        <p:tgtEl>
                                          <p:spTgt spid="291846"/>
                                        </p:tgtEl>
                                        <p:attrNameLst>
                                          <p:attrName>style.visibility</p:attrName>
                                        </p:attrNameLst>
                                      </p:cBhvr>
                                      <p:to>
                                        <p:strVal val="visible"/>
                                      </p:to>
                                    </p:set>
                                    <p:animEffect transition="in" filter="barn(inVertical)">
                                      <p:cBhvr>
                                        <p:cTn id="24" dur="500"/>
                                        <p:tgtEl>
                                          <p:spTgt spid="291846"/>
                                        </p:tgtEl>
                                      </p:cBhvr>
                                    </p:animEffect>
                                  </p:childTnLst>
                                </p:cTn>
                              </p:par>
                              <p:par>
                                <p:cTn id="25" presetID="16" presetClass="entr" presetSubtype="21" fill="hold" nodeType="withEffect">
                                  <p:stCondLst>
                                    <p:cond delay="0"/>
                                  </p:stCondLst>
                                  <p:childTnLst>
                                    <p:set>
                                      <p:cBhvr>
                                        <p:cTn id="26" dur="1" fill="hold">
                                          <p:stCondLst>
                                            <p:cond delay="0"/>
                                          </p:stCondLst>
                                        </p:cTn>
                                        <p:tgtEl>
                                          <p:spTgt spid="291847"/>
                                        </p:tgtEl>
                                        <p:attrNameLst>
                                          <p:attrName>style.visibility</p:attrName>
                                        </p:attrNameLst>
                                      </p:cBhvr>
                                      <p:to>
                                        <p:strVal val="visible"/>
                                      </p:to>
                                    </p:set>
                                    <p:animEffect transition="in" filter="barn(inVertical)">
                                      <p:cBhvr>
                                        <p:cTn id="27" dur="500"/>
                                        <p:tgtEl>
                                          <p:spTgt spid="291847"/>
                                        </p:tgtEl>
                                      </p:cBhvr>
                                    </p:animEffect>
                                  </p:childTnLst>
                                </p:cTn>
                              </p:par>
                              <p:par>
                                <p:cTn id="28" presetID="16" presetClass="entr" presetSubtype="21" fill="hold" nodeType="withEffect">
                                  <p:stCondLst>
                                    <p:cond delay="0"/>
                                  </p:stCondLst>
                                  <p:childTnLst>
                                    <p:set>
                                      <p:cBhvr>
                                        <p:cTn id="29" dur="1" fill="hold">
                                          <p:stCondLst>
                                            <p:cond delay="0"/>
                                          </p:stCondLst>
                                        </p:cTn>
                                        <p:tgtEl>
                                          <p:spTgt spid="291848"/>
                                        </p:tgtEl>
                                        <p:attrNameLst>
                                          <p:attrName>style.visibility</p:attrName>
                                        </p:attrNameLst>
                                      </p:cBhvr>
                                      <p:to>
                                        <p:strVal val="visible"/>
                                      </p:to>
                                    </p:set>
                                    <p:animEffect transition="in" filter="barn(inVertical)">
                                      <p:cBhvr>
                                        <p:cTn id="30" dur="500"/>
                                        <p:tgtEl>
                                          <p:spTgt spid="291848"/>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arn(inVertical)">
                                      <p:cBhvr>
                                        <p:cTn id="33" dur="500"/>
                                        <p:tgtEl>
                                          <p:spTgt spid="6"/>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arn(inVertical)">
                                      <p:cBhvr>
                                        <p:cTn id="36" dur="500"/>
                                        <p:tgtEl>
                                          <p:spTgt spid="8"/>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barn(inVertical)">
                                      <p:cBhvr>
                                        <p:cTn id="45" dur="500"/>
                                        <p:tgtEl>
                                          <p:spTgt spid="11"/>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arn(inVertical)">
                                      <p:cBhvr>
                                        <p:cTn id="48" dur="500"/>
                                        <p:tgtEl>
                                          <p:spTgt spid="12"/>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par>
                                <p:cTn id="52" presetID="16" presetClass="entr" presetSubtype="21" fill="hold"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barn(inVertical)">
                                      <p:cBhvr>
                                        <p:cTn id="54" dur="500"/>
                                        <p:tgtEl>
                                          <p:spTgt spid="15"/>
                                        </p:tgtEl>
                                      </p:cBhvr>
                                    </p:animEffect>
                                  </p:childTnLst>
                                </p:cTn>
                              </p:par>
                              <p:par>
                                <p:cTn id="55" presetID="16" presetClass="entr" presetSubtype="21"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arn(inVertical)">
                                      <p:cBhvr>
                                        <p:cTn id="57" dur="500"/>
                                        <p:tgtEl>
                                          <p:spTgt spid="23"/>
                                        </p:tgtEl>
                                      </p:cBhvr>
                                    </p:animEffect>
                                  </p:childTnLst>
                                </p:cTn>
                              </p:par>
                              <p:par>
                                <p:cTn id="58" presetID="16" presetClass="entr" presetSubtype="21" fill="hold" nodeType="withEffect">
                                  <p:stCondLst>
                                    <p:cond delay="0"/>
                                  </p:stCondLst>
                                  <p:childTnLst>
                                    <p:set>
                                      <p:cBhvr>
                                        <p:cTn id="59" dur="1" fill="hold">
                                          <p:stCondLst>
                                            <p:cond delay="0"/>
                                          </p:stCondLst>
                                        </p:cTn>
                                        <p:tgtEl>
                                          <p:spTgt spid="291849"/>
                                        </p:tgtEl>
                                        <p:attrNameLst>
                                          <p:attrName>style.visibility</p:attrName>
                                        </p:attrNameLst>
                                      </p:cBhvr>
                                      <p:to>
                                        <p:strVal val="visible"/>
                                      </p:to>
                                    </p:set>
                                    <p:animEffect transition="in" filter="barn(inVertical)">
                                      <p:cBhvr>
                                        <p:cTn id="60" dur="500"/>
                                        <p:tgtEl>
                                          <p:spTgt spid="291849"/>
                                        </p:tgtEl>
                                      </p:cBhvr>
                                    </p:animEffect>
                                  </p:childTnLst>
                                </p:cTn>
                              </p:par>
                              <p:par>
                                <p:cTn id="61" presetID="16" presetClass="entr" presetSubtype="21" fill="hold" nodeType="withEffect">
                                  <p:stCondLst>
                                    <p:cond delay="0"/>
                                  </p:stCondLst>
                                  <p:childTnLst>
                                    <p:set>
                                      <p:cBhvr>
                                        <p:cTn id="62" dur="1" fill="hold">
                                          <p:stCondLst>
                                            <p:cond delay="0"/>
                                          </p:stCondLst>
                                        </p:cTn>
                                        <p:tgtEl>
                                          <p:spTgt spid="291850"/>
                                        </p:tgtEl>
                                        <p:attrNameLst>
                                          <p:attrName>style.visibility</p:attrName>
                                        </p:attrNameLst>
                                      </p:cBhvr>
                                      <p:to>
                                        <p:strVal val="visible"/>
                                      </p:to>
                                    </p:set>
                                    <p:animEffect transition="in" filter="barn(inVertical)">
                                      <p:cBhvr>
                                        <p:cTn id="63" dur="500"/>
                                        <p:tgtEl>
                                          <p:spTgt spid="291850"/>
                                        </p:tgtEl>
                                      </p:cBhvr>
                                    </p:animEffect>
                                  </p:childTnLst>
                                </p:cTn>
                              </p:par>
                              <p:par>
                                <p:cTn id="64" presetID="16" presetClass="entr" presetSubtype="21" fill="hold" nodeType="withEffect">
                                  <p:stCondLst>
                                    <p:cond delay="0"/>
                                  </p:stCondLst>
                                  <p:childTnLst>
                                    <p:set>
                                      <p:cBhvr>
                                        <p:cTn id="65" dur="1" fill="hold">
                                          <p:stCondLst>
                                            <p:cond delay="0"/>
                                          </p:stCondLst>
                                        </p:cTn>
                                        <p:tgtEl>
                                          <p:spTgt spid="291851"/>
                                        </p:tgtEl>
                                        <p:attrNameLst>
                                          <p:attrName>style.visibility</p:attrName>
                                        </p:attrNameLst>
                                      </p:cBhvr>
                                      <p:to>
                                        <p:strVal val="visible"/>
                                      </p:to>
                                    </p:set>
                                    <p:animEffect transition="in" filter="barn(inVertical)">
                                      <p:cBhvr>
                                        <p:cTn id="66" dur="500"/>
                                        <p:tgtEl>
                                          <p:spTgt spid="291851"/>
                                        </p:tgtEl>
                                      </p:cBhvr>
                                    </p:animEffect>
                                  </p:childTnLst>
                                </p:cTn>
                              </p:par>
                              <p:par>
                                <p:cTn id="67" presetID="16" presetClass="entr" presetSubtype="21" fill="hold" nodeType="withEffect">
                                  <p:stCondLst>
                                    <p:cond delay="0"/>
                                  </p:stCondLst>
                                  <p:childTnLst>
                                    <p:set>
                                      <p:cBhvr>
                                        <p:cTn id="68" dur="1" fill="hold">
                                          <p:stCondLst>
                                            <p:cond delay="0"/>
                                          </p:stCondLst>
                                        </p:cTn>
                                        <p:tgtEl>
                                          <p:spTgt spid="291852"/>
                                        </p:tgtEl>
                                        <p:attrNameLst>
                                          <p:attrName>style.visibility</p:attrName>
                                        </p:attrNameLst>
                                      </p:cBhvr>
                                      <p:to>
                                        <p:strVal val="visible"/>
                                      </p:to>
                                    </p:set>
                                    <p:animEffect transition="in" filter="barn(inVertical)">
                                      <p:cBhvr>
                                        <p:cTn id="69" dur="500"/>
                                        <p:tgtEl>
                                          <p:spTgt spid="291852"/>
                                        </p:tgtEl>
                                      </p:cBhvr>
                                    </p:animEffect>
                                  </p:childTnLst>
                                </p:cTn>
                              </p:par>
                              <p:par>
                                <p:cTn id="70" presetID="16" presetClass="entr" presetSubtype="21" fill="hold" nodeType="withEffect">
                                  <p:stCondLst>
                                    <p:cond delay="0"/>
                                  </p:stCondLst>
                                  <p:childTnLst>
                                    <p:set>
                                      <p:cBhvr>
                                        <p:cTn id="71" dur="1" fill="hold">
                                          <p:stCondLst>
                                            <p:cond delay="0"/>
                                          </p:stCondLst>
                                        </p:cTn>
                                        <p:tgtEl>
                                          <p:spTgt spid="291854"/>
                                        </p:tgtEl>
                                        <p:attrNameLst>
                                          <p:attrName>style.visibility</p:attrName>
                                        </p:attrNameLst>
                                      </p:cBhvr>
                                      <p:to>
                                        <p:strVal val="visible"/>
                                      </p:to>
                                    </p:set>
                                    <p:animEffect transition="in" filter="barn(inVertical)">
                                      <p:cBhvr>
                                        <p:cTn id="72" dur="500"/>
                                        <p:tgtEl>
                                          <p:spTgt spid="291854"/>
                                        </p:tgtEl>
                                      </p:cBhvr>
                                    </p:animEffect>
                                  </p:childTnLst>
                                </p:cTn>
                              </p:par>
                              <p:par>
                                <p:cTn id="73" presetID="16" presetClass="entr" presetSubtype="21" fill="hold" nodeType="withEffect">
                                  <p:stCondLst>
                                    <p:cond delay="0"/>
                                  </p:stCondLst>
                                  <p:childTnLst>
                                    <p:set>
                                      <p:cBhvr>
                                        <p:cTn id="74" dur="1" fill="hold">
                                          <p:stCondLst>
                                            <p:cond delay="0"/>
                                          </p:stCondLst>
                                        </p:cTn>
                                        <p:tgtEl>
                                          <p:spTgt spid="291855"/>
                                        </p:tgtEl>
                                        <p:attrNameLst>
                                          <p:attrName>style.visibility</p:attrName>
                                        </p:attrNameLst>
                                      </p:cBhvr>
                                      <p:to>
                                        <p:strVal val="visible"/>
                                      </p:to>
                                    </p:set>
                                    <p:animEffect transition="in" filter="barn(inVertical)">
                                      <p:cBhvr>
                                        <p:cTn id="75" dur="500"/>
                                        <p:tgtEl>
                                          <p:spTgt spid="291855"/>
                                        </p:tgtEl>
                                      </p:cBhvr>
                                    </p:animEffect>
                                  </p:childTnLst>
                                </p:cTn>
                              </p:par>
                              <p:par>
                                <p:cTn id="76" presetID="16" presetClass="entr" presetSubtype="21" fill="hold" nodeType="withEffect">
                                  <p:stCondLst>
                                    <p:cond delay="0"/>
                                  </p:stCondLst>
                                  <p:childTnLst>
                                    <p:set>
                                      <p:cBhvr>
                                        <p:cTn id="77" dur="1" fill="hold">
                                          <p:stCondLst>
                                            <p:cond delay="0"/>
                                          </p:stCondLst>
                                        </p:cTn>
                                        <p:tgtEl>
                                          <p:spTgt spid="291856"/>
                                        </p:tgtEl>
                                        <p:attrNameLst>
                                          <p:attrName>style.visibility</p:attrName>
                                        </p:attrNameLst>
                                      </p:cBhvr>
                                      <p:to>
                                        <p:strVal val="visible"/>
                                      </p:to>
                                    </p:set>
                                    <p:animEffect transition="in" filter="barn(inVertical)">
                                      <p:cBhvr>
                                        <p:cTn id="78" dur="500"/>
                                        <p:tgtEl>
                                          <p:spTgt spid="2918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5413" y="1482725"/>
            <a:ext cx="8880475" cy="5259388"/>
          </a:xfrm>
        </p:spPr>
        <p:txBody>
          <a:bodyPr/>
          <a:lstStyle/>
          <a:p>
            <a:pPr marL="0" indent="0" algn="just">
              <a:spcBef>
                <a:spcPts val="0"/>
              </a:spcBef>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نظریه ی یادگیری </a:t>
            </a:r>
            <a:r>
              <a:rPr lang="fa-IR" sz="4800" b="1" dirty="0" smtClean="0">
                <a:solidFill>
                  <a:srgbClr val="FFC000"/>
                </a:solidFill>
                <a:effectLst>
                  <a:outerShdw blurRad="38100" dist="38100" dir="2700000" algn="tl">
                    <a:srgbClr val="000000">
                      <a:alpha val="43137"/>
                    </a:srgbClr>
                  </a:outerShdw>
                </a:effectLst>
                <a:cs typeface="2  Lotus" pitchFamily="2" charset="-78"/>
              </a:rPr>
              <a:t>توصیفی</a:t>
            </a:r>
            <a:r>
              <a:rPr lang="fa-IR" sz="4800" b="1" dirty="0" smtClean="0">
                <a:effectLst>
                  <a:outerShdw blurRad="38100" dist="38100" dir="2700000" algn="tl">
                    <a:srgbClr val="000000">
                      <a:alpha val="43137"/>
                    </a:srgbClr>
                  </a:outerShdw>
                </a:effectLst>
                <a:cs typeface="2  Lotus" pitchFamily="2" charset="-78"/>
              </a:rPr>
              <a:t> است و به منظور دستیابی به نوع خاصی از نتایج. نظریه ی یادگیری بیان کننده ی </a:t>
            </a:r>
            <a:r>
              <a:rPr lang="fa-IR" sz="4800" b="1" dirty="0" smtClean="0">
                <a:solidFill>
                  <a:srgbClr val="FF0000"/>
                </a:solidFill>
                <a:effectLst>
                  <a:outerShdw blurRad="38100" dist="38100" dir="2700000" algn="tl">
                    <a:srgbClr val="000000">
                      <a:alpha val="43137"/>
                    </a:srgbClr>
                  </a:outerShdw>
                </a:effectLst>
                <a:cs typeface="2  Lotus" pitchFamily="2" charset="-78"/>
              </a:rPr>
              <a:t>نحوه</a:t>
            </a:r>
            <a:r>
              <a:rPr lang="en-US" sz="4800" b="1" dirty="0" smtClean="0">
                <a:solidFill>
                  <a:srgbClr val="FF0000"/>
                </a:solidFill>
                <a:effectLst>
                  <a:outerShdw blurRad="38100" dist="38100" dir="2700000" algn="tl">
                    <a:srgbClr val="000000">
                      <a:alpha val="43137"/>
                    </a:srgbClr>
                  </a:outerShdw>
                </a:effectLst>
                <a:cs typeface="2  Lotus" pitchFamily="2" charset="-78"/>
              </a:rPr>
              <a:t> </a:t>
            </a:r>
            <a:r>
              <a:rPr lang="fa-IR" sz="4800" b="1" dirty="0" smtClean="0">
                <a:solidFill>
                  <a:srgbClr val="FF0000"/>
                </a:solidFill>
                <a:effectLst>
                  <a:outerShdw blurRad="38100" dist="38100" dir="2700000" algn="tl">
                    <a:srgbClr val="000000">
                      <a:alpha val="43137"/>
                    </a:srgbClr>
                  </a:outerShdw>
                </a:effectLst>
                <a:cs typeface="2  Lotus" pitchFamily="2" charset="-78"/>
              </a:rPr>
              <a:t>ی ایجاد یادگیری</a:t>
            </a:r>
            <a:r>
              <a:rPr lang="fa-IR" sz="4800" b="1" dirty="0" smtClean="0">
                <a:effectLst>
                  <a:outerShdw blurRad="38100" dist="38100" dir="2700000" algn="tl">
                    <a:srgbClr val="000000">
                      <a:alpha val="43137"/>
                    </a:srgbClr>
                  </a:outerShdw>
                </a:effectLst>
                <a:cs typeface="2  Lotus" pitchFamily="2" charset="-78"/>
              </a:rPr>
              <a:t> است. به عبارت دیگر این که </a:t>
            </a:r>
            <a:r>
              <a:rPr lang="fa-IR" sz="4800" b="1" dirty="0" smtClean="0">
                <a:solidFill>
                  <a:srgbClr val="7030A0"/>
                </a:solidFill>
                <a:effectLst>
                  <a:outerShdw blurRad="38100" dist="38100" dir="2700000" algn="tl">
                    <a:srgbClr val="000000">
                      <a:alpha val="43137"/>
                    </a:srgbClr>
                  </a:outerShdw>
                </a:effectLst>
                <a:cs typeface="2  Lotus" pitchFamily="2" charset="-78"/>
              </a:rPr>
              <a:t>شما چگونه یاد می گیرید؟ </a:t>
            </a:r>
            <a:r>
              <a:rPr lang="fa-IR" sz="4800" b="1" dirty="0" smtClean="0">
                <a:effectLst>
                  <a:outerShdw blurRad="38100" dist="38100" dir="2700000" algn="tl">
                    <a:srgbClr val="000000">
                      <a:alpha val="43137"/>
                    </a:srgbClr>
                  </a:outerShdw>
                </a:effectLst>
                <a:cs typeface="2  Lotus" pitchFamily="2" charset="-78"/>
              </a:rPr>
              <a:t>مانند نظریه ی یادگیری رفتارگرا اسکینر، شناخت گرایانی چون ژان پیاژه و جروم برونر</a:t>
            </a:r>
            <a:endParaRPr lang="en-US" sz="48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250825" y="260350"/>
            <a:ext cx="8642350" cy="1081088"/>
          </a:xfrm>
          <a:solidFill>
            <a:schemeClr val="tx1"/>
          </a:solidFill>
        </p:spPr>
        <p:txBody>
          <a:bodyPr/>
          <a:lstStyle/>
          <a:p>
            <a:r>
              <a:rPr lang="fa-IR" sz="6000" smtClean="0">
                <a:solidFill>
                  <a:srgbClr val="FF0000"/>
                </a:solidFill>
                <a:cs typeface="2  Titr" pitchFamily="2" charset="-78"/>
              </a:rPr>
              <a:t>نظریه ی یادگیری </a:t>
            </a:r>
            <a:endParaRPr lang="en-US" sz="6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412875"/>
            <a:ext cx="8496300" cy="5329238"/>
          </a:xfrm>
        </p:spPr>
        <p:txBody>
          <a:bodyPr/>
          <a:lstStyle/>
          <a:p>
            <a:pPr marL="0" indent="0" algn="just">
              <a:spcBef>
                <a:spcPts val="0"/>
              </a:spcBef>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الگوی سیستمی ادغام فاوا با </a:t>
            </a:r>
            <a:r>
              <a:rPr lang="fa-IR" sz="4400" b="1" dirty="0" smtClean="0">
                <a:solidFill>
                  <a:srgbClr val="FFC000"/>
                </a:solidFill>
                <a:effectLst>
                  <a:outerShdw blurRad="38100" dist="38100" dir="2700000" algn="tl">
                    <a:srgbClr val="000000">
                      <a:alpha val="43137"/>
                    </a:srgbClr>
                  </a:outerShdw>
                </a:effectLst>
                <a:cs typeface="2  Lotus" pitchFamily="2" charset="-78"/>
              </a:rPr>
              <a:t>توصیف مسائل  اصلی </a:t>
            </a:r>
            <a:r>
              <a:rPr lang="fa-IR" sz="4400" b="1" dirty="0" smtClean="0">
                <a:effectLst>
                  <a:outerShdw blurRad="38100" dist="38100" dir="2700000" algn="tl">
                    <a:srgbClr val="000000">
                      <a:alpha val="43137"/>
                    </a:srgbClr>
                  </a:outerShdw>
                </a:effectLst>
                <a:cs typeface="2  Lotus" pitchFamily="2" charset="-78"/>
              </a:rPr>
              <a:t>یا </a:t>
            </a:r>
            <a:r>
              <a:rPr lang="fa-IR" sz="4400" b="1" dirty="0" smtClean="0">
                <a:solidFill>
                  <a:srgbClr val="FF0000"/>
                </a:solidFill>
                <a:effectLst>
                  <a:outerShdw blurRad="38100" dist="38100" dir="2700000" algn="tl">
                    <a:srgbClr val="000000">
                      <a:alpha val="43137"/>
                    </a:srgbClr>
                  </a:outerShdw>
                </a:effectLst>
                <a:cs typeface="2  Lotus" pitchFamily="2" charset="-78"/>
              </a:rPr>
              <a:t>موضوعات مطرح شده در عنوان درس </a:t>
            </a:r>
            <a:r>
              <a:rPr lang="fa-IR" sz="4400" b="1" dirty="0" smtClean="0">
                <a:effectLst>
                  <a:outerShdw blurRad="38100" dist="38100" dir="2700000" algn="tl">
                    <a:srgbClr val="000000">
                      <a:alpha val="43137"/>
                    </a:srgbClr>
                  </a:outerShdw>
                </a:effectLst>
                <a:cs typeface="2  Lotus" pitchFamily="2" charset="-78"/>
              </a:rPr>
              <a:t>آغاز می شود.</a:t>
            </a:r>
          </a:p>
          <a:p>
            <a:pPr marL="0" indent="0" algn="just">
              <a:spcBef>
                <a:spcPts val="0"/>
              </a:spcBef>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این بیان مسئله به عنوان نقطه شروع برنامه ی ادغام فاوا مطرح است این مساله باید واقعی و چالش بر انگیز باشد. همچنین این مساله باید در ارتباط با یادگیرندگان باشد نه معلمان. </a:t>
            </a:r>
            <a:endParaRPr lang="fa-IR" sz="3600" dirty="0"/>
          </a:p>
        </p:txBody>
      </p:sp>
      <p:sp>
        <p:nvSpPr>
          <p:cNvPr id="3" name="Title 2"/>
          <p:cNvSpPr>
            <a:spLocks noGrp="1"/>
          </p:cNvSpPr>
          <p:nvPr>
            <p:ph type="title"/>
          </p:nvPr>
        </p:nvSpPr>
        <p:spPr>
          <a:xfrm>
            <a:off x="395288" y="115888"/>
            <a:ext cx="8229600" cy="1081087"/>
          </a:xfrm>
          <a:solidFill>
            <a:schemeClr val="tx1"/>
          </a:solidFill>
        </p:spPr>
        <p:txBody>
          <a:bodyPr/>
          <a:lstStyle/>
          <a:p>
            <a:r>
              <a:rPr lang="fa-IR" sz="8000" smtClean="0">
                <a:solidFill>
                  <a:srgbClr val="FF0000"/>
                </a:solidFill>
                <a:cs typeface="2  Titr" pitchFamily="2" charset="-78"/>
              </a:rPr>
              <a:t/>
            </a:r>
            <a:br>
              <a:rPr lang="fa-IR" sz="8000" smtClean="0">
                <a:solidFill>
                  <a:srgbClr val="FF0000"/>
                </a:solidFill>
                <a:cs typeface="2  Titr" pitchFamily="2" charset="-78"/>
              </a:rPr>
            </a:br>
            <a:r>
              <a:rPr lang="fa-IR" sz="8000" smtClean="0">
                <a:solidFill>
                  <a:srgbClr val="FF0000"/>
                </a:solidFill>
                <a:cs typeface="2  Titr" pitchFamily="2" charset="-78"/>
              </a:rPr>
              <a:t>بیان مساله</a:t>
            </a:r>
            <a:br>
              <a:rPr lang="fa-IR" sz="8000" smtClean="0">
                <a:solidFill>
                  <a:srgbClr val="FF0000"/>
                </a:solidFill>
                <a:cs typeface="2  Titr" pitchFamily="2" charset="-78"/>
              </a:rPr>
            </a:br>
            <a:endParaRPr lang="fa-IR" sz="8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5"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anim calcmode="lin" valueType="num">
                                      <p:cBhvr>
                                        <p:cTn id="18"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9"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333375"/>
            <a:ext cx="8424862" cy="6191250"/>
          </a:xfrm>
        </p:spPr>
        <p:txBody>
          <a:bodyPr/>
          <a:lstStyle/>
          <a:p>
            <a:pPr marL="0" indent="0" algn="just">
              <a:spcBef>
                <a:spcPts val="0"/>
              </a:spcBef>
              <a:buFont typeface="Symbol" pitchFamily="18" charset="2"/>
              <a:buNone/>
              <a:defRPr/>
            </a:pPr>
            <a:r>
              <a:rPr lang="fa-IR" sz="6600" b="1" dirty="0" smtClean="0">
                <a:effectLst>
                  <a:outerShdw blurRad="38100" dist="38100" dir="2700000" algn="tl">
                    <a:srgbClr val="000000">
                      <a:alpha val="43137"/>
                    </a:srgbClr>
                  </a:outerShdw>
                </a:effectLst>
                <a:cs typeface="2  Lotus" pitchFamily="2" charset="-78"/>
              </a:rPr>
              <a:t>در </a:t>
            </a:r>
            <a:r>
              <a:rPr lang="fa-IR" sz="6600" b="1" dirty="0">
                <a:effectLst>
                  <a:outerShdw blurRad="38100" dist="38100" dir="2700000" algn="tl">
                    <a:srgbClr val="000000">
                      <a:alpha val="43137"/>
                    </a:srgbClr>
                  </a:outerShdw>
                </a:effectLst>
                <a:cs typeface="2  Lotus" pitchFamily="2" charset="-78"/>
              </a:rPr>
              <a:t>این صورت معلمان احساس می کنند که دانش آموزان </a:t>
            </a:r>
            <a:r>
              <a:rPr lang="fa-IR" sz="6600" b="1" dirty="0">
                <a:solidFill>
                  <a:srgbClr val="FF0000"/>
                </a:solidFill>
                <a:effectLst>
                  <a:outerShdw blurRad="38100" dist="38100" dir="2700000" algn="tl">
                    <a:srgbClr val="000000">
                      <a:alpha val="43137"/>
                    </a:srgbClr>
                  </a:outerShdw>
                </a:effectLst>
                <a:cs typeface="2  Lotus" pitchFamily="2" charset="-78"/>
              </a:rPr>
              <a:t>مسئله</a:t>
            </a:r>
            <a:r>
              <a:rPr lang="fa-IR" sz="6600" b="1" dirty="0">
                <a:effectLst>
                  <a:outerShdw blurRad="38100" dist="38100" dir="2700000" algn="tl">
                    <a:srgbClr val="000000">
                      <a:alpha val="43137"/>
                    </a:srgbClr>
                  </a:outerShdw>
                </a:effectLst>
                <a:cs typeface="2  Lotus" pitchFamily="2" charset="-78"/>
              </a:rPr>
              <a:t> را به خوبی یاد خواهند گرفت، آن را با </a:t>
            </a:r>
            <a:r>
              <a:rPr lang="fa-IR" sz="6600" b="1" dirty="0">
                <a:solidFill>
                  <a:srgbClr val="FFC000"/>
                </a:solidFill>
                <a:effectLst>
                  <a:outerShdw blurRad="38100" dist="38100" dir="2700000" algn="tl">
                    <a:srgbClr val="000000">
                      <a:alpha val="43137"/>
                    </a:srgbClr>
                  </a:outerShdw>
                </a:effectLst>
                <a:cs typeface="2  Lotus" pitchFamily="2" charset="-78"/>
              </a:rPr>
              <a:t>زندگی روزمره خود ارتباط</a:t>
            </a:r>
            <a:r>
              <a:rPr lang="fa-IR" sz="6600" b="1" dirty="0">
                <a:effectLst>
                  <a:outerShdw blurRad="38100" dist="38100" dir="2700000" algn="tl">
                    <a:srgbClr val="000000">
                      <a:alpha val="43137"/>
                    </a:srgbClr>
                  </a:outerShdw>
                </a:effectLst>
                <a:cs typeface="2  Lotus" pitchFamily="2" charset="-78"/>
              </a:rPr>
              <a:t> می دهند و </a:t>
            </a:r>
            <a:r>
              <a:rPr lang="fa-IR" sz="6600" b="1" dirty="0">
                <a:solidFill>
                  <a:srgbClr val="0070C0"/>
                </a:solidFill>
                <a:effectLst>
                  <a:outerShdw blurRad="38100" dist="38100" dir="2700000" algn="tl">
                    <a:srgbClr val="000000">
                      <a:alpha val="43137"/>
                    </a:srgbClr>
                  </a:outerShdw>
                </a:effectLst>
                <a:cs typeface="2  Lotus" pitchFamily="2" charset="-78"/>
              </a:rPr>
              <a:t>ارزش مساله </a:t>
            </a:r>
            <a:r>
              <a:rPr lang="fa-IR" sz="6600" b="1" dirty="0">
                <a:effectLst>
                  <a:outerShdw blurRad="38100" dist="38100" dir="2700000" algn="tl">
                    <a:srgbClr val="000000">
                      <a:alpha val="43137"/>
                    </a:srgbClr>
                  </a:outerShdw>
                </a:effectLst>
                <a:cs typeface="2  Lotus" pitchFamily="2" charset="-78"/>
              </a:rPr>
              <a:t>را درک می کنند.</a:t>
            </a:r>
          </a:p>
          <a:p>
            <a:pPr>
              <a:defRPr/>
            </a:pPr>
            <a:endParaRPr lang="en-US" sz="6600" dirty="0"/>
          </a:p>
        </p:txBody>
      </p:sp>
    </p:spTree>
  </p:cSld>
  <p:clrMapOvr>
    <a:masterClrMapping/>
  </p:clrMapOvr>
  <p:transition spd="slow">
    <p:circl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341438"/>
            <a:ext cx="8785225" cy="5327650"/>
          </a:xfrm>
        </p:spPr>
        <p:txBody>
          <a:bodyPr/>
          <a:lstStyle/>
          <a:p>
            <a:pPr marL="0" indent="0" algn="just">
              <a:spcBef>
                <a:spcPts val="0"/>
              </a:spcBef>
              <a:buFont typeface="Symbol" pitchFamily="18" charset="2"/>
              <a:buNone/>
              <a:defRPr/>
            </a:pPr>
            <a:r>
              <a:rPr lang="fa-IR" sz="6000" b="1" dirty="0" smtClean="0">
                <a:effectLst>
                  <a:outerShdw blurRad="38100" dist="38100" dir="2700000" algn="tl">
                    <a:srgbClr val="000000">
                      <a:alpha val="43137"/>
                    </a:srgbClr>
                  </a:outerShdw>
                </a:effectLst>
                <a:cs typeface="2  Lotus" pitchFamily="2" charset="-78"/>
              </a:rPr>
              <a:t>نوشتن اهداف یادگیری در واقع یکی از مهم ترین مراحل طراحی آموزشی است. </a:t>
            </a:r>
            <a:r>
              <a:rPr lang="fa-IR" sz="6000" b="1" i="1" u="sng" dirty="0" smtClean="0">
                <a:solidFill>
                  <a:srgbClr val="FF0000"/>
                </a:solidFill>
                <a:effectLst>
                  <a:outerShdw blurRad="38100" dist="38100" dir="2700000" algn="tl">
                    <a:srgbClr val="000000">
                      <a:alpha val="43137"/>
                    </a:srgbClr>
                  </a:outerShdw>
                </a:effectLst>
                <a:cs typeface="2  Lotus" pitchFamily="2" charset="-78"/>
              </a:rPr>
              <a:t>چون :</a:t>
            </a:r>
          </a:p>
          <a:p>
            <a:pPr marL="0" indent="0" algn="just">
              <a:spcBef>
                <a:spcPts val="0"/>
              </a:spcBef>
              <a:buFont typeface="Symbol" pitchFamily="18" charset="2"/>
              <a:buNone/>
              <a:defRPr/>
            </a:pPr>
            <a:r>
              <a:rPr lang="fa-IR" sz="6000" b="1" dirty="0" smtClean="0">
                <a:effectLst>
                  <a:outerShdw blurRad="38100" dist="38100" dir="2700000" algn="tl">
                    <a:srgbClr val="000000">
                      <a:alpha val="43137"/>
                    </a:srgbClr>
                  </a:outerShdw>
                </a:effectLst>
                <a:cs typeface="2  Lotus" pitchFamily="2" charset="-78"/>
              </a:rPr>
              <a:t>بازده های یادگیری مورد انتظار در پایان آموزش را مشخص می کنند.</a:t>
            </a:r>
          </a:p>
        </p:txBody>
      </p:sp>
      <p:sp>
        <p:nvSpPr>
          <p:cNvPr id="3" name="Title 2"/>
          <p:cNvSpPr>
            <a:spLocks noGrp="1"/>
          </p:cNvSpPr>
          <p:nvPr>
            <p:ph type="title"/>
          </p:nvPr>
        </p:nvSpPr>
        <p:spPr>
          <a:xfrm>
            <a:off x="457200" y="115888"/>
            <a:ext cx="8229600" cy="1081087"/>
          </a:xfrm>
          <a:solidFill>
            <a:schemeClr val="tx1"/>
          </a:solidFill>
        </p:spPr>
        <p:txBody>
          <a:bodyPr/>
          <a:lstStyle/>
          <a:p>
            <a:r>
              <a:rPr lang="fa-IR" sz="6600" smtClean="0">
                <a:solidFill>
                  <a:srgbClr val="FF0000"/>
                </a:solidFill>
                <a:cs typeface="2  Titr" pitchFamily="2" charset="-78"/>
              </a:rPr>
              <a:t/>
            </a:r>
            <a:br>
              <a:rPr lang="fa-IR" sz="6600" smtClean="0">
                <a:solidFill>
                  <a:srgbClr val="FF0000"/>
                </a:solidFill>
                <a:cs typeface="2  Titr" pitchFamily="2" charset="-78"/>
              </a:rPr>
            </a:br>
            <a:r>
              <a:rPr lang="fa-IR" sz="6600" smtClean="0">
                <a:solidFill>
                  <a:srgbClr val="FF0000"/>
                </a:solidFill>
                <a:cs typeface="2  Titr" pitchFamily="2" charset="-78"/>
              </a:rPr>
              <a:t>اهداف یادگیری </a:t>
            </a:r>
            <a:br>
              <a:rPr lang="fa-IR" sz="6600" smtClean="0">
                <a:solidFill>
                  <a:srgbClr val="FF0000"/>
                </a:solidFill>
                <a:cs typeface="2  Titr" pitchFamily="2" charset="-78"/>
              </a:rPr>
            </a:br>
            <a:endParaRPr lang="fa-IR" sz="66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260350"/>
            <a:ext cx="8496300" cy="6337300"/>
          </a:xfrm>
        </p:spPr>
        <p:txBody>
          <a:bodyPr/>
          <a:lstStyle/>
          <a:p>
            <a:pPr marL="0" indent="0" algn="just">
              <a:buFont typeface="Symbol" pitchFamily="18" charset="2"/>
              <a:buNone/>
              <a:defRPr/>
            </a:pPr>
            <a:r>
              <a:rPr lang="fa-IR" sz="6000" b="1" dirty="0" smtClean="0">
                <a:effectLst>
                  <a:outerShdw blurRad="38100" dist="38100" dir="2700000" algn="tl">
                    <a:srgbClr val="000000">
                      <a:alpha val="43137"/>
                    </a:srgbClr>
                  </a:outerShdw>
                </a:effectLst>
                <a:cs typeface="2  Lotus" pitchFamily="2" charset="-78"/>
              </a:rPr>
              <a:t>به هر صورت اگر قرار است در طراحی آموزشی اهداف یادگیری به صورت رفتاری بیان شوند، باید این سوال که کاربرد فناوری </a:t>
            </a:r>
            <a:r>
              <a:rPr lang="fa-IR" sz="6000" b="1" dirty="0" smtClean="0">
                <a:solidFill>
                  <a:srgbClr val="FF0000"/>
                </a:solidFill>
                <a:effectLst>
                  <a:outerShdw blurRad="38100" dist="38100" dir="2700000" algn="tl">
                    <a:srgbClr val="000000">
                      <a:alpha val="43137"/>
                    </a:srgbClr>
                  </a:outerShdw>
                </a:effectLst>
                <a:cs typeface="2  Lotus" pitchFamily="2" charset="-78"/>
              </a:rPr>
              <a:t>در چه قسمتی از آموزش </a:t>
            </a:r>
            <a:r>
              <a:rPr lang="fa-IR" sz="6000" b="1" dirty="0" smtClean="0">
                <a:effectLst>
                  <a:outerShdw blurRad="38100" dist="38100" dir="2700000" algn="tl">
                    <a:srgbClr val="000000">
                      <a:alpha val="43137"/>
                    </a:srgbClr>
                  </a:outerShdw>
                </a:effectLst>
                <a:cs typeface="2  Lotus" pitchFamily="2" charset="-78"/>
              </a:rPr>
              <a:t>و برای </a:t>
            </a:r>
            <a:r>
              <a:rPr lang="fa-IR" sz="6000" b="1" dirty="0" smtClean="0">
                <a:solidFill>
                  <a:srgbClr val="00B0F0"/>
                </a:solidFill>
                <a:effectLst>
                  <a:outerShdw blurRad="38100" dist="38100" dir="2700000" algn="tl">
                    <a:srgbClr val="000000">
                      <a:alpha val="43137"/>
                    </a:srgbClr>
                  </a:outerShdw>
                </a:effectLst>
                <a:cs typeface="2  Lotus" pitchFamily="2" charset="-78"/>
              </a:rPr>
              <a:t>تحقق چه هدفی </a:t>
            </a:r>
            <a:r>
              <a:rPr lang="fa-IR" sz="6000" b="1" dirty="0" smtClean="0">
                <a:effectLst>
                  <a:outerShdw blurRad="38100" dist="38100" dir="2700000" algn="tl">
                    <a:srgbClr val="000000">
                      <a:alpha val="43137"/>
                    </a:srgbClr>
                  </a:outerShdw>
                </a:effectLst>
                <a:cs typeface="2  Lotus" pitchFamily="2" charset="-78"/>
              </a:rPr>
              <a:t>مناسب است پاسخ داده شود. </a:t>
            </a:r>
          </a:p>
          <a:p>
            <a:pPr algn="just">
              <a:defRPr/>
            </a:pPr>
            <a:endParaRPr lang="en-US" sz="6000" dirty="0"/>
          </a:p>
        </p:txBody>
      </p:sp>
    </p:spTree>
  </p:cSld>
  <p:clrMapOvr>
    <a:masterClrMapping/>
  </p:clrMapOvr>
  <p:transition spd="slow">
    <p:push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12875"/>
            <a:ext cx="8642350" cy="5256213"/>
          </a:xfrm>
        </p:spPr>
        <p:txBody>
          <a:bodyPr/>
          <a:lstStyle/>
          <a:p>
            <a:pPr marL="0" indent="0" algn="just">
              <a:spcBef>
                <a:spcPts val="0"/>
              </a:spcBef>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فناوري به تنهايي نمي تواند منجر به آموزش خوب و موثر شود. کاربرد موثر فناوری در یادگیری در درجه ی اول </a:t>
            </a:r>
            <a:r>
              <a:rPr lang="fa-IR" sz="4800" b="1" dirty="0" smtClean="0">
                <a:solidFill>
                  <a:srgbClr val="FF0000"/>
                </a:solidFill>
                <a:effectLst>
                  <a:outerShdw blurRad="38100" dist="38100" dir="2700000" algn="tl">
                    <a:srgbClr val="000000">
                      <a:alpha val="43137"/>
                    </a:srgbClr>
                  </a:outerShdw>
                </a:effectLst>
                <a:cs typeface="2  Lotus" pitchFamily="2" charset="-78"/>
              </a:rPr>
              <a:t>مستلزم شناخت روش های فعال یادگیری </a:t>
            </a:r>
            <a:r>
              <a:rPr lang="fa-IR" sz="4800" b="1" dirty="0" smtClean="0">
                <a:effectLst>
                  <a:outerShdw blurRad="38100" dist="38100" dir="2700000" algn="tl">
                    <a:srgbClr val="000000">
                      <a:alpha val="43137"/>
                    </a:srgbClr>
                  </a:outerShdw>
                </a:effectLst>
                <a:cs typeface="2  Lotus" pitchFamily="2" charset="-78"/>
              </a:rPr>
              <a:t>و </a:t>
            </a:r>
            <a:r>
              <a:rPr lang="fa-IR" sz="4800" b="1" dirty="0" smtClean="0">
                <a:solidFill>
                  <a:srgbClr val="FFC000"/>
                </a:solidFill>
                <a:effectLst>
                  <a:outerShdw blurRad="38100" dist="38100" dir="2700000" algn="tl">
                    <a:srgbClr val="000000">
                      <a:alpha val="43137"/>
                    </a:srgbClr>
                  </a:outerShdw>
                </a:effectLst>
                <a:cs typeface="2  Lotus" pitchFamily="2" charset="-78"/>
              </a:rPr>
              <a:t>فراهم آوردن شرایط مناسب برای کاربرد آن</a:t>
            </a:r>
            <a:r>
              <a:rPr lang="en-US" sz="4800" b="1" dirty="0" smtClean="0">
                <a:solidFill>
                  <a:srgbClr val="FFC000"/>
                </a:solidFill>
                <a:effectLst>
                  <a:outerShdw blurRad="38100" dist="38100" dir="2700000" algn="tl">
                    <a:srgbClr val="000000">
                      <a:alpha val="43137"/>
                    </a:srgbClr>
                  </a:outerShdw>
                </a:effectLst>
                <a:cs typeface="2  Lotus" pitchFamily="2" charset="-78"/>
              </a:rPr>
              <a:t> </a:t>
            </a:r>
            <a:r>
              <a:rPr lang="fa-IR" sz="4800" b="1" dirty="0" smtClean="0">
                <a:solidFill>
                  <a:srgbClr val="FFC000"/>
                </a:solidFill>
                <a:effectLst>
                  <a:outerShdw blurRad="38100" dist="38100" dir="2700000" algn="tl">
                    <a:srgbClr val="000000">
                      <a:alpha val="43137"/>
                    </a:srgbClr>
                  </a:outerShdw>
                </a:effectLst>
                <a:cs typeface="2  Lotus" pitchFamily="2" charset="-78"/>
              </a:rPr>
              <a:t>ها با توجه به فناوری </a:t>
            </a:r>
            <a:r>
              <a:rPr lang="fa-IR" sz="4800" b="1" dirty="0" smtClean="0">
                <a:effectLst>
                  <a:outerShdw blurRad="38100" dist="38100" dir="2700000" algn="tl">
                    <a:srgbClr val="000000">
                      <a:alpha val="43137"/>
                    </a:srgbClr>
                  </a:outerShdw>
                </a:effectLst>
                <a:cs typeface="2  Lotus" pitchFamily="2" charset="-78"/>
              </a:rPr>
              <a:t>است. </a:t>
            </a:r>
          </a:p>
        </p:txBody>
      </p:sp>
      <p:sp>
        <p:nvSpPr>
          <p:cNvPr id="3" name="Title 2"/>
          <p:cNvSpPr>
            <a:spLocks noGrp="1"/>
          </p:cNvSpPr>
          <p:nvPr>
            <p:ph type="title"/>
          </p:nvPr>
        </p:nvSpPr>
        <p:spPr>
          <a:xfrm>
            <a:off x="250825" y="115888"/>
            <a:ext cx="8642350" cy="1081087"/>
          </a:xfrm>
          <a:solidFill>
            <a:schemeClr val="tx1"/>
          </a:solidFill>
        </p:spPr>
        <p:txBody>
          <a:bodyPr/>
          <a:lstStyle/>
          <a:p>
            <a:r>
              <a:rPr lang="fa-IR" sz="7200" smtClean="0">
                <a:solidFill>
                  <a:srgbClr val="FF0000"/>
                </a:solidFill>
                <a:cs typeface="2  Titr" pitchFamily="2" charset="-78"/>
              </a:rPr>
              <a:t>انتخاب روش تدریس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1000"/>
                                        <p:tgtEl>
                                          <p:spTgt spid="2">
                                            <p:txEl>
                                              <p:pRg st="0" end="0"/>
                                            </p:txEl>
                                          </p:spTgt>
                                        </p:tgtEl>
                                      </p:cBhvr>
                                    </p:animEffect>
                                    <p:anim calcmode="lin" valueType="num">
                                      <p:cBhvr>
                                        <p:cTn id="2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333375"/>
            <a:ext cx="8642350" cy="6335713"/>
          </a:xfrm>
        </p:spPr>
        <p:txBody>
          <a:bodyPr/>
          <a:lstStyle/>
          <a:p>
            <a:pPr marL="0" indent="0" algn="just">
              <a:buFont typeface="Symbol" pitchFamily="18" charset="2"/>
              <a:buNone/>
              <a:defRPr/>
            </a:pPr>
            <a:r>
              <a:rPr lang="fa-IR" sz="7200" b="1" dirty="0" smtClean="0">
                <a:effectLst>
                  <a:outerShdw blurRad="38100" dist="38100" dir="2700000" algn="tl">
                    <a:srgbClr val="000000">
                      <a:alpha val="43137"/>
                    </a:srgbClr>
                  </a:outerShdw>
                </a:effectLst>
                <a:cs typeface="2  Lotus" pitchFamily="2" charset="-78"/>
              </a:rPr>
              <a:t>به هر حال انتخاب روش تدریس باید ت</a:t>
            </a:r>
            <a:r>
              <a:rPr lang="fa-IR" sz="7200" b="1" dirty="0" smtClean="0">
                <a:solidFill>
                  <a:srgbClr val="C00000"/>
                </a:solidFill>
                <a:effectLst>
                  <a:outerShdw blurRad="38100" dist="38100" dir="2700000" algn="tl">
                    <a:srgbClr val="000000">
                      <a:alpha val="43137"/>
                    </a:srgbClr>
                  </a:outerShdw>
                </a:effectLst>
                <a:cs typeface="2  Lotus" pitchFamily="2" charset="-78"/>
              </a:rPr>
              <a:t>سهیل کننده ی کاربرد فناوری </a:t>
            </a:r>
            <a:r>
              <a:rPr lang="fa-IR" sz="7200" b="1" dirty="0" smtClean="0">
                <a:solidFill>
                  <a:schemeClr val="tx1"/>
                </a:solidFill>
                <a:effectLst>
                  <a:outerShdw blurRad="38100" dist="38100" dir="2700000" algn="tl">
                    <a:srgbClr val="000000">
                      <a:alpha val="43137"/>
                    </a:srgbClr>
                  </a:outerShdw>
                </a:effectLst>
                <a:cs typeface="2  Lotus" pitchFamily="2" charset="-78"/>
              </a:rPr>
              <a:t>و</a:t>
            </a:r>
            <a:r>
              <a:rPr lang="fa-IR" sz="7200" b="1" dirty="0" smtClean="0">
                <a:solidFill>
                  <a:srgbClr val="C00000"/>
                </a:solidFill>
                <a:effectLst>
                  <a:outerShdw blurRad="38100" dist="38100" dir="2700000" algn="tl">
                    <a:srgbClr val="000000">
                      <a:alpha val="43137"/>
                    </a:srgbClr>
                  </a:outerShdw>
                </a:effectLst>
                <a:cs typeface="2  Lotus" pitchFamily="2" charset="-78"/>
              </a:rPr>
              <a:t> متضمن مشارکت فعال دانش آموزان </a:t>
            </a:r>
            <a:r>
              <a:rPr lang="fa-IR" sz="7200" b="1" dirty="0" smtClean="0">
                <a:effectLst>
                  <a:outerShdw blurRad="38100" dist="38100" dir="2700000" algn="tl">
                    <a:srgbClr val="000000">
                      <a:alpha val="43137"/>
                    </a:srgbClr>
                  </a:outerShdw>
                </a:effectLst>
                <a:cs typeface="2  Lotus" pitchFamily="2" charset="-78"/>
              </a:rPr>
              <a:t>در یادگیری باشد.</a:t>
            </a:r>
          </a:p>
          <a:p>
            <a:pPr algn="just">
              <a:defRPr/>
            </a:pPr>
            <a:endParaRPr lang="en-US" sz="7200" dirty="0"/>
          </a:p>
        </p:txBody>
      </p:sp>
    </p:spTree>
  </p:cSld>
  <p:clrMapOvr>
    <a:masterClrMapping/>
  </p:clrMapOvr>
  <p:transition spd="slow">
    <p:checke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301750"/>
            <a:ext cx="8713787" cy="5440363"/>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نکته ی مهمی که باید در این مرحله مورد توجه قرار گیرد این است که  بهترین راهنما برای انتخاب فناوری های مناسب </a:t>
            </a:r>
            <a:r>
              <a:rPr lang="fa-IR" sz="4400" b="1" dirty="0" smtClean="0">
                <a:solidFill>
                  <a:srgbClr val="FFC000"/>
                </a:solidFill>
                <a:effectLst>
                  <a:outerShdw blurRad="38100" dist="38100" dir="2700000" algn="tl">
                    <a:srgbClr val="000000">
                      <a:alpha val="43137"/>
                    </a:srgbClr>
                  </a:outerShdw>
                </a:effectLst>
                <a:cs typeface="2  Lotus" pitchFamily="2" charset="-78"/>
              </a:rPr>
              <a:t>توجه به روش تدریس </a:t>
            </a:r>
            <a:r>
              <a:rPr lang="fa-IR" sz="4400" b="1" dirty="0" smtClean="0">
                <a:effectLst>
                  <a:outerShdw blurRad="38100" dist="38100" dir="2700000" algn="tl">
                    <a:srgbClr val="000000">
                      <a:alpha val="43137"/>
                    </a:srgbClr>
                  </a:outerShdw>
                </a:effectLst>
                <a:cs typeface="2  Lotus" pitchFamily="2" charset="-78"/>
              </a:rPr>
              <a:t>است. چون در بعضی مواقع روش تدریس خاصی نوع خاصی از کاربرد فناوری را تجویز می کند. بنابراین </a:t>
            </a:r>
            <a:r>
              <a:rPr lang="fa-IR" sz="4400" b="1" dirty="0" smtClean="0">
                <a:solidFill>
                  <a:srgbClr val="00B050"/>
                </a:solidFill>
                <a:effectLst>
                  <a:outerShdw blurRad="38100" dist="38100" dir="2700000" algn="tl">
                    <a:srgbClr val="000000">
                      <a:alpha val="43137"/>
                    </a:srgbClr>
                  </a:outerShdw>
                </a:effectLst>
                <a:cs typeface="2  Lotus" pitchFamily="2" charset="-78"/>
              </a:rPr>
              <a:t>اول باید </a:t>
            </a:r>
            <a:r>
              <a:rPr lang="fa-IR" sz="4400" b="1" dirty="0" smtClean="0">
                <a:effectLst>
                  <a:outerShdw blurRad="38100" dist="38100" dir="2700000" algn="tl">
                    <a:srgbClr val="000000">
                      <a:alpha val="43137"/>
                    </a:srgbClr>
                  </a:outerShdw>
                </a:effectLst>
                <a:cs typeface="2  Lotus" pitchFamily="2" charset="-78"/>
              </a:rPr>
              <a:t>نوع روش تدریس مشخص شود و سپس به انتخاب فناوری مناسب اقدام کرد.</a:t>
            </a:r>
          </a:p>
          <a:p>
            <a:pPr>
              <a:defRPr/>
            </a:pPr>
            <a:endParaRPr lang="fa-IR" sz="4000" dirty="0"/>
          </a:p>
        </p:txBody>
      </p:sp>
      <p:sp>
        <p:nvSpPr>
          <p:cNvPr id="3" name="Title 2"/>
          <p:cNvSpPr>
            <a:spLocks noGrp="1"/>
          </p:cNvSpPr>
          <p:nvPr>
            <p:ph type="title"/>
          </p:nvPr>
        </p:nvSpPr>
        <p:spPr>
          <a:xfrm>
            <a:off x="457200" y="55563"/>
            <a:ext cx="8229600" cy="1177925"/>
          </a:xfrm>
          <a:solidFill>
            <a:schemeClr val="tx1"/>
          </a:solidFill>
        </p:spPr>
        <p:txBody>
          <a:bodyPr/>
          <a:lstStyle/>
          <a:p>
            <a:r>
              <a:rPr lang="fa-IR" sz="8000" smtClean="0">
                <a:solidFill>
                  <a:srgbClr val="FF0000"/>
                </a:solidFill>
                <a:cs typeface="2  Titr" pitchFamily="2" charset="-78"/>
              </a:rPr>
              <a:t/>
            </a:r>
            <a:br>
              <a:rPr lang="fa-IR" sz="8000" smtClean="0">
                <a:solidFill>
                  <a:srgbClr val="FF0000"/>
                </a:solidFill>
                <a:cs typeface="2  Titr" pitchFamily="2" charset="-78"/>
              </a:rPr>
            </a:br>
            <a:r>
              <a:rPr lang="fa-IR" sz="8000" smtClean="0">
                <a:solidFill>
                  <a:srgbClr val="FF0000"/>
                </a:solidFill>
                <a:cs typeface="2  Titr" pitchFamily="2" charset="-78"/>
              </a:rPr>
              <a:t>فناوری مورد نیاز </a:t>
            </a:r>
            <a:br>
              <a:rPr lang="fa-IR" sz="8000" smtClean="0">
                <a:solidFill>
                  <a:srgbClr val="FF0000"/>
                </a:solidFill>
                <a:cs typeface="2  Titr" pitchFamily="2" charset="-78"/>
              </a:rPr>
            </a:br>
            <a:endParaRPr lang="fa-IR" sz="8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333375"/>
            <a:ext cx="8569325" cy="6335713"/>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معلمان تا آن جایی كه ممکن است فناوری های مختلف را با هم مقایسه کنند تا آن هایی را که برای رسیدن به هدف یادگیری مناسب هستند انتخاب کنند. این فناوری ها ممکن است </a:t>
            </a:r>
            <a:r>
              <a:rPr lang="fa-IR" sz="4400" b="1" dirty="0" smtClean="0">
                <a:solidFill>
                  <a:srgbClr val="FF0000"/>
                </a:solidFill>
                <a:effectLst>
                  <a:outerShdw blurRad="38100" dist="38100" dir="2700000" algn="tl">
                    <a:srgbClr val="000000">
                      <a:alpha val="43137"/>
                    </a:srgbClr>
                  </a:outerShdw>
                </a:effectLst>
                <a:cs typeface="2  Lotus" pitchFamily="2" charset="-78"/>
              </a:rPr>
              <a:t>شامل نرم افزارها </a:t>
            </a:r>
            <a:r>
              <a:rPr lang="fa-IR" sz="4400" b="1" dirty="0" smtClean="0">
                <a:effectLst>
                  <a:outerShdw blurRad="38100" dist="38100" dir="2700000" algn="tl">
                    <a:srgbClr val="000000">
                      <a:alpha val="43137"/>
                    </a:srgbClr>
                  </a:outerShdw>
                </a:effectLst>
                <a:cs typeface="2  Lotus" pitchFamily="2" charset="-78"/>
              </a:rPr>
              <a:t>(نرم افزارهای چند رسانه ای، منابع مبتنی بر وب) </a:t>
            </a:r>
            <a:r>
              <a:rPr lang="fa-IR" sz="4400" b="1" dirty="0" smtClean="0">
                <a:solidFill>
                  <a:srgbClr val="C00000"/>
                </a:solidFill>
                <a:effectLst>
                  <a:outerShdw blurRad="38100" dist="38100" dir="2700000" algn="tl">
                    <a:srgbClr val="000000">
                      <a:alpha val="43137"/>
                    </a:srgbClr>
                  </a:outerShdw>
                </a:effectLst>
                <a:cs typeface="2  Lotus" pitchFamily="2" charset="-78"/>
              </a:rPr>
              <a:t>ابزارهای ارتباطی </a:t>
            </a:r>
            <a:r>
              <a:rPr lang="fa-IR" sz="4400" b="1" dirty="0" smtClean="0">
                <a:effectLst>
                  <a:outerShdw blurRad="38100" dist="38100" dir="2700000" algn="tl">
                    <a:srgbClr val="000000">
                      <a:alpha val="43137"/>
                    </a:srgbClr>
                  </a:outerShdw>
                </a:effectLst>
                <a:cs typeface="2  Lotus" pitchFamily="2" charset="-78"/>
              </a:rPr>
              <a:t>مانند (اطاق گفتگو، گروه های بحث و گفتگو و ویدئو کنفرانس ) یا هر نوع ابزار فاوا در دسترس باشد.</a:t>
            </a:r>
          </a:p>
          <a:p>
            <a:pPr algn="just">
              <a:defRPr/>
            </a:pPr>
            <a:endParaRPr lang="en-US" sz="4400" dirty="0"/>
          </a:p>
        </p:txBody>
      </p:sp>
    </p:spTree>
  </p:cSld>
  <p:clrMapOvr>
    <a:masterClrMapping/>
  </p:clrMapOvr>
  <p:transition spd="slow">
    <p:split orient="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557338"/>
            <a:ext cx="8713788" cy="5040312"/>
          </a:xfrm>
        </p:spPr>
        <p:txBody>
          <a:bodyPr/>
          <a:lstStyle/>
          <a:p>
            <a:pPr marL="0" indent="0" algn="just">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فناوری تنها به این خاطر که </a:t>
            </a:r>
            <a:r>
              <a:rPr lang="fa-IR" sz="5400" b="1" dirty="0" smtClean="0">
                <a:solidFill>
                  <a:srgbClr val="FFC000"/>
                </a:solidFill>
                <a:effectLst>
                  <a:outerShdw blurRad="38100" dist="38100" dir="2700000" algn="tl">
                    <a:srgbClr val="000000">
                      <a:alpha val="43137"/>
                    </a:srgbClr>
                  </a:outerShdw>
                </a:effectLst>
                <a:cs typeface="2  Lotus" pitchFamily="2" charset="-78"/>
              </a:rPr>
              <a:t>در دسترس </a:t>
            </a:r>
            <a:r>
              <a:rPr lang="fa-IR" sz="5400" b="1" dirty="0" smtClean="0">
                <a:effectLst>
                  <a:outerShdw blurRad="38100" dist="38100" dir="2700000" algn="tl">
                    <a:srgbClr val="000000">
                      <a:alpha val="43137"/>
                    </a:srgbClr>
                  </a:outerShdw>
                </a:effectLst>
                <a:cs typeface="2  Lotus" pitchFamily="2" charset="-78"/>
              </a:rPr>
              <a:t>است نباید به کار گرفته شود. فناوری باید به منظور </a:t>
            </a:r>
            <a:r>
              <a:rPr lang="fa-IR" sz="5400" b="1" dirty="0" smtClean="0">
                <a:solidFill>
                  <a:srgbClr val="C00000"/>
                </a:solidFill>
                <a:effectLst>
                  <a:outerShdw blurRad="38100" dist="38100" dir="2700000" algn="tl">
                    <a:srgbClr val="000000">
                      <a:alpha val="43137"/>
                    </a:srgbClr>
                  </a:outerShdw>
                </a:effectLst>
                <a:cs typeface="2  Lotus" pitchFamily="2" charset="-78"/>
              </a:rPr>
              <a:t>اثر بخشی یادگیری </a:t>
            </a:r>
            <a:r>
              <a:rPr lang="fa-IR" sz="5400" b="1" dirty="0" smtClean="0">
                <a:solidFill>
                  <a:schemeClr val="bg2">
                    <a:lumMod val="25000"/>
                  </a:schemeClr>
                </a:solidFill>
                <a:effectLst>
                  <a:outerShdw blurRad="38100" dist="38100" dir="2700000" algn="tl">
                    <a:srgbClr val="000000">
                      <a:alpha val="43137"/>
                    </a:srgbClr>
                  </a:outerShdw>
                </a:effectLst>
                <a:cs typeface="2  Lotus" pitchFamily="2" charset="-78"/>
              </a:rPr>
              <a:t>بکار رود. </a:t>
            </a:r>
            <a:r>
              <a:rPr lang="fa-IR" sz="5400" b="1" dirty="0" smtClean="0">
                <a:solidFill>
                  <a:srgbClr val="00B050"/>
                </a:solidFill>
                <a:effectLst>
                  <a:outerShdw blurRad="38100" dist="38100" dir="2700000" algn="tl">
                    <a:srgbClr val="000000">
                      <a:alpha val="43137"/>
                    </a:srgbClr>
                  </a:outerShdw>
                </a:effectLst>
                <a:cs typeface="2  Lotus" pitchFamily="2" charset="-78"/>
              </a:rPr>
              <a:t>کاربرد نامناسب فناوری </a:t>
            </a:r>
            <a:r>
              <a:rPr lang="fa-IR" sz="5400" b="1" dirty="0" smtClean="0">
                <a:effectLst>
                  <a:outerShdw blurRad="38100" dist="38100" dir="2700000" algn="tl">
                    <a:srgbClr val="000000">
                      <a:alpha val="43137"/>
                    </a:srgbClr>
                  </a:outerShdw>
                </a:effectLst>
                <a:cs typeface="2  Lotus" pitchFamily="2" charset="-78"/>
              </a:rPr>
              <a:t>منتج به نتایج منفی در فرایند یادگیری می شود.</a:t>
            </a:r>
          </a:p>
          <a:p>
            <a:pPr>
              <a:defRPr/>
            </a:pPr>
            <a:endParaRPr lang="fa-IR" sz="4400" dirty="0"/>
          </a:p>
        </p:txBody>
      </p:sp>
      <p:sp>
        <p:nvSpPr>
          <p:cNvPr id="3" name="Title 2"/>
          <p:cNvSpPr>
            <a:spLocks noGrp="1"/>
          </p:cNvSpPr>
          <p:nvPr>
            <p:ph type="title"/>
          </p:nvPr>
        </p:nvSpPr>
        <p:spPr>
          <a:xfrm>
            <a:off x="457200" y="115888"/>
            <a:ext cx="8229600" cy="1296987"/>
          </a:xfrm>
          <a:solidFill>
            <a:schemeClr val="tx1"/>
          </a:solidFill>
        </p:spPr>
        <p:txBody>
          <a:bodyPr/>
          <a:lstStyle/>
          <a:p>
            <a:r>
              <a:rPr lang="fa-IR" sz="6600" smtClean="0">
                <a:solidFill>
                  <a:srgbClr val="FF0000"/>
                </a:solidFill>
                <a:cs typeface="2  Titr" pitchFamily="2" charset="-78"/>
              </a:rPr>
              <a:t/>
            </a:r>
            <a:br>
              <a:rPr lang="fa-IR" sz="6600" smtClean="0">
                <a:solidFill>
                  <a:srgbClr val="FF0000"/>
                </a:solidFill>
                <a:cs typeface="2  Titr" pitchFamily="2" charset="-78"/>
              </a:rPr>
            </a:br>
            <a:r>
              <a:rPr lang="fa-IR" sz="6600" smtClean="0">
                <a:solidFill>
                  <a:srgbClr val="FF0000"/>
                </a:solidFill>
                <a:cs typeface="2  Titr" pitchFamily="2" charset="-78"/>
              </a:rPr>
              <a:t>دلایل استفاده از فناوری </a:t>
            </a:r>
            <a:br>
              <a:rPr lang="fa-IR" sz="6600" smtClean="0">
                <a:solidFill>
                  <a:srgbClr val="FF0000"/>
                </a:solidFill>
                <a:cs typeface="2  Titr" pitchFamily="2" charset="-78"/>
              </a:rPr>
            </a:br>
            <a:endParaRPr lang="fa-IR" sz="66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844675"/>
            <a:ext cx="8353425" cy="4824413"/>
          </a:xfrm>
        </p:spPr>
        <p:txBody>
          <a:bodyPr/>
          <a:lstStyle/>
          <a:p>
            <a:pPr marL="0" indent="0" algn="ctr">
              <a:buFont typeface="Symbol" pitchFamily="18" charset="2"/>
              <a:buNone/>
              <a:defRPr/>
            </a:pPr>
            <a:r>
              <a:rPr lang="fa-IR" sz="8000" b="1" dirty="0" smtClean="0">
                <a:effectLst>
                  <a:outerShdw blurRad="38100" dist="38100" dir="2700000" algn="tl">
                    <a:srgbClr val="000000">
                      <a:alpha val="43137"/>
                    </a:srgbClr>
                  </a:outerShdw>
                </a:effectLst>
                <a:cs typeface="2  Lotus" pitchFamily="2" charset="-78"/>
              </a:rPr>
              <a:t>به نظر شما معلمان باید در انتخاب مناسب فناوری به چه مواردی توجه کنند؟</a:t>
            </a:r>
          </a:p>
          <a:p>
            <a:pPr algn="ctr">
              <a:defRPr/>
            </a:pPr>
            <a:endParaRPr lang="en-US" sz="8000" dirty="0"/>
          </a:p>
        </p:txBody>
      </p:sp>
      <p:sp>
        <p:nvSpPr>
          <p:cNvPr id="3" name="Title 2"/>
          <p:cNvSpPr>
            <a:spLocks noGrp="1"/>
          </p:cNvSpPr>
          <p:nvPr>
            <p:ph type="title"/>
          </p:nvPr>
        </p:nvSpPr>
        <p:spPr>
          <a:solidFill>
            <a:schemeClr val="tx1"/>
          </a:solidFill>
        </p:spPr>
        <p:txBody>
          <a:bodyPr/>
          <a:lstStyle/>
          <a:p>
            <a:r>
              <a:rPr lang="fa-IR" sz="7200" smtClean="0">
                <a:solidFill>
                  <a:srgbClr val="FF0000"/>
                </a:solidFill>
                <a:cs typeface="2  Titr" pitchFamily="2" charset="-78"/>
              </a:rPr>
              <a:t>سوال</a:t>
            </a:r>
            <a:endParaRPr lang="en-US" sz="72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333375"/>
            <a:ext cx="8640762" cy="6264275"/>
          </a:xfrm>
        </p:spPr>
        <p:txBody>
          <a:bodyPr/>
          <a:lstStyle/>
          <a:p>
            <a:pPr marL="0" indent="0" algn="jus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نظریه های یادگیری، </a:t>
            </a:r>
            <a:r>
              <a:rPr lang="fa-IR" sz="4800" b="1" dirty="0" smtClean="0">
                <a:solidFill>
                  <a:srgbClr val="FF0000"/>
                </a:solidFill>
                <a:effectLst>
                  <a:outerShdw blurRad="38100" dist="38100" dir="2700000" algn="tl">
                    <a:srgbClr val="000000">
                      <a:alpha val="43137"/>
                    </a:srgbClr>
                  </a:outerShdw>
                </a:effectLst>
                <a:cs typeface="2  Lotus" pitchFamily="2" charset="-78"/>
              </a:rPr>
              <a:t>فرایند یادگیری </a:t>
            </a:r>
            <a:r>
              <a:rPr lang="fa-IR" sz="4800" b="1" dirty="0" smtClean="0">
                <a:effectLst>
                  <a:outerShdw blurRad="38100" dist="38100" dir="2700000" algn="tl">
                    <a:srgbClr val="000000">
                      <a:alpha val="43137"/>
                    </a:srgbClr>
                  </a:outerShdw>
                </a:effectLst>
                <a:cs typeface="2  Lotus" pitchFamily="2" charset="-78"/>
              </a:rPr>
              <a:t>را تبیین می کنند. برای مثال طبق </a:t>
            </a:r>
            <a:r>
              <a:rPr lang="fa-IR" sz="4800" b="1" dirty="0" smtClean="0">
                <a:solidFill>
                  <a:srgbClr val="FFC000"/>
                </a:solidFill>
                <a:effectLst>
                  <a:outerShdw blurRad="38100" dist="38100" dir="2700000" algn="tl">
                    <a:srgbClr val="000000">
                      <a:alpha val="43137"/>
                    </a:srgbClr>
                  </a:outerShdw>
                </a:effectLst>
                <a:cs typeface="2  Lotus" pitchFamily="2" charset="-78"/>
              </a:rPr>
              <a:t>قانون اثر ثرندایک،</a:t>
            </a:r>
            <a:r>
              <a:rPr lang="fa-IR" sz="4800" b="1" dirty="0" smtClean="0">
                <a:effectLst>
                  <a:outerShdw blurRad="38100" dist="38100" dir="2700000" algn="tl">
                    <a:srgbClr val="000000">
                      <a:alpha val="43137"/>
                    </a:srgbClr>
                  </a:outerShdw>
                </a:effectLst>
                <a:cs typeface="2  Lotus" pitchFamily="2" charset="-78"/>
              </a:rPr>
              <a:t> پاسخ هایی که موقعیت های خوشایندی را در پی داشته باشند، تکرار</a:t>
            </a:r>
            <a:r>
              <a:rPr lang="en-US" sz="4800" b="1" dirty="0" smtClean="0">
                <a:effectLst>
                  <a:outerShdw blurRad="38100" dist="38100" dir="2700000" algn="tl">
                    <a:srgbClr val="000000">
                      <a:alpha val="43137"/>
                    </a:srgbClr>
                  </a:outerShdw>
                </a:effectLst>
                <a:cs typeface="2  Lotus" pitchFamily="2" charset="-78"/>
              </a:rPr>
              <a:t> </a:t>
            </a:r>
            <a:r>
              <a:rPr lang="fa-IR" sz="4800" b="1" dirty="0" smtClean="0">
                <a:effectLst>
                  <a:outerShdw blurRad="38100" dist="38100" dir="2700000" algn="tl">
                    <a:srgbClr val="000000">
                      <a:alpha val="43137"/>
                    </a:srgbClr>
                  </a:outerShdw>
                </a:effectLst>
                <a:cs typeface="2  Lotus" pitchFamily="2" charset="-78"/>
              </a:rPr>
              <a:t> می شوند در غیر این صورت خیر. با استفاده از این قانون می توانیم واکنش یک موش یا یک دانشجو را در برابر تقویت کننده های مثبت و</a:t>
            </a:r>
            <a:r>
              <a:rPr lang="en-US" sz="4800" b="1" dirty="0" smtClean="0">
                <a:effectLst>
                  <a:outerShdw blurRad="38100" dist="38100" dir="2700000" algn="tl">
                    <a:srgbClr val="000000">
                      <a:alpha val="43137"/>
                    </a:srgbClr>
                  </a:outerShdw>
                </a:effectLst>
                <a:cs typeface="2  Lotus" pitchFamily="2" charset="-78"/>
              </a:rPr>
              <a:t> </a:t>
            </a:r>
            <a:r>
              <a:rPr lang="fa-IR" sz="4800" b="1" dirty="0" smtClean="0">
                <a:effectLst>
                  <a:outerShdw blurRad="38100" dist="38100" dir="2700000" algn="tl">
                    <a:srgbClr val="000000">
                      <a:alpha val="43137"/>
                    </a:srgbClr>
                  </a:outerShdw>
                </a:effectLst>
                <a:cs typeface="2  Lotus" pitchFamily="2" charset="-78"/>
              </a:rPr>
              <a:t>منفی تبیین کنیم.</a:t>
            </a:r>
            <a:endParaRPr lang="en-US" sz="4800" b="1" dirty="0">
              <a:effectLst>
                <a:outerShdw blurRad="38100" dist="38100" dir="2700000" algn="tl">
                  <a:srgbClr val="000000">
                    <a:alpha val="43137"/>
                  </a:srgbClr>
                </a:outerShdw>
              </a:effectLst>
              <a:cs typeface="2  Lotus" pitchFamily="2" charset="-78"/>
            </a:endParaRPr>
          </a:p>
        </p:txBody>
      </p:sp>
    </p:spTree>
  </p:cSld>
  <p:clrMapOvr>
    <a:masterClrMapping/>
  </p:clrMapOvr>
  <p:transition spd="slow">
    <p:split orient="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404813"/>
            <a:ext cx="8496300" cy="6264275"/>
          </a:xfrm>
        </p:spPr>
        <p:txBody>
          <a:bodyPr/>
          <a:lstStyle/>
          <a:p>
            <a:pPr marL="0" indent="0" algn="jus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الف)</a:t>
            </a:r>
            <a:r>
              <a:rPr lang="fa-IR" sz="5400" b="1" dirty="0" smtClean="0">
                <a:effectLst>
                  <a:outerShdw blurRad="38100" dist="38100" dir="2700000" algn="tl">
                    <a:srgbClr val="000000">
                      <a:alpha val="43137"/>
                    </a:srgbClr>
                  </a:outerShdw>
                </a:effectLst>
                <a:cs typeface="2  Lotus" pitchFamily="2" charset="-78"/>
              </a:rPr>
              <a:t>چرا </a:t>
            </a:r>
            <a:r>
              <a:rPr lang="fa-IR" sz="5400" b="1" dirty="0">
                <a:effectLst>
                  <a:outerShdw blurRad="38100" dist="38100" dir="2700000" algn="tl">
                    <a:srgbClr val="000000">
                      <a:alpha val="43137"/>
                    </a:srgbClr>
                  </a:outerShdw>
                </a:effectLst>
                <a:cs typeface="2  Lotus" pitchFamily="2" charset="-78"/>
              </a:rPr>
              <a:t>فناوری برای یادگیری موضوع درسی مورد نیاز است؟</a:t>
            </a:r>
          </a:p>
          <a:p>
            <a:pPr marL="0" indent="0" algn="jus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ب)</a:t>
            </a:r>
            <a:r>
              <a:rPr lang="fa-IR" sz="5400" b="1" dirty="0" smtClean="0">
                <a:effectLst>
                  <a:outerShdw blurRad="38100" dist="38100" dir="2700000" algn="tl">
                    <a:srgbClr val="000000">
                      <a:alpha val="43137"/>
                    </a:srgbClr>
                  </a:outerShdw>
                </a:effectLst>
                <a:cs typeface="2  Lotus" pitchFamily="2" charset="-78"/>
              </a:rPr>
              <a:t>فناوری </a:t>
            </a:r>
            <a:r>
              <a:rPr lang="fa-IR" sz="5400" b="1" dirty="0">
                <a:effectLst>
                  <a:outerShdw blurRad="38100" dist="38100" dir="2700000" algn="tl">
                    <a:srgbClr val="000000">
                      <a:alpha val="43137"/>
                    </a:srgbClr>
                  </a:outerShdw>
                </a:effectLst>
                <a:cs typeface="2  Lotus" pitchFamily="2" charset="-78"/>
              </a:rPr>
              <a:t>چه ارزش افزوده ای را به دنبال دارد؟</a:t>
            </a:r>
          </a:p>
          <a:p>
            <a:pPr marL="0" indent="0" algn="jus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ج)</a:t>
            </a:r>
            <a:r>
              <a:rPr lang="fa-IR" sz="5400" b="1" dirty="0" smtClean="0">
                <a:effectLst>
                  <a:outerShdw blurRad="38100" dist="38100" dir="2700000" algn="tl">
                    <a:srgbClr val="000000">
                      <a:alpha val="43137"/>
                    </a:srgbClr>
                  </a:outerShdw>
                </a:effectLst>
                <a:cs typeface="2  Lotus" pitchFamily="2" charset="-78"/>
              </a:rPr>
              <a:t>چگونه </a:t>
            </a:r>
            <a:r>
              <a:rPr lang="fa-IR" sz="5400" b="1" dirty="0">
                <a:effectLst>
                  <a:outerShdw blurRad="38100" dist="38100" dir="2700000" algn="tl">
                    <a:srgbClr val="000000">
                      <a:alpha val="43137"/>
                    </a:srgbClr>
                  </a:outerShdw>
                </a:effectLst>
                <a:cs typeface="2  Lotus" pitchFamily="2" charset="-78"/>
              </a:rPr>
              <a:t>فناوری می تواند فرایند آموزشی را حمایت و پشتیبانی کند؟</a:t>
            </a:r>
          </a:p>
          <a:p>
            <a:pPr>
              <a:defRPr/>
            </a:pPr>
            <a:endParaRPr lang="en-US" sz="4800" dirty="0"/>
          </a:p>
        </p:txBody>
      </p:sp>
    </p:spTree>
  </p:cSld>
  <p:clrMapOvr>
    <a:masterClrMapping/>
  </p:clrMapOvr>
  <p:transition spd="slow">
    <p:randomBar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844675"/>
            <a:ext cx="8424862" cy="4752975"/>
          </a:xfrm>
        </p:spPr>
        <p:txBody>
          <a:bodyPr/>
          <a:lstStyle/>
          <a:p>
            <a:pPr marL="0" indent="0" algn="just">
              <a:spcBef>
                <a:spcPts val="0"/>
              </a:spcBef>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یک </a:t>
            </a:r>
            <a:r>
              <a:rPr lang="fa-IR" sz="4800" b="1" dirty="0">
                <a:effectLst>
                  <a:outerShdw blurRad="38100" dist="38100" dir="2700000" algn="tl">
                    <a:srgbClr val="000000">
                      <a:alpha val="43137"/>
                    </a:srgbClr>
                  </a:outerShdw>
                </a:effectLst>
                <a:cs typeface="2  Lotus" pitchFamily="2" charset="-78"/>
              </a:rPr>
              <a:t>معلم ممکن است </a:t>
            </a:r>
            <a:r>
              <a:rPr lang="fa-IR" sz="4800" b="1" dirty="0">
                <a:solidFill>
                  <a:srgbClr val="FF0000"/>
                </a:solidFill>
                <a:effectLst>
                  <a:outerShdw blurRad="38100" dist="38100" dir="2700000" algn="tl">
                    <a:srgbClr val="000000">
                      <a:alpha val="43137"/>
                    </a:srgbClr>
                  </a:outerShdw>
                </a:effectLst>
                <a:cs typeface="2  Lotus" pitchFamily="2" charset="-78"/>
              </a:rPr>
              <a:t>اینترنت</a:t>
            </a:r>
            <a:r>
              <a:rPr lang="fa-IR" sz="4800" b="1" dirty="0">
                <a:effectLst>
                  <a:outerShdw blurRad="38100" dist="38100" dir="2700000" algn="tl">
                    <a:srgbClr val="000000">
                      <a:alpha val="43137"/>
                    </a:srgbClr>
                  </a:outerShdw>
                </a:effectLst>
                <a:cs typeface="2  Lotus" pitchFamily="2" charset="-78"/>
              </a:rPr>
              <a:t>، </a:t>
            </a:r>
            <a:r>
              <a:rPr lang="fa-IR" sz="4800" b="1" dirty="0">
                <a:solidFill>
                  <a:srgbClr val="C00000"/>
                </a:solidFill>
                <a:effectLst>
                  <a:outerShdw blurRad="38100" dist="38100" dir="2700000" algn="tl">
                    <a:srgbClr val="000000">
                      <a:alpha val="43137"/>
                    </a:srgbClr>
                  </a:outerShdw>
                </a:effectLst>
                <a:cs typeface="2  Lotus" pitchFamily="2" charset="-78"/>
              </a:rPr>
              <a:t>پاورپوینت</a:t>
            </a:r>
            <a:r>
              <a:rPr lang="fa-IR" sz="4800" b="1" dirty="0">
                <a:effectLst>
                  <a:outerShdw blurRad="38100" dist="38100" dir="2700000" algn="tl">
                    <a:srgbClr val="000000">
                      <a:alpha val="43137"/>
                    </a:srgbClr>
                  </a:outerShdw>
                </a:effectLst>
                <a:cs typeface="2  Lotus" pitchFamily="2" charset="-78"/>
              </a:rPr>
              <a:t> ،</a:t>
            </a:r>
            <a:r>
              <a:rPr lang="fa-IR" sz="4800" b="1" dirty="0">
                <a:solidFill>
                  <a:srgbClr val="FFC000"/>
                </a:solidFill>
                <a:effectLst>
                  <a:outerShdw blurRad="38100" dist="38100" dir="2700000" algn="tl">
                    <a:srgbClr val="000000">
                      <a:alpha val="43137"/>
                    </a:srgbClr>
                  </a:outerShdw>
                </a:effectLst>
                <a:cs typeface="2  Lotus" pitchFamily="2" charset="-78"/>
              </a:rPr>
              <a:t>گروه های بحث و گفتگو و ایمیل </a:t>
            </a:r>
            <a:r>
              <a:rPr lang="fa-IR" sz="4800" b="1" dirty="0">
                <a:effectLst>
                  <a:outerShdw blurRad="38100" dist="38100" dir="2700000" algn="tl">
                    <a:srgbClr val="000000">
                      <a:alpha val="43137"/>
                    </a:srgbClr>
                  </a:outerShdw>
                </a:effectLst>
                <a:cs typeface="2  Lotus" pitchFamily="2" charset="-78"/>
              </a:rPr>
              <a:t>را به عنوان فناوری های مورد نیاز خود انتخاب کند. </a:t>
            </a:r>
          </a:p>
          <a:p>
            <a:pPr marL="0" indent="0" algn="just">
              <a:spcBef>
                <a:spcPts val="0"/>
              </a:spcBef>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او چگونه می تواند دلایل </a:t>
            </a:r>
            <a:r>
              <a:rPr lang="fa-IR" sz="4800" b="1" dirty="0">
                <a:effectLst>
                  <a:outerShdw blurRad="38100" dist="38100" dir="2700000" algn="tl">
                    <a:srgbClr val="000000">
                      <a:alpha val="43137"/>
                    </a:srgbClr>
                  </a:outerShdw>
                </a:effectLst>
                <a:cs typeface="2  Lotus" pitchFamily="2" charset="-78"/>
              </a:rPr>
              <a:t>استفاده از این </a:t>
            </a:r>
            <a:r>
              <a:rPr lang="fa-IR" sz="4800" b="1" dirty="0" smtClean="0">
                <a:effectLst>
                  <a:outerShdw blurRad="38100" dist="38100" dir="2700000" algn="tl">
                    <a:srgbClr val="000000">
                      <a:alpha val="43137"/>
                    </a:srgbClr>
                  </a:outerShdw>
                </a:effectLst>
                <a:cs typeface="2  Lotus" pitchFamily="2" charset="-78"/>
              </a:rPr>
              <a:t>فناوری را در طراحی مطرح کند؟  </a:t>
            </a:r>
            <a:endParaRPr lang="fa-IR" sz="4800" b="1" dirty="0">
              <a:effectLst>
                <a:outerShdw blurRad="38100" dist="38100" dir="2700000" algn="tl">
                  <a:srgbClr val="000000">
                    <a:alpha val="43137"/>
                  </a:srgbClr>
                </a:outerShdw>
              </a:effectLst>
              <a:cs typeface="2  Lotus" pitchFamily="2" charset="-78"/>
            </a:endParaRPr>
          </a:p>
          <a:p>
            <a:pPr>
              <a:defRPr/>
            </a:pPr>
            <a:endParaRPr lang="en-US" sz="4800" dirty="0"/>
          </a:p>
        </p:txBody>
      </p:sp>
      <p:sp>
        <p:nvSpPr>
          <p:cNvPr id="3" name="Title 2"/>
          <p:cNvSpPr>
            <a:spLocks noGrp="1"/>
          </p:cNvSpPr>
          <p:nvPr>
            <p:ph type="title"/>
          </p:nvPr>
        </p:nvSpPr>
        <p:spPr>
          <a:solidFill>
            <a:schemeClr val="tx1"/>
          </a:solidFill>
        </p:spPr>
        <p:txBody>
          <a:bodyPr/>
          <a:lstStyle/>
          <a:p>
            <a:r>
              <a:rPr lang="fa-IR" sz="8000" smtClean="0">
                <a:solidFill>
                  <a:srgbClr val="FF0000"/>
                </a:solidFill>
                <a:cs typeface="2  Titr" pitchFamily="2" charset="-78"/>
              </a:rPr>
              <a:t>سوال</a:t>
            </a:r>
            <a:endParaRPr lang="en-US" sz="8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333375"/>
            <a:ext cx="8713787" cy="6335713"/>
          </a:xfrm>
        </p:spPr>
        <p:txBody>
          <a:bodyPr/>
          <a:lstStyle/>
          <a:p>
            <a:pPr marL="0" indent="0" algn="just">
              <a:spcBef>
                <a:spcPts val="0"/>
              </a:spcBef>
              <a:buFont typeface="Symbol" pitchFamily="18" charset="2"/>
              <a:buNone/>
              <a:defRPr/>
            </a:pPr>
            <a:r>
              <a:rPr lang="fa-IR" sz="4800" b="1" dirty="0" smtClean="0">
                <a:solidFill>
                  <a:srgbClr val="FF0000"/>
                </a:solidFill>
                <a:effectLst>
                  <a:outerShdw blurRad="38100" dist="38100" dir="2700000" algn="tl">
                    <a:srgbClr val="000000">
                      <a:alpha val="43137"/>
                    </a:srgbClr>
                  </a:outerShdw>
                </a:effectLst>
                <a:cs typeface="2  Lotus" pitchFamily="2" charset="-78"/>
              </a:rPr>
              <a:t>اینترنت: </a:t>
            </a:r>
            <a:r>
              <a:rPr lang="fa-IR" sz="4800" b="1" dirty="0" smtClean="0">
                <a:effectLst>
                  <a:outerShdw blurRad="38100" dist="38100" dir="2700000" algn="tl">
                    <a:srgbClr val="000000">
                      <a:alpha val="43137"/>
                    </a:srgbClr>
                  </a:outerShdw>
                </a:effectLst>
                <a:cs typeface="2  Lotus" pitchFamily="2" charset="-78"/>
              </a:rPr>
              <a:t>اطلاعات مورد نیاز درباره موضوع درسی در اینترنت یافت می شود.</a:t>
            </a:r>
          </a:p>
          <a:p>
            <a:pPr marL="0" indent="0" algn="just">
              <a:spcBef>
                <a:spcPts val="0"/>
              </a:spcBef>
              <a:buFont typeface="Symbol" pitchFamily="18" charset="2"/>
              <a:buNone/>
              <a:defRPr/>
            </a:pPr>
            <a:r>
              <a:rPr lang="fa-IR" sz="4800" b="1" dirty="0" smtClean="0">
                <a:solidFill>
                  <a:srgbClr val="C00000"/>
                </a:solidFill>
                <a:effectLst>
                  <a:outerShdw blurRad="38100" dist="38100" dir="2700000" algn="tl">
                    <a:srgbClr val="000000">
                      <a:alpha val="43137"/>
                    </a:srgbClr>
                  </a:outerShdw>
                </a:effectLst>
                <a:cs typeface="2  Lotus" pitchFamily="2" charset="-78"/>
              </a:rPr>
              <a:t>پاورپوینت: </a:t>
            </a:r>
            <a:r>
              <a:rPr lang="fa-IR" sz="4800" b="1" dirty="0" smtClean="0">
                <a:effectLst>
                  <a:outerShdw blurRad="38100" dist="38100" dir="2700000" algn="tl">
                    <a:srgbClr val="000000">
                      <a:alpha val="43137"/>
                    </a:srgbClr>
                  </a:outerShdw>
                </a:effectLst>
                <a:cs typeface="2  Lotus" pitchFamily="2" charset="-78"/>
              </a:rPr>
              <a:t>برای ارائه اطلاعات و محتوای تولید شده. </a:t>
            </a:r>
          </a:p>
          <a:p>
            <a:pPr marL="0" indent="0" algn="just">
              <a:spcBef>
                <a:spcPts val="0"/>
              </a:spcBef>
              <a:buFont typeface="Symbol" pitchFamily="18" charset="2"/>
              <a:buNone/>
              <a:defRPr/>
            </a:pPr>
            <a:r>
              <a:rPr lang="fa-IR" sz="4800" b="1" dirty="0" smtClean="0">
                <a:solidFill>
                  <a:srgbClr val="FFC000"/>
                </a:solidFill>
                <a:effectLst>
                  <a:outerShdw blurRad="38100" dist="38100" dir="2700000" algn="tl">
                    <a:srgbClr val="000000">
                      <a:alpha val="43137"/>
                    </a:srgbClr>
                  </a:outerShdw>
                </a:effectLst>
                <a:cs typeface="2  Lotus" pitchFamily="2" charset="-78"/>
              </a:rPr>
              <a:t>گروه های بحث و گفتگو و ایمیل: </a:t>
            </a:r>
            <a:r>
              <a:rPr lang="fa-IR" sz="4800" b="1" dirty="0" smtClean="0">
                <a:effectLst>
                  <a:outerShdw blurRad="38100" dist="38100" dir="2700000" algn="tl">
                    <a:srgbClr val="000000">
                      <a:alpha val="43137"/>
                    </a:srgbClr>
                  </a:outerShdw>
                </a:effectLst>
                <a:cs typeface="2  Lotus" pitchFamily="2" charset="-78"/>
              </a:rPr>
              <a:t>فعالیت های مشارکتی می تواند از طریق بحث گروهی و پست الکترونیک بهتر انجام شود.</a:t>
            </a:r>
          </a:p>
          <a:p>
            <a:pPr algn="just">
              <a:defRPr/>
            </a:pPr>
            <a:endParaRPr lang="fa-IR" sz="48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heel(1)">
                                      <p:cBhvr>
                                        <p:cTn id="19"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628775"/>
            <a:ext cx="8496300" cy="4824413"/>
          </a:xfrm>
        </p:spPr>
        <p:txBody>
          <a:bodyPr/>
          <a:lstStyle/>
          <a:p>
            <a:pPr marL="0" indent="0" algn="just">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بعد از مشخص کردن فناوری های مورد نیاز و چرایی کاربرد آن ها، گام بعدی </a:t>
            </a:r>
            <a:r>
              <a:rPr lang="fa-IR" sz="5400" b="1" dirty="0" smtClean="0">
                <a:solidFill>
                  <a:srgbClr val="FFC000"/>
                </a:solidFill>
                <a:effectLst>
                  <a:outerShdw blurRad="38100" dist="38100" dir="2700000" algn="tl">
                    <a:srgbClr val="000000">
                      <a:alpha val="43137"/>
                    </a:srgbClr>
                  </a:outerShdw>
                </a:effectLst>
                <a:cs typeface="2  Lotus" pitchFamily="2" charset="-78"/>
              </a:rPr>
              <a:t>تصمیم گیری درباره ی چگونگی کاربرد اثربخش و معنا دار فناوری های </a:t>
            </a:r>
            <a:r>
              <a:rPr lang="fa-IR" sz="5400" b="1" dirty="0" smtClean="0">
                <a:effectLst>
                  <a:outerShdw blurRad="38100" dist="38100" dir="2700000" algn="tl">
                    <a:srgbClr val="000000">
                      <a:alpha val="43137"/>
                    </a:srgbClr>
                  </a:outerShdw>
                </a:effectLst>
                <a:cs typeface="2  Lotus" pitchFamily="2" charset="-78"/>
              </a:rPr>
              <a:t>انتخابی در موضوع یادگیری است. </a:t>
            </a:r>
            <a:endParaRPr lang="fa-IR" sz="6000" b="1" dirty="0">
              <a:solidFill>
                <a:srgbClr val="C00000"/>
              </a:solidFill>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188913"/>
            <a:ext cx="8229600" cy="1152525"/>
          </a:xfrm>
          <a:solidFill>
            <a:schemeClr val="tx1"/>
          </a:solidFill>
        </p:spPr>
        <p:txBody>
          <a:bodyPr/>
          <a:lstStyle/>
          <a:p>
            <a:r>
              <a:rPr lang="fa-IR" sz="6000" smtClean="0">
                <a:solidFill>
                  <a:srgbClr val="FF0000"/>
                </a:solidFill>
                <a:cs typeface="2  Titr" pitchFamily="2" charset="-78"/>
              </a:rPr>
              <a:t/>
            </a:r>
            <a:br>
              <a:rPr lang="fa-IR" sz="6000" smtClean="0">
                <a:solidFill>
                  <a:srgbClr val="FF0000"/>
                </a:solidFill>
                <a:cs typeface="2  Titr" pitchFamily="2" charset="-78"/>
              </a:rPr>
            </a:br>
            <a:r>
              <a:rPr lang="fa-IR" sz="6000" smtClean="0">
                <a:solidFill>
                  <a:srgbClr val="FF0000"/>
                </a:solidFill>
                <a:cs typeface="2  Titr" pitchFamily="2" charset="-78"/>
              </a:rPr>
              <a:t>استراتژی های برای اجرا </a:t>
            </a:r>
            <a:br>
              <a:rPr lang="fa-IR" sz="6000" smtClean="0">
                <a:solidFill>
                  <a:srgbClr val="FF0000"/>
                </a:solidFill>
                <a:cs typeface="2  Titr" pitchFamily="2" charset="-78"/>
              </a:rPr>
            </a:br>
            <a:endParaRPr lang="fa-IR" sz="6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88913"/>
            <a:ext cx="8713787" cy="6408737"/>
          </a:xfrm>
        </p:spPr>
        <p:txBody>
          <a:bodyPr/>
          <a:lstStyle/>
          <a:p>
            <a:pPr marL="0" indent="0" algn="just">
              <a:buFont typeface="Symbol" pitchFamily="18" charset="2"/>
              <a:buNone/>
              <a:defRPr/>
            </a:pPr>
            <a:r>
              <a:rPr lang="fa-IR" sz="7200" b="1" dirty="0">
                <a:effectLst>
                  <a:outerShdw blurRad="38100" dist="38100" dir="2700000" algn="tl">
                    <a:srgbClr val="000000">
                      <a:alpha val="43137"/>
                    </a:srgbClr>
                  </a:outerShdw>
                </a:effectLst>
                <a:cs typeface="2  Lotus" pitchFamily="2" charset="-78"/>
              </a:rPr>
              <a:t>در واقع </a:t>
            </a:r>
            <a:r>
              <a:rPr lang="fa-IR" sz="7200" b="1" dirty="0">
                <a:solidFill>
                  <a:srgbClr val="FF0000"/>
                </a:solidFill>
                <a:effectLst>
                  <a:outerShdw blurRad="38100" dist="38100" dir="2700000" algn="tl">
                    <a:srgbClr val="000000">
                      <a:alpha val="43137"/>
                    </a:srgbClr>
                  </a:outerShdw>
                </a:effectLst>
                <a:cs typeface="2  Lotus" pitchFamily="2" charset="-78"/>
              </a:rPr>
              <a:t>هدف هایی </a:t>
            </a:r>
            <a:r>
              <a:rPr lang="fa-IR" sz="7200" b="1" dirty="0">
                <a:effectLst>
                  <a:outerShdw blurRad="38100" dist="38100" dir="2700000" algn="tl">
                    <a:srgbClr val="000000">
                      <a:alpha val="43137"/>
                    </a:srgbClr>
                  </a:outerShdw>
                </a:effectLst>
                <a:cs typeface="2  Lotus" pitchFamily="2" charset="-78"/>
              </a:rPr>
              <a:t>که معلم در مرحله ی دوم نوشته است و </a:t>
            </a:r>
            <a:r>
              <a:rPr lang="fa-IR" sz="7200" b="1" dirty="0">
                <a:solidFill>
                  <a:srgbClr val="FFC000"/>
                </a:solidFill>
                <a:effectLst>
                  <a:outerShdw blurRad="38100" dist="38100" dir="2700000" algn="tl">
                    <a:srgbClr val="000000">
                      <a:alpha val="43137"/>
                    </a:srgbClr>
                  </a:outerShdw>
                </a:effectLst>
                <a:cs typeface="2  Lotus" pitchFamily="2" charset="-78"/>
              </a:rPr>
              <a:t>فناوری هایی </a:t>
            </a:r>
            <a:r>
              <a:rPr lang="fa-IR" sz="7200" b="1" dirty="0">
                <a:effectLst>
                  <a:outerShdw blurRad="38100" dist="38100" dir="2700000" algn="tl">
                    <a:srgbClr val="000000">
                      <a:alpha val="43137"/>
                    </a:srgbClr>
                  </a:outerShdw>
                </a:effectLst>
                <a:cs typeface="2  Lotus" pitchFamily="2" charset="-78"/>
              </a:rPr>
              <a:t>را که مشخص کرده است جهت دهنده ی فعالیت های معلم در این مرحله است. </a:t>
            </a:r>
          </a:p>
          <a:p>
            <a:pPr>
              <a:defRPr/>
            </a:pPr>
            <a:endParaRPr lang="en-US" sz="7200" dirty="0"/>
          </a:p>
        </p:txBody>
      </p:sp>
    </p:spTree>
  </p:cSld>
  <p:clrMapOvr>
    <a:masterClrMapping/>
  </p:clrMapOvr>
  <p:transition spd="slow">
    <p:pull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476250"/>
            <a:ext cx="8569325" cy="6048375"/>
          </a:xfrm>
        </p:spPr>
        <p:txBody>
          <a:bodyPr/>
          <a:lstStyle/>
          <a:p>
            <a:pPr marL="0" indent="0" algn="just">
              <a:buFont typeface="Symbol" pitchFamily="18" charset="2"/>
              <a:buNone/>
              <a:defRPr/>
            </a:pPr>
            <a:r>
              <a:rPr lang="fa-IR" sz="6600" b="1" dirty="0">
                <a:effectLst>
                  <a:outerShdw blurRad="38100" dist="38100" dir="2700000" algn="tl">
                    <a:srgbClr val="000000">
                      <a:alpha val="43137"/>
                    </a:srgbClr>
                  </a:outerShdw>
                </a:effectLst>
                <a:cs typeface="2  Lotus" pitchFamily="2" charset="-78"/>
              </a:rPr>
              <a:t>استراتژی های مناسب برای این دو حوزه عبارت است از:</a:t>
            </a:r>
          </a:p>
          <a:p>
            <a:pPr marL="0" indent="0" algn="just">
              <a:buFont typeface="Symbol" pitchFamily="18" charset="2"/>
              <a:buNone/>
              <a:defRPr/>
            </a:pPr>
            <a:r>
              <a:rPr lang="fa-IR" sz="7200" b="1" dirty="0">
                <a:solidFill>
                  <a:srgbClr val="FF0000"/>
                </a:solidFill>
                <a:effectLst>
                  <a:outerShdw blurRad="38100" dist="38100" dir="2700000" algn="tl">
                    <a:srgbClr val="000000">
                      <a:alpha val="43137"/>
                    </a:srgbClr>
                  </a:outerShdw>
                </a:effectLst>
                <a:cs typeface="2  Lotus" pitchFamily="2" charset="-78"/>
              </a:rPr>
              <a:t>استراتژی یادگیری </a:t>
            </a:r>
            <a:r>
              <a:rPr lang="fa-IR" sz="7200" b="1" dirty="0">
                <a:effectLst>
                  <a:outerShdw blurRad="38100" dist="38100" dir="2700000" algn="tl">
                    <a:srgbClr val="000000">
                      <a:alpha val="43137"/>
                    </a:srgbClr>
                  </a:outerShdw>
                </a:effectLst>
                <a:cs typeface="2  Lotus" pitchFamily="2" charset="-78"/>
              </a:rPr>
              <a:t>و </a:t>
            </a:r>
            <a:r>
              <a:rPr lang="fa-IR" sz="7200" b="1" dirty="0">
                <a:solidFill>
                  <a:srgbClr val="C00000"/>
                </a:solidFill>
                <a:effectLst>
                  <a:outerShdw blurRad="38100" dist="38100" dir="2700000" algn="tl">
                    <a:srgbClr val="000000">
                      <a:alpha val="43137"/>
                    </a:srgbClr>
                  </a:outerShdw>
                </a:effectLst>
                <a:cs typeface="2  Lotus" pitchFamily="2" charset="-78"/>
              </a:rPr>
              <a:t>استراتژی فناوری اطلاعات و ارتباطات</a:t>
            </a:r>
          </a:p>
          <a:p>
            <a:pPr>
              <a:defRPr/>
            </a:pPr>
            <a:endParaRPr lang="en-US" sz="7200" dirty="0"/>
          </a:p>
        </p:txBody>
      </p:sp>
    </p:spTree>
  </p:cSld>
  <p:clrMapOvr>
    <a:masterClrMapping/>
  </p:clrMapOvr>
  <p:transition spd="slow">
    <p:split orient="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412875"/>
            <a:ext cx="8496300" cy="5184775"/>
          </a:xfrm>
        </p:spPr>
        <p:txBody>
          <a:bodyPr/>
          <a:lstStyle/>
          <a:p>
            <a:pPr marL="0" indent="0" algn="just">
              <a:buFont typeface="Symbol" pitchFamily="18" charset="2"/>
              <a:buNone/>
              <a:defRPr/>
            </a:pPr>
            <a:r>
              <a:rPr lang="fa-IR" sz="4000" b="1" dirty="0" smtClean="0">
                <a:solidFill>
                  <a:srgbClr val="FF0000"/>
                </a:solidFill>
                <a:effectLst>
                  <a:outerShdw blurRad="38100" dist="38100" dir="2700000" algn="tl">
                    <a:srgbClr val="000000">
                      <a:alpha val="43137"/>
                    </a:srgbClr>
                  </a:outerShdw>
                </a:effectLst>
                <a:cs typeface="2  Lotus" pitchFamily="2" charset="-78"/>
              </a:rPr>
              <a:t>دانش آموز محور </a:t>
            </a:r>
            <a:r>
              <a:rPr lang="fa-IR" sz="4000" b="1" dirty="0" smtClean="0">
                <a:effectLst>
                  <a:outerShdw blurRad="38100" dist="38100" dir="2700000" algn="tl">
                    <a:srgbClr val="000000">
                      <a:alpha val="43137"/>
                    </a:srgbClr>
                  </a:outerShdw>
                </a:effectLst>
                <a:cs typeface="2  Lotus" pitchFamily="2" charset="-78"/>
              </a:rPr>
              <a:t>هستند و آن ها را تشویق می کنند که مهارت های چگونه یاد گرفتن را یاد بگیرند.</a:t>
            </a:r>
          </a:p>
          <a:p>
            <a:pPr marL="0" indent="0" algn="jus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فرصت هایی را برای دانش آموزان فراهم می کنند که </a:t>
            </a:r>
            <a:r>
              <a:rPr lang="fa-IR" sz="4000" b="1" dirty="0" smtClean="0">
                <a:solidFill>
                  <a:srgbClr val="FFC000"/>
                </a:solidFill>
                <a:effectLst>
                  <a:outerShdw blurRad="38100" dist="38100" dir="2700000" algn="tl">
                    <a:srgbClr val="000000">
                      <a:alpha val="43137"/>
                    </a:srgbClr>
                  </a:outerShdw>
                </a:effectLst>
                <a:cs typeface="2  Lotus" pitchFamily="2" charset="-78"/>
              </a:rPr>
              <a:t>نقادانه بیندیشند </a:t>
            </a:r>
            <a:r>
              <a:rPr lang="fa-IR" sz="4000" b="1" dirty="0" smtClean="0">
                <a:effectLst>
                  <a:outerShdw blurRad="38100" dist="38100" dir="2700000" algn="tl">
                    <a:srgbClr val="000000">
                      <a:alpha val="43137"/>
                    </a:srgbClr>
                  </a:outerShdw>
                </a:effectLst>
                <a:cs typeface="2  Lotus" pitchFamily="2" charset="-78"/>
              </a:rPr>
              <a:t>و مسائل را تجزیه و تحلیل کنند.</a:t>
            </a:r>
          </a:p>
          <a:p>
            <a:pPr marL="0" indent="0" algn="jus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به دانش آموزان کمک می کنند که </a:t>
            </a:r>
            <a:r>
              <a:rPr lang="fa-IR" sz="4000" b="1" dirty="0" smtClean="0">
                <a:solidFill>
                  <a:srgbClr val="C00000"/>
                </a:solidFill>
                <a:effectLst>
                  <a:outerShdw blurRad="38100" dist="38100" dir="2700000" algn="tl">
                    <a:srgbClr val="000000">
                      <a:alpha val="43137"/>
                    </a:srgbClr>
                  </a:outerShdw>
                </a:effectLst>
                <a:cs typeface="2  Lotus" pitchFamily="2" charset="-78"/>
              </a:rPr>
              <a:t>مهارت های جمع آوری و ارز</a:t>
            </a:r>
            <a:r>
              <a:rPr lang="fa-IR" sz="4000" b="1" dirty="0" smtClean="0">
                <a:effectLst>
                  <a:outerShdw blurRad="38100" dist="38100" dir="2700000" algn="tl">
                    <a:srgbClr val="000000">
                      <a:alpha val="43137"/>
                    </a:srgbClr>
                  </a:outerShdw>
                </a:effectLst>
                <a:cs typeface="2  Lotus" pitchFamily="2" charset="-78"/>
              </a:rPr>
              <a:t>شیابی اطلاعات را در خود توسعه دهند.</a:t>
            </a:r>
          </a:p>
          <a:p>
            <a:pPr>
              <a:defRPr/>
            </a:pPr>
            <a:endParaRPr lang="fa-IR" dirty="0"/>
          </a:p>
        </p:txBody>
      </p:sp>
      <p:sp>
        <p:nvSpPr>
          <p:cNvPr id="3" name="Title 2"/>
          <p:cNvSpPr>
            <a:spLocks noGrp="1"/>
          </p:cNvSpPr>
          <p:nvPr>
            <p:ph type="title"/>
          </p:nvPr>
        </p:nvSpPr>
        <p:spPr>
          <a:xfrm>
            <a:off x="457200" y="115888"/>
            <a:ext cx="8229600" cy="1152525"/>
          </a:xfrm>
          <a:solidFill>
            <a:schemeClr val="tx1"/>
          </a:solidFill>
        </p:spPr>
        <p:txBody>
          <a:bodyPr/>
          <a:lstStyle/>
          <a:p>
            <a:r>
              <a:rPr lang="fa-IR" sz="6600" smtClean="0">
                <a:solidFill>
                  <a:srgbClr val="FF0000"/>
                </a:solidFill>
                <a:cs typeface="2  Titr" pitchFamily="2" charset="-78"/>
              </a:rPr>
              <a:t/>
            </a:r>
            <a:br>
              <a:rPr lang="fa-IR" sz="6600" smtClean="0">
                <a:solidFill>
                  <a:srgbClr val="FF0000"/>
                </a:solidFill>
                <a:cs typeface="2  Titr" pitchFamily="2" charset="-78"/>
              </a:rPr>
            </a:br>
            <a:r>
              <a:rPr lang="fa-IR" sz="6600" smtClean="0">
                <a:solidFill>
                  <a:srgbClr val="FF0000"/>
                </a:solidFill>
                <a:cs typeface="2  Titr" pitchFamily="2" charset="-78"/>
              </a:rPr>
              <a:t>الف) استراتژی یادگیری</a:t>
            </a:r>
            <a:br>
              <a:rPr lang="fa-IR" sz="6600" smtClean="0">
                <a:solidFill>
                  <a:srgbClr val="FF0000"/>
                </a:solidFill>
                <a:cs typeface="2  Titr" pitchFamily="2" charset="-78"/>
              </a:rPr>
            </a:br>
            <a:r>
              <a:rPr lang="fa-IR" sz="6600" smtClean="0">
                <a:solidFill>
                  <a:srgbClr val="FF0000"/>
                </a:solidFill>
                <a:cs typeface="2  Titr" pitchFamily="2" charset="-78"/>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6"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80">
                                          <p:stCondLst>
                                            <p:cond delay="0"/>
                                          </p:stCondLst>
                                        </p:cTn>
                                        <p:tgtEl>
                                          <p:spTgt spid="2">
                                            <p:txEl>
                                              <p:pRg st="0" end="0"/>
                                            </p:txEl>
                                          </p:spTgt>
                                        </p:tgtEl>
                                      </p:cBhvr>
                                    </p:animEffect>
                                    <p:anim calcmode="lin" valueType="num">
                                      <p:cBhvr>
                                        <p:cTn id="14"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xEl>
                                              <p:pRg st="0" end="0"/>
                                            </p:txEl>
                                          </p:spTgt>
                                        </p:tgtEl>
                                      </p:cBhvr>
                                      <p:to x="100000" y="60000"/>
                                    </p:animScale>
                                    <p:animScale>
                                      <p:cBhvr>
                                        <p:cTn id="20" dur="166" decel="50000">
                                          <p:stCondLst>
                                            <p:cond delay="676"/>
                                          </p:stCondLst>
                                        </p:cTn>
                                        <p:tgtEl>
                                          <p:spTgt spid="2">
                                            <p:txEl>
                                              <p:pRg st="0" end="0"/>
                                            </p:txEl>
                                          </p:spTgt>
                                        </p:tgtEl>
                                      </p:cBhvr>
                                      <p:to x="100000" y="100000"/>
                                    </p:animScale>
                                    <p:animScale>
                                      <p:cBhvr>
                                        <p:cTn id="21" dur="26">
                                          <p:stCondLst>
                                            <p:cond delay="1312"/>
                                          </p:stCondLst>
                                        </p:cTn>
                                        <p:tgtEl>
                                          <p:spTgt spid="2">
                                            <p:txEl>
                                              <p:pRg st="0" end="0"/>
                                            </p:txEl>
                                          </p:spTgt>
                                        </p:tgtEl>
                                      </p:cBhvr>
                                      <p:to x="100000" y="80000"/>
                                    </p:animScale>
                                    <p:animScale>
                                      <p:cBhvr>
                                        <p:cTn id="22" dur="166" decel="50000">
                                          <p:stCondLst>
                                            <p:cond delay="1338"/>
                                          </p:stCondLst>
                                        </p:cTn>
                                        <p:tgtEl>
                                          <p:spTgt spid="2">
                                            <p:txEl>
                                              <p:pRg st="0" end="0"/>
                                            </p:txEl>
                                          </p:spTgt>
                                        </p:tgtEl>
                                      </p:cBhvr>
                                      <p:to x="100000" y="100000"/>
                                    </p:animScale>
                                    <p:animScale>
                                      <p:cBhvr>
                                        <p:cTn id="23" dur="26">
                                          <p:stCondLst>
                                            <p:cond delay="1642"/>
                                          </p:stCondLst>
                                        </p:cTn>
                                        <p:tgtEl>
                                          <p:spTgt spid="2">
                                            <p:txEl>
                                              <p:pRg st="0" end="0"/>
                                            </p:txEl>
                                          </p:spTgt>
                                        </p:tgtEl>
                                      </p:cBhvr>
                                      <p:to x="100000" y="90000"/>
                                    </p:animScale>
                                    <p:animScale>
                                      <p:cBhvr>
                                        <p:cTn id="24" dur="166" decel="50000">
                                          <p:stCondLst>
                                            <p:cond delay="1668"/>
                                          </p:stCondLst>
                                        </p:cTn>
                                        <p:tgtEl>
                                          <p:spTgt spid="2">
                                            <p:txEl>
                                              <p:pRg st="0" end="0"/>
                                            </p:txEl>
                                          </p:spTgt>
                                        </p:tgtEl>
                                      </p:cBhvr>
                                      <p:to x="100000" y="100000"/>
                                    </p:animScale>
                                    <p:animScale>
                                      <p:cBhvr>
                                        <p:cTn id="25" dur="26">
                                          <p:stCondLst>
                                            <p:cond delay="1808"/>
                                          </p:stCondLst>
                                        </p:cTn>
                                        <p:tgtEl>
                                          <p:spTgt spid="2">
                                            <p:txEl>
                                              <p:pRg st="0" end="0"/>
                                            </p:txEl>
                                          </p:spTgt>
                                        </p:tgtEl>
                                      </p:cBhvr>
                                      <p:to x="100000" y="95000"/>
                                    </p:animScale>
                                    <p:animScale>
                                      <p:cBhvr>
                                        <p:cTn id="26" dur="166" decel="50000">
                                          <p:stCondLst>
                                            <p:cond delay="1834"/>
                                          </p:stCondLst>
                                        </p:cTn>
                                        <p:tgtEl>
                                          <p:spTgt spid="2">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Effect transition="in" filter="wipe(down)">
                                      <p:cBhvr>
                                        <p:cTn id="29" dur="580">
                                          <p:stCondLst>
                                            <p:cond delay="0"/>
                                          </p:stCondLst>
                                        </p:cTn>
                                        <p:tgtEl>
                                          <p:spTgt spid="2">
                                            <p:txEl>
                                              <p:pRg st="1" end="1"/>
                                            </p:txEl>
                                          </p:spTgt>
                                        </p:tgtEl>
                                      </p:cBhvr>
                                    </p:animEffect>
                                    <p:anim calcmode="lin" valueType="num">
                                      <p:cBhvr>
                                        <p:cTn id="30"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2">
                                            <p:txEl>
                                              <p:pRg st="1" end="1"/>
                                            </p:txEl>
                                          </p:spTgt>
                                        </p:tgtEl>
                                      </p:cBhvr>
                                      <p:to x="100000" y="60000"/>
                                    </p:animScale>
                                    <p:animScale>
                                      <p:cBhvr>
                                        <p:cTn id="36" dur="166" decel="50000">
                                          <p:stCondLst>
                                            <p:cond delay="676"/>
                                          </p:stCondLst>
                                        </p:cTn>
                                        <p:tgtEl>
                                          <p:spTgt spid="2">
                                            <p:txEl>
                                              <p:pRg st="1" end="1"/>
                                            </p:txEl>
                                          </p:spTgt>
                                        </p:tgtEl>
                                      </p:cBhvr>
                                      <p:to x="100000" y="100000"/>
                                    </p:animScale>
                                    <p:animScale>
                                      <p:cBhvr>
                                        <p:cTn id="37" dur="26">
                                          <p:stCondLst>
                                            <p:cond delay="1312"/>
                                          </p:stCondLst>
                                        </p:cTn>
                                        <p:tgtEl>
                                          <p:spTgt spid="2">
                                            <p:txEl>
                                              <p:pRg st="1" end="1"/>
                                            </p:txEl>
                                          </p:spTgt>
                                        </p:tgtEl>
                                      </p:cBhvr>
                                      <p:to x="100000" y="80000"/>
                                    </p:animScale>
                                    <p:animScale>
                                      <p:cBhvr>
                                        <p:cTn id="38" dur="166" decel="50000">
                                          <p:stCondLst>
                                            <p:cond delay="1338"/>
                                          </p:stCondLst>
                                        </p:cTn>
                                        <p:tgtEl>
                                          <p:spTgt spid="2">
                                            <p:txEl>
                                              <p:pRg st="1" end="1"/>
                                            </p:txEl>
                                          </p:spTgt>
                                        </p:tgtEl>
                                      </p:cBhvr>
                                      <p:to x="100000" y="100000"/>
                                    </p:animScale>
                                    <p:animScale>
                                      <p:cBhvr>
                                        <p:cTn id="39" dur="26">
                                          <p:stCondLst>
                                            <p:cond delay="1642"/>
                                          </p:stCondLst>
                                        </p:cTn>
                                        <p:tgtEl>
                                          <p:spTgt spid="2">
                                            <p:txEl>
                                              <p:pRg st="1" end="1"/>
                                            </p:txEl>
                                          </p:spTgt>
                                        </p:tgtEl>
                                      </p:cBhvr>
                                      <p:to x="100000" y="90000"/>
                                    </p:animScale>
                                    <p:animScale>
                                      <p:cBhvr>
                                        <p:cTn id="40" dur="166" decel="50000">
                                          <p:stCondLst>
                                            <p:cond delay="1668"/>
                                          </p:stCondLst>
                                        </p:cTn>
                                        <p:tgtEl>
                                          <p:spTgt spid="2">
                                            <p:txEl>
                                              <p:pRg st="1" end="1"/>
                                            </p:txEl>
                                          </p:spTgt>
                                        </p:tgtEl>
                                      </p:cBhvr>
                                      <p:to x="100000" y="100000"/>
                                    </p:animScale>
                                    <p:animScale>
                                      <p:cBhvr>
                                        <p:cTn id="41" dur="26">
                                          <p:stCondLst>
                                            <p:cond delay="1808"/>
                                          </p:stCondLst>
                                        </p:cTn>
                                        <p:tgtEl>
                                          <p:spTgt spid="2">
                                            <p:txEl>
                                              <p:pRg st="1" end="1"/>
                                            </p:txEl>
                                          </p:spTgt>
                                        </p:tgtEl>
                                      </p:cBhvr>
                                      <p:to x="100000" y="95000"/>
                                    </p:animScale>
                                    <p:animScale>
                                      <p:cBhvr>
                                        <p:cTn id="42" dur="166" decel="50000">
                                          <p:stCondLst>
                                            <p:cond delay="1834"/>
                                          </p:stCondLst>
                                        </p:cTn>
                                        <p:tgtEl>
                                          <p:spTgt spid="2">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2">
                                            <p:txEl>
                                              <p:pRg st="2" end="2"/>
                                            </p:txEl>
                                          </p:spTgt>
                                        </p:tgtEl>
                                        <p:attrNameLst>
                                          <p:attrName>style.visibility</p:attrName>
                                        </p:attrNameLst>
                                      </p:cBhvr>
                                      <p:to>
                                        <p:strVal val="visible"/>
                                      </p:to>
                                    </p:set>
                                    <p:animEffect transition="in" filter="wipe(down)">
                                      <p:cBhvr>
                                        <p:cTn id="45" dur="580">
                                          <p:stCondLst>
                                            <p:cond delay="0"/>
                                          </p:stCondLst>
                                        </p:cTn>
                                        <p:tgtEl>
                                          <p:spTgt spid="2">
                                            <p:txEl>
                                              <p:pRg st="2" end="2"/>
                                            </p:txEl>
                                          </p:spTgt>
                                        </p:tgtEl>
                                      </p:cBhvr>
                                    </p:animEffect>
                                    <p:anim calcmode="lin" valueType="num">
                                      <p:cBhvr>
                                        <p:cTn id="4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2">
                                            <p:txEl>
                                              <p:pRg st="2" end="2"/>
                                            </p:txEl>
                                          </p:spTgt>
                                        </p:tgtEl>
                                      </p:cBhvr>
                                      <p:to x="100000" y="60000"/>
                                    </p:animScale>
                                    <p:animScale>
                                      <p:cBhvr>
                                        <p:cTn id="52" dur="166" decel="50000">
                                          <p:stCondLst>
                                            <p:cond delay="676"/>
                                          </p:stCondLst>
                                        </p:cTn>
                                        <p:tgtEl>
                                          <p:spTgt spid="2">
                                            <p:txEl>
                                              <p:pRg st="2" end="2"/>
                                            </p:txEl>
                                          </p:spTgt>
                                        </p:tgtEl>
                                      </p:cBhvr>
                                      <p:to x="100000" y="100000"/>
                                    </p:animScale>
                                    <p:animScale>
                                      <p:cBhvr>
                                        <p:cTn id="53" dur="26">
                                          <p:stCondLst>
                                            <p:cond delay="1312"/>
                                          </p:stCondLst>
                                        </p:cTn>
                                        <p:tgtEl>
                                          <p:spTgt spid="2">
                                            <p:txEl>
                                              <p:pRg st="2" end="2"/>
                                            </p:txEl>
                                          </p:spTgt>
                                        </p:tgtEl>
                                      </p:cBhvr>
                                      <p:to x="100000" y="80000"/>
                                    </p:animScale>
                                    <p:animScale>
                                      <p:cBhvr>
                                        <p:cTn id="54" dur="166" decel="50000">
                                          <p:stCondLst>
                                            <p:cond delay="1338"/>
                                          </p:stCondLst>
                                        </p:cTn>
                                        <p:tgtEl>
                                          <p:spTgt spid="2">
                                            <p:txEl>
                                              <p:pRg st="2" end="2"/>
                                            </p:txEl>
                                          </p:spTgt>
                                        </p:tgtEl>
                                      </p:cBhvr>
                                      <p:to x="100000" y="100000"/>
                                    </p:animScale>
                                    <p:animScale>
                                      <p:cBhvr>
                                        <p:cTn id="55" dur="26">
                                          <p:stCondLst>
                                            <p:cond delay="1642"/>
                                          </p:stCondLst>
                                        </p:cTn>
                                        <p:tgtEl>
                                          <p:spTgt spid="2">
                                            <p:txEl>
                                              <p:pRg st="2" end="2"/>
                                            </p:txEl>
                                          </p:spTgt>
                                        </p:tgtEl>
                                      </p:cBhvr>
                                      <p:to x="100000" y="90000"/>
                                    </p:animScale>
                                    <p:animScale>
                                      <p:cBhvr>
                                        <p:cTn id="56" dur="166" decel="50000">
                                          <p:stCondLst>
                                            <p:cond delay="1668"/>
                                          </p:stCondLst>
                                        </p:cTn>
                                        <p:tgtEl>
                                          <p:spTgt spid="2">
                                            <p:txEl>
                                              <p:pRg st="2" end="2"/>
                                            </p:txEl>
                                          </p:spTgt>
                                        </p:tgtEl>
                                      </p:cBhvr>
                                      <p:to x="100000" y="100000"/>
                                    </p:animScale>
                                    <p:animScale>
                                      <p:cBhvr>
                                        <p:cTn id="57" dur="26">
                                          <p:stCondLst>
                                            <p:cond delay="1808"/>
                                          </p:stCondLst>
                                        </p:cTn>
                                        <p:tgtEl>
                                          <p:spTgt spid="2">
                                            <p:txEl>
                                              <p:pRg st="2" end="2"/>
                                            </p:txEl>
                                          </p:spTgt>
                                        </p:tgtEl>
                                      </p:cBhvr>
                                      <p:to x="100000" y="95000"/>
                                    </p:animScale>
                                    <p:animScale>
                                      <p:cBhvr>
                                        <p:cTn id="58"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333375"/>
            <a:ext cx="8280400" cy="6119813"/>
          </a:xfrm>
        </p:spPr>
        <p:txBody>
          <a:bodyPr/>
          <a:lstStyle/>
          <a:p>
            <a:pPr marL="0" indent="0" algn="just">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تجربیات </a:t>
            </a:r>
            <a:r>
              <a:rPr lang="fa-IR" sz="5400" b="1" dirty="0">
                <a:solidFill>
                  <a:srgbClr val="00B050"/>
                </a:solidFill>
                <a:effectLst>
                  <a:outerShdw blurRad="38100" dist="38100" dir="2700000" algn="tl">
                    <a:srgbClr val="000000">
                      <a:alpha val="43137"/>
                    </a:srgbClr>
                  </a:outerShdw>
                </a:effectLst>
                <a:cs typeface="2  Lotus" pitchFamily="2" charset="-78"/>
              </a:rPr>
              <a:t>یادگیری مشارکتی </a:t>
            </a:r>
            <a:r>
              <a:rPr lang="fa-IR" sz="5400" b="1" dirty="0">
                <a:effectLst>
                  <a:outerShdw blurRad="38100" dist="38100" dir="2700000" algn="tl">
                    <a:srgbClr val="000000">
                      <a:alpha val="43137"/>
                    </a:srgbClr>
                  </a:outerShdw>
                </a:effectLst>
                <a:cs typeface="2  Lotus" pitchFamily="2" charset="-78"/>
              </a:rPr>
              <a:t>را در تیم یا در گروه های کوچک فراهم  کنند.</a:t>
            </a:r>
          </a:p>
          <a:p>
            <a:pPr marL="0" indent="0" algn="just">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زمینه </a:t>
            </a:r>
            <a:r>
              <a:rPr lang="fa-IR" sz="5400" b="1" dirty="0">
                <a:solidFill>
                  <a:srgbClr val="7030A0"/>
                </a:solidFill>
                <a:effectLst>
                  <a:outerShdw blurRad="38100" dist="38100" dir="2700000" algn="tl">
                    <a:srgbClr val="000000">
                      <a:alpha val="43137"/>
                    </a:srgbClr>
                  </a:outerShdw>
                </a:effectLst>
                <a:cs typeface="2  Lotus" pitchFamily="2" charset="-78"/>
              </a:rPr>
              <a:t>تعامل </a:t>
            </a:r>
            <a:r>
              <a:rPr lang="fa-IR" sz="5400" b="1" dirty="0">
                <a:effectLst>
                  <a:outerShdw blurRad="38100" dist="38100" dir="2700000" algn="tl">
                    <a:srgbClr val="000000">
                      <a:alpha val="43137"/>
                    </a:srgbClr>
                  </a:outerShdw>
                </a:effectLst>
                <a:cs typeface="2  Lotus" pitchFamily="2" charset="-78"/>
              </a:rPr>
              <a:t>را در اشکال مختلف مانند دانش آموز با دانش آموز،    دانش آموز با معلم و دانش آموز با فناوری را فراهم می کند. </a:t>
            </a:r>
          </a:p>
          <a:p>
            <a:pPr>
              <a:defRPr/>
            </a:pPr>
            <a:endParaRPr lang="en-US" sz="5400" dirty="0"/>
          </a:p>
        </p:txBody>
      </p:sp>
    </p:spTree>
  </p:cSld>
  <p:clrMapOvr>
    <a:masterClrMapping/>
  </p:clrMapOvr>
  <p:transition spd="slow">
    <p:blinds dir="ver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773238"/>
            <a:ext cx="8642350" cy="4824412"/>
          </a:xfrm>
        </p:spPr>
        <p:txBody>
          <a:bodyPr/>
          <a:lstStyle/>
          <a:p>
            <a:pPr algn="just">
              <a:defRPr/>
            </a:pPr>
            <a:r>
              <a:rPr lang="fa-IR" sz="4400" b="1" dirty="0" smtClean="0">
                <a:effectLst>
                  <a:outerShdw blurRad="38100" dist="38100" dir="2700000" algn="tl">
                    <a:srgbClr val="000000">
                      <a:alpha val="43137"/>
                    </a:srgbClr>
                  </a:outerShdw>
                </a:effectLst>
                <a:cs typeface="2  Lotus" pitchFamily="2" charset="-78"/>
              </a:rPr>
              <a:t> درگیر کردن دانش آموزان در کار با فناوری </a:t>
            </a:r>
          </a:p>
          <a:p>
            <a:pPr algn="just">
              <a:defRPr/>
            </a:pPr>
            <a:r>
              <a:rPr lang="fa-IR" sz="4400" b="1" dirty="0" smtClean="0">
                <a:effectLst>
                  <a:outerShdw blurRad="38100" dist="38100" dir="2700000" algn="tl">
                    <a:srgbClr val="000000">
                      <a:alpha val="43137"/>
                    </a:srgbClr>
                  </a:outerShdw>
                </a:effectLst>
                <a:cs typeface="2  Lotus" pitchFamily="2" charset="-78"/>
              </a:rPr>
              <a:t> تهیه و تولید متون دیجیتالی</a:t>
            </a:r>
          </a:p>
          <a:p>
            <a:pPr algn="just">
              <a:defRPr/>
            </a:pPr>
            <a:r>
              <a:rPr lang="fa-IR" sz="4400" b="1" dirty="0" smtClean="0">
                <a:effectLst>
                  <a:outerShdw blurRad="38100" dist="38100" dir="2700000" algn="tl">
                    <a:srgbClr val="000000">
                      <a:alpha val="43137"/>
                    </a:srgbClr>
                  </a:outerShdw>
                </a:effectLst>
                <a:cs typeface="2  Lotus" pitchFamily="2" charset="-78"/>
              </a:rPr>
              <a:t> استفاده از ابزارهای فناوری برای تحقیق و ارزشیابی </a:t>
            </a:r>
          </a:p>
          <a:p>
            <a:pPr algn="just">
              <a:defRPr/>
            </a:pPr>
            <a:r>
              <a:rPr lang="fa-IR" sz="4400" b="1" dirty="0" smtClean="0">
                <a:effectLst>
                  <a:outerShdw blurRad="38100" dist="38100" dir="2700000" algn="tl">
                    <a:srgbClr val="000000">
                      <a:alpha val="43137"/>
                    </a:srgbClr>
                  </a:outerShdw>
                </a:effectLst>
                <a:cs typeface="2  Lotus" pitchFamily="2" charset="-78"/>
              </a:rPr>
              <a:t> استفاده از نرم افزارهای صفحات گسترده و پایگاه داده ها برای مدیریت اطلاعات</a:t>
            </a:r>
          </a:p>
        </p:txBody>
      </p:sp>
      <p:sp>
        <p:nvSpPr>
          <p:cNvPr id="3" name="Title 2"/>
          <p:cNvSpPr>
            <a:spLocks noGrp="1"/>
          </p:cNvSpPr>
          <p:nvPr>
            <p:ph type="title"/>
          </p:nvPr>
        </p:nvSpPr>
        <p:spPr>
          <a:xfrm>
            <a:off x="457200" y="188913"/>
            <a:ext cx="8229600" cy="1223962"/>
          </a:xfrm>
          <a:solidFill>
            <a:schemeClr val="tx1"/>
          </a:solidFill>
        </p:spPr>
        <p:txBody>
          <a:bodyPr/>
          <a:lstStyle/>
          <a:p>
            <a:r>
              <a:rPr lang="fa-IR" sz="6000" smtClean="0">
                <a:solidFill>
                  <a:srgbClr val="FF0000"/>
                </a:solidFill>
                <a:cs typeface="2  Titr" pitchFamily="2" charset="-78"/>
              </a:rPr>
              <a:t/>
            </a:r>
            <a:br>
              <a:rPr lang="fa-IR" sz="6000" smtClean="0">
                <a:solidFill>
                  <a:srgbClr val="FF0000"/>
                </a:solidFill>
                <a:cs typeface="2  Titr" pitchFamily="2" charset="-78"/>
              </a:rPr>
            </a:br>
            <a:r>
              <a:rPr lang="fa-IR" sz="6000" smtClean="0">
                <a:solidFill>
                  <a:srgbClr val="FF0000"/>
                </a:solidFill>
                <a:cs typeface="2  Titr" pitchFamily="2" charset="-78"/>
              </a:rPr>
              <a:t>ب) استراتژی فناوری اطلاعات </a:t>
            </a:r>
            <a:br>
              <a:rPr lang="fa-IR" sz="6000" smtClean="0">
                <a:solidFill>
                  <a:srgbClr val="FF0000"/>
                </a:solidFill>
                <a:cs typeface="2  Titr" pitchFamily="2" charset="-78"/>
              </a:rPr>
            </a:br>
            <a:endParaRPr lang="fa-IR" sz="6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heel(1)">
                                      <p:cBhvr>
                                        <p:cTn id="14" dur="2000"/>
                                        <p:tgtEl>
                                          <p:spTgt spid="2">
                                            <p:txEl>
                                              <p:pRg st="0" end="0"/>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heel(1)">
                                      <p:cBhvr>
                                        <p:cTn id="20" dur="2000"/>
                                        <p:tgtEl>
                                          <p:spTgt spid="2">
                                            <p:txEl>
                                              <p:pRg st="2" end="2"/>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wheel(1)">
                                      <p:cBhvr>
                                        <p:cTn id="23"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404813"/>
            <a:ext cx="8496300" cy="6119812"/>
          </a:xfrm>
        </p:spPr>
        <p:txBody>
          <a:bodyPr/>
          <a:lstStyle/>
          <a:p>
            <a:pPr algn="just">
              <a:defRPr/>
            </a:pPr>
            <a:r>
              <a:rPr lang="fa-IR" sz="5400" b="1" dirty="0" smtClean="0">
                <a:effectLst>
                  <a:outerShdw blurRad="38100" dist="38100" dir="2700000" algn="tl">
                    <a:srgbClr val="000000">
                      <a:alpha val="43137"/>
                    </a:srgbClr>
                  </a:outerShdw>
                </a:effectLst>
                <a:cs typeface="2  Lotus" pitchFamily="2" charset="-78"/>
              </a:rPr>
              <a:t> استفاده </a:t>
            </a:r>
            <a:r>
              <a:rPr lang="fa-IR" sz="5400" b="1" dirty="0">
                <a:effectLst>
                  <a:outerShdw blurRad="38100" dist="38100" dir="2700000" algn="tl">
                    <a:srgbClr val="000000">
                      <a:alpha val="43137"/>
                    </a:srgbClr>
                  </a:outerShdw>
                </a:effectLst>
                <a:cs typeface="2  Lotus" pitchFamily="2" charset="-78"/>
              </a:rPr>
              <a:t>از ابزارهای فناوری برای تجزیه و تحلیل کمی و کیفی داده ها</a:t>
            </a:r>
          </a:p>
          <a:p>
            <a:pPr algn="just">
              <a:defRPr/>
            </a:pPr>
            <a:r>
              <a:rPr lang="fa-IR" sz="5400" b="1" dirty="0" smtClean="0">
                <a:effectLst>
                  <a:outerShdw blurRad="38100" dist="38100" dir="2700000" algn="tl">
                    <a:srgbClr val="000000">
                      <a:alpha val="43137"/>
                    </a:srgbClr>
                  </a:outerShdw>
                </a:effectLst>
                <a:cs typeface="2  Lotus" pitchFamily="2" charset="-78"/>
              </a:rPr>
              <a:t> فراهم </a:t>
            </a:r>
            <a:r>
              <a:rPr lang="fa-IR" sz="5400" b="1" dirty="0">
                <a:effectLst>
                  <a:outerShdw blurRad="38100" dist="38100" dir="2700000" algn="tl">
                    <a:srgbClr val="000000">
                      <a:alpha val="43137"/>
                    </a:srgbClr>
                  </a:outerShdw>
                </a:effectLst>
                <a:cs typeface="2  Lotus" pitchFamily="2" charset="-78"/>
              </a:rPr>
              <a:t>آوردن </a:t>
            </a:r>
            <a:r>
              <a:rPr lang="fa-IR" sz="5400" b="1" dirty="0" smtClean="0">
                <a:effectLst>
                  <a:outerShdw blurRad="38100" dist="38100" dir="2700000" algn="tl">
                    <a:srgbClr val="000000">
                      <a:alpha val="43137"/>
                    </a:srgbClr>
                  </a:outerShdw>
                </a:effectLst>
                <a:cs typeface="2  Lotus" pitchFamily="2" charset="-78"/>
              </a:rPr>
              <a:t>تجربیات واقعی، حمایت </a:t>
            </a:r>
            <a:r>
              <a:rPr lang="fa-IR" sz="5400" b="1" dirty="0">
                <a:effectLst>
                  <a:outerShdw blurRad="38100" dist="38100" dir="2700000" algn="tl">
                    <a:srgbClr val="000000">
                      <a:alpha val="43137"/>
                    </a:srgbClr>
                  </a:outerShdw>
                </a:effectLst>
                <a:cs typeface="2  Lotus" pitchFamily="2" charset="-78"/>
              </a:rPr>
              <a:t>از فعالیت هاي مشارکتی</a:t>
            </a:r>
          </a:p>
          <a:p>
            <a:pPr algn="just">
              <a:defRPr/>
            </a:pPr>
            <a:r>
              <a:rPr lang="fa-IR" sz="5400" b="1" dirty="0" smtClean="0">
                <a:effectLst>
                  <a:outerShdw blurRad="38100" dist="38100" dir="2700000" algn="tl">
                    <a:srgbClr val="000000">
                      <a:alpha val="43137"/>
                    </a:srgbClr>
                  </a:outerShdw>
                </a:effectLst>
                <a:cs typeface="2  Lotus" pitchFamily="2" charset="-78"/>
              </a:rPr>
              <a:t> فراهم </a:t>
            </a:r>
            <a:r>
              <a:rPr lang="fa-IR" sz="5400" b="1" dirty="0">
                <a:effectLst>
                  <a:outerShdw blurRad="38100" dist="38100" dir="2700000" algn="tl">
                    <a:srgbClr val="000000">
                      <a:alpha val="43137"/>
                    </a:srgbClr>
                  </a:outerShdw>
                </a:effectLst>
                <a:cs typeface="2  Lotus" pitchFamily="2" charset="-78"/>
              </a:rPr>
              <a:t>آوردن بازخورد براي دانش آموزان، مدیریت زمان و فضا</a:t>
            </a:r>
          </a:p>
          <a:p>
            <a:pPr>
              <a:defRPr/>
            </a:pPr>
            <a:endParaRPr lang="en-US" sz="5400" dirty="0"/>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557338"/>
            <a:ext cx="8640762" cy="5073650"/>
          </a:xfrm>
        </p:spPr>
        <p:txBody>
          <a:bodyPr/>
          <a:lstStyle/>
          <a:p>
            <a:pPr marL="0" indent="0" algn="jus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نظریه های آموزشی </a:t>
            </a:r>
            <a:r>
              <a:rPr lang="fa-IR" sz="4800" b="1" dirty="0" smtClean="0">
                <a:solidFill>
                  <a:srgbClr val="FFC000"/>
                </a:solidFill>
                <a:effectLst>
                  <a:outerShdw blurRad="38100" dist="38100" dir="2700000" algn="tl">
                    <a:srgbClr val="000000">
                      <a:alpha val="43137"/>
                    </a:srgbClr>
                  </a:outerShdw>
                </a:effectLst>
                <a:cs typeface="2  Lotus" pitchFamily="2" charset="-78"/>
              </a:rPr>
              <a:t>تجویزی</a:t>
            </a:r>
            <a:r>
              <a:rPr lang="fa-IR" sz="4800" b="1" dirty="0" smtClean="0">
                <a:solidFill>
                  <a:schemeClr val="tx1"/>
                </a:solidFill>
                <a:effectLst>
                  <a:outerShdw blurRad="38100" dist="38100" dir="2700000" algn="tl">
                    <a:srgbClr val="000000">
                      <a:alpha val="43137"/>
                    </a:srgbClr>
                  </a:outerShdw>
                </a:effectLst>
                <a:cs typeface="2  Lotus" pitchFamily="2" charset="-78"/>
              </a:rPr>
              <a:t> و </a:t>
            </a:r>
            <a:r>
              <a:rPr lang="fa-IR" sz="4800" b="1" dirty="0" smtClean="0">
                <a:solidFill>
                  <a:srgbClr val="FFC000"/>
                </a:solidFill>
                <a:effectLst>
                  <a:outerShdw blurRad="38100" dist="38100" dir="2700000" algn="tl">
                    <a:srgbClr val="000000">
                      <a:alpha val="43137"/>
                    </a:srgbClr>
                  </a:outerShdw>
                </a:effectLst>
                <a:cs typeface="2  Lotus" pitchFamily="2" charset="-78"/>
              </a:rPr>
              <a:t>مبتنی بر موقعیتند</a:t>
            </a:r>
            <a:r>
              <a:rPr lang="fa-IR" sz="4800" b="1" dirty="0" smtClean="0">
                <a:effectLst>
                  <a:outerShdw blurRad="38100" dist="38100" dir="2700000" algn="tl">
                    <a:srgbClr val="000000">
                      <a:alpha val="43137"/>
                    </a:srgbClr>
                  </a:outerShdw>
                </a:effectLst>
                <a:cs typeface="2  Lotus" pitchFamily="2" charset="-78"/>
              </a:rPr>
              <a:t>. تاکید بر این است که هدف های یادگیری مواد آموزشی، طراحی شوند. به عبارت دیگر این که، </a:t>
            </a:r>
            <a:r>
              <a:rPr lang="fa-IR" sz="4800" b="1" dirty="0" smtClean="0">
                <a:solidFill>
                  <a:srgbClr val="FF0000"/>
                </a:solidFill>
                <a:effectLst>
                  <a:outerShdw blurRad="38100" dist="38100" dir="2700000" algn="tl">
                    <a:srgbClr val="000000">
                      <a:alpha val="43137"/>
                    </a:srgbClr>
                  </a:outerShdw>
                </a:effectLst>
                <a:cs typeface="2  Lotus" pitchFamily="2" charset="-78"/>
              </a:rPr>
              <a:t>چگونه ایجاد یادگیری مطلوب را تضمین کنید؟ </a:t>
            </a:r>
            <a:r>
              <a:rPr lang="fa-IR" sz="4800" b="1" dirty="0" smtClean="0">
                <a:effectLst>
                  <a:outerShdw blurRad="38100" dist="38100" dir="2700000" algn="tl">
                    <a:srgbClr val="000000">
                      <a:alpha val="43137"/>
                    </a:srgbClr>
                  </a:outerShdw>
                </a:effectLst>
                <a:cs typeface="2  Lotus" pitchFamily="2" charset="-78"/>
              </a:rPr>
              <a:t>مد نظر نظریه ی آموزشی است.</a:t>
            </a:r>
            <a:endParaRPr lang="en-US" sz="48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457200" y="260350"/>
            <a:ext cx="8229600" cy="1081088"/>
          </a:xfrm>
          <a:solidFill>
            <a:schemeClr val="tx1"/>
          </a:solidFill>
        </p:spPr>
        <p:txBody>
          <a:bodyPr/>
          <a:lstStyle/>
          <a:p>
            <a:r>
              <a:rPr lang="fa-IR" sz="6000" smtClean="0">
                <a:solidFill>
                  <a:srgbClr val="FF0000"/>
                </a:solidFill>
                <a:cs typeface="2  Titr" pitchFamily="2" charset="-78"/>
              </a:rPr>
              <a:t>نظریه ی آموزشی</a:t>
            </a:r>
            <a:endParaRPr lang="en-US" sz="6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950" y="1412875"/>
            <a:ext cx="8856663" cy="5329238"/>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این ارزیابی در دو شکل </a:t>
            </a:r>
            <a:r>
              <a:rPr lang="fa-IR" sz="4400" b="1" dirty="0" smtClean="0">
                <a:solidFill>
                  <a:srgbClr val="FF0000"/>
                </a:solidFill>
                <a:effectLst>
                  <a:outerShdw blurRad="38100" dist="38100" dir="2700000" algn="tl">
                    <a:srgbClr val="000000">
                      <a:alpha val="43137"/>
                    </a:srgbClr>
                  </a:outerShdw>
                </a:effectLst>
                <a:cs typeface="2  Lotus" pitchFamily="2" charset="-78"/>
              </a:rPr>
              <a:t>فرایند</a:t>
            </a:r>
            <a:r>
              <a:rPr lang="fa-IR" sz="4400" b="1" dirty="0" smtClean="0">
                <a:solidFill>
                  <a:schemeClr val="tx1"/>
                </a:solidFill>
                <a:effectLst>
                  <a:outerShdw blurRad="38100" dist="38100" dir="2700000" algn="tl">
                    <a:srgbClr val="000000">
                      <a:alpha val="43137"/>
                    </a:srgbClr>
                  </a:outerShdw>
                </a:effectLst>
                <a:cs typeface="2  Lotus" pitchFamily="2" charset="-78"/>
              </a:rPr>
              <a:t> و </a:t>
            </a:r>
            <a:r>
              <a:rPr lang="fa-IR" sz="4400" b="1" dirty="0" smtClean="0">
                <a:solidFill>
                  <a:srgbClr val="FFC000"/>
                </a:solidFill>
                <a:effectLst>
                  <a:outerShdw blurRad="38100" dist="38100" dir="2700000" algn="tl">
                    <a:srgbClr val="000000">
                      <a:alpha val="43137"/>
                    </a:srgbClr>
                  </a:outerShdw>
                </a:effectLst>
                <a:cs typeface="2  Lotus" pitchFamily="2" charset="-78"/>
              </a:rPr>
              <a:t>فرآورده </a:t>
            </a:r>
            <a:r>
              <a:rPr lang="fa-IR" sz="4400" b="1" dirty="0" smtClean="0">
                <a:effectLst>
                  <a:outerShdw blurRad="38100" dist="38100" dir="2700000" algn="tl">
                    <a:srgbClr val="000000">
                      <a:alpha val="43137"/>
                    </a:srgbClr>
                  </a:outerShdw>
                </a:effectLst>
                <a:cs typeface="2  Lotus" pitchFamily="2" charset="-78"/>
              </a:rPr>
              <a:t>انجام می شود. </a:t>
            </a:r>
          </a:p>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این ارزشیابی باید دانش آموز محور باشد و به اشکال مختلف خود ارزیابی، ارزیابی همسالان و ارزیابی معلمان انجام شود.</a:t>
            </a:r>
          </a:p>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معمولا" اندازه گیری به دو صورت  </a:t>
            </a:r>
            <a:r>
              <a:rPr lang="fa-IR" sz="4400" b="1" dirty="0" smtClean="0">
                <a:solidFill>
                  <a:srgbClr val="FFC000"/>
                </a:solidFill>
                <a:effectLst>
                  <a:outerShdw blurRad="38100" dist="38100" dir="2700000" algn="tl">
                    <a:srgbClr val="000000">
                      <a:alpha val="43137"/>
                    </a:srgbClr>
                  </a:outerShdw>
                </a:effectLst>
                <a:cs typeface="2  Lotus" pitchFamily="2" charset="-78"/>
              </a:rPr>
              <a:t>مبتنی بر وب</a:t>
            </a:r>
            <a:r>
              <a:rPr lang="fa-IR" sz="4400" b="1" dirty="0" smtClean="0">
                <a:effectLst>
                  <a:outerShdw blurRad="38100" dist="38100" dir="2700000" algn="tl">
                    <a:srgbClr val="000000">
                      <a:alpha val="43137"/>
                    </a:srgbClr>
                  </a:outerShdw>
                </a:effectLst>
                <a:cs typeface="2  Lotus" pitchFamily="2" charset="-78"/>
              </a:rPr>
              <a:t> و  </a:t>
            </a:r>
            <a:r>
              <a:rPr lang="fa-IR" sz="4400" b="1" dirty="0" smtClean="0">
                <a:solidFill>
                  <a:srgbClr val="00B050"/>
                </a:solidFill>
                <a:effectLst>
                  <a:outerShdw blurRad="38100" dist="38100" dir="2700000" algn="tl">
                    <a:srgbClr val="000000">
                      <a:alpha val="43137"/>
                    </a:srgbClr>
                  </a:outerShdw>
                </a:effectLst>
                <a:cs typeface="2  Lotus" pitchFamily="2" charset="-78"/>
              </a:rPr>
              <a:t>سنتی</a:t>
            </a:r>
            <a:r>
              <a:rPr lang="fa-IR" sz="4400" b="1" dirty="0" smtClean="0">
                <a:effectLst>
                  <a:outerShdw blurRad="38100" dist="38100" dir="2700000" algn="tl">
                    <a:srgbClr val="000000">
                      <a:alpha val="43137"/>
                    </a:srgbClr>
                  </a:outerShdw>
                </a:effectLst>
                <a:cs typeface="2  Lotus" pitchFamily="2" charset="-78"/>
              </a:rPr>
              <a:t> انجام می شود.</a:t>
            </a:r>
          </a:p>
          <a:p>
            <a:pPr marL="0" indent="0" algn="just">
              <a:buFont typeface="Symbol" pitchFamily="18" charset="2"/>
              <a:buNone/>
              <a:defRPr/>
            </a:pPr>
            <a:endParaRPr lang="fa-IR" sz="4400" b="1" dirty="0" smtClean="0">
              <a:effectLst>
                <a:outerShdw blurRad="38100" dist="38100" dir="2700000" algn="tl">
                  <a:srgbClr val="000000">
                    <a:alpha val="43137"/>
                  </a:srgbClr>
                </a:outerShdw>
              </a:effectLst>
              <a:cs typeface="2  Lotus" pitchFamily="2" charset="-78"/>
            </a:endParaRPr>
          </a:p>
          <a:p>
            <a:pPr marL="0" indent="0">
              <a:buFont typeface="Symbol" pitchFamily="18" charset="2"/>
              <a:buNone/>
              <a:defRPr/>
            </a:pPr>
            <a:endParaRPr lang="fa-IR" dirty="0"/>
          </a:p>
        </p:txBody>
      </p:sp>
      <p:sp>
        <p:nvSpPr>
          <p:cNvPr id="3" name="Title 2"/>
          <p:cNvSpPr>
            <a:spLocks noGrp="1"/>
          </p:cNvSpPr>
          <p:nvPr>
            <p:ph type="title"/>
          </p:nvPr>
        </p:nvSpPr>
        <p:spPr>
          <a:xfrm>
            <a:off x="457200" y="115888"/>
            <a:ext cx="8229600" cy="1081087"/>
          </a:xfrm>
          <a:solidFill>
            <a:schemeClr val="tx1"/>
          </a:solidFill>
        </p:spPr>
        <p:txBody>
          <a:bodyPr/>
          <a:lstStyle/>
          <a:p>
            <a:r>
              <a:rPr lang="fa-IR" sz="6600" smtClean="0">
                <a:solidFill>
                  <a:srgbClr val="FF0000"/>
                </a:solidFill>
                <a:cs typeface="2  Titr" pitchFamily="2" charset="-78"/>
              </a:rPr>
              <a:t/>
            </a:r>
            <a:br>
              <a:rPr lang="fa-IR" sz="6600" smtClean="0">
                <a:solidFill>
                  <a:srgbClr val="FF0000"/>
                </a:solidFill>
                <a:cs typeface="2  Titr" pitchFamily="2" charset="-78"/>
              </a:rPr>
            </a:br>
            <a:r>
              <a:rPr lang="fa-IR" sz="6600" smtClean="0">
                <a:solidFill>
                  <a:srgbClr val="FF0000"/>
                </a:solidFill>
                <a:cs typeface="2  Titr" pitchFamily="2" charset="-78"/>
              </a:rPr>
              <a:t>ارزیابی دانش آموزان </a:t>
            </a:r>
            <a:br>
              <a:rPr lang="fa-IR" sz="6600" smtClean="0">
                <a:solidFill>
                  <a:srgbClr val="FF0000"/>
                </a:solidFill>
                <a:cs typeface="2  Titr" pitchFamily="2" charset="-78"/>
              </a:rPr>
            </a:br>
            <a:endParaRPr lang="fa-IR" sz="66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500"/>
                                        <p:tgtEl>
                                          <p:spTgt spid="2">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844675"/>
            <a:ext cx="8064500" cy="4537075"/>
          </a:xfrm>
        </p:spPr>
        <p:txBody>
          <a:bodyPr/>
          <a:lstStyle/>
          <a:p>
            <a:pPr marL="0" indent="0" algn="ctr">
              <a:buFont typeface="Symbol" pitchFamily="18" charset="2"/>
              <a:buNone/>
              <a:defRPr/>
            </a:pPr>
            <a:r>
              <a:rPr lang="fa-IR" sz="9600" b="1" dirty="0" smtClean="0">
                <a:effectLst>
                  <a:outerShdw blurRad="38100" dist="38100" dir="2700000" algn="tl">
                    <a:srgbClr val="000000">
                      <a:alpha val="43137"/>
                    </a:srgbClr>
                  </a:outerShdw>
                </a:effectLst>
                <a:cs typeface="2  Lotus" pitchFamily="2" charset="-78"/>
              </a:rPr>
              <a:t>منظور از ارزیابی مبتنی بر وب چیست؟</a:t>
            </a:r>
            <a:endParaRPr lang="en-US" sz="96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solidFill>
            <a:schemeClr val="tx1"/>
          </a:solidFill>
        </p:spPr>
        <p:txBody>
          <a:bodyPr/>
          <a:lstStyle/>
          <a:p>
            <a:r>
              <a:rPr lang="fa-IR" sz="6600" smtClean="0">
                <a:solidFill>
                  <a:srgbClr val="FF0000"/>
                </a:solidFill>
                <a:cs typeface="2  Titr" pitchFamily="2" charset="-78"/>
              </a:rPr>
              <a:t>سوال</a:t>
            </a:r>
            <a:endParaRPr lang="en-US"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549275"/>
            <a:ext cx="8496300" cy="5864225"/>
          </a:xfrm>
        </p:spPr>
        <p:txBody>
          <a:bodyPr/>
          <a:lstStyle/>
          <a:p>
            <a:pPr marL="0" indent="0" algn="just">
              <a:buFont typeface="Symbol" pitchFamily="18" charset="2"/>
              <a:buNone/>
              <a:defRPr/>
            </a:pPr>
            <a:r>
              <a:rPr lang="fa-IR" sz="6000" b="1" dirty="0" smtClean="0">
                <a:solidFill>
                  <a:srgbClr val="FF0000"/>
                </a:solidFill>
                <a:effectLst>
                  <a:outerShdw blurRad="38100" dist="38100" dir="2700000" algn="tl">
                    <a:srgbClr val="000000">
                      <a:alpha val="43137"/>
                    </a:srgbClr>
                  </a:outerShdw>
                </a:effectLst>
                <a:cs typeface="2  Lotus" pitchFamily="2" charset="-78"/>
              </a:rPr>
              <a:t>ارزیابی مبتنی بر وب </a:t>
            </a:r>
            <a:r>
              <a:rPr lang="fa-IR" sz="6000" b="1" dirty="0" smtClean="0">
                <a:effectLst>
                  <a:outerShdw blurRad="38100" dist="38100" dir="2700000" algn="tl">
                    <a:srgbClr val="000000">
                      <a:alpha val="43137"/>
                    </a:srgbClr>
                  </a:outerShdw>
                </a:effectLst>
                <a:cs typeface="2  Lotus" pitchFamily="2" charset="-78"/>
              </a:rPr>
              <a:t>شامل امتحان مبتنی بر فناوری، تهیه برنامه های چند رسانه ای، ارائه مطالب همراه با پاورپوینت، وبلاگ نویسی، پورت فولیوی دیجیتالی و ساختن نقشه ی مفهومی است.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333375"/>
            <a:ext cx="8569325" cy="6264275"/>
          </a:xfrm>
        </p:spPr>
        <p:txBody>
          <a:bodyPr/>
          <a:lstStyle/>
          <a:p>
            <a:pPr marL="0" indent="0" algn="just">
              <a:buFont typeface="Symbol" pitchFamily="18" charset="2"/>
              <a:buNone/>
              <a:defRPr/>
            </a:pPr>
            <a:r>
              <a:rPr lang="fa-IR" sz="4800" b="1" dirty="0">
                <a:solidFill>
                  <a:srgbClr val="C00000"/>
                </a:solidFill>
                <a:effectLst>
                  <a:outerShdw blurRad="38100" dist="38100" dir="2700000" algn="tl">
                    <a:srgbClr val="000000">
                      <a:alpha val="43137"/>
                    </a:srgbClr>
                  </a:outerShdw>
                </a:effectLst>
                <a:cs typeface="2  Lotus" pitchFamily="2" charset="-78"/>
              </a:rPr>
              <a:t>ارزیابی سنتی </a:t>
            </a:r>
            <a:r>
              <a:rPr lang="fa-IR" sz="4800" b="1" dirty="0">
                <a:effectLst>
                  <a:outerShdw blurRad="38100" dist="38100" dir="2700000" algn="tl">
                    <a:srgbClr val="000000">
                      <a:alpha val="43137"/>
                    </a:srgbClr>
                  </a:outerShdw>
                </a:effectLst>
                <a:cs typeface="2  Lotus" pitchFamily="2" charset="-78"/>
              </a:rPr>
              <a:t>امتحانات مبتنی بر کاغذ و قلم، نوشتن مقاله ی انتقادی در ژورنال ها یا پاسخگویی به سوالات کوتاه در مقاله را شامل می شود.</a:t>
            </a:r>
          </a:p>
          <a:p>
            <a:pPr marL="0" indent="0" algn="just">
              <a:buFont typeface="Symbol" pitchFamily="18" charset="2"/>
              <a:buNone/>
              <a:defRPr/>
            </a:pPr>
            <a:r>
              <a:rPr lang="fa-IR" sz="4800" b="1" dirty="0">
                <a:effectLst>
                  <a:outerShdw blurRad="38100" dist="38100" dir="2700000" algn="tl">
                    <a:srgbClr val="000000">
                      <a:alpha val="43137"/>
                    </a:srgbClr>
                  </a:outerShdw>
                </a:effectLst>
                <a:cs typeface="2  Lotus" pitchFamily="2" charset="-78"/>
              </a:rPr>
              <a:t>برای ارزشیابی دانش آموزان در فرایند یادگیری می توان از نرم افزار </a:t>
            </a:r>
            <a:r>
              <a:rPr lang="en-US" sz="4800" b="1" dirty="0">
                <a:solidFill>
                  <a:srgbClr val="FFC000"/>
                </a:solidFill>
                <a:effectLst>
                  <a:outerShdw blurRad="38100" dist="38100" dir="2700000" algn="tl">
                    <a:srgbClr val="000000">
                      <a:alpha val="43137"/>
                    </a:srgbClr>
                  </a:outerShdw>
                </a:effectLst>
                <a:cs typeface="2  Lotus" pitchFamily="2" charset="-78"/>
              </a:rPr>
              <a:t>quiz creator </a:t>
            </a:r>
            <a:r>
              <a:rPr lang="fa-IR" sz="4800" b="1" dirty="0" smtClean="0">
                <a:solidFill>
                  <a:srgbClr val="FFC000"/>
                </a:solidFill>
                <a:effectLst>
                  <a:outerShdw blurRad="38100" dist="38100" dir="2700000" algn="tl">
                    <a:srgbClr val="000000">
                      <a:alpha val="43137"/>
                    </a:srgbClr>
                  </a:outerShdw>
                </a:effectLst>
                <a:cs typeface="2  Lotus" pitchFamily="2" charset="-78"/>
              </a:rPr>
              <a:t> </a:t>
            </a:r>
            <a:r>
              <a:rPr lang="fa-IR" sz="4800" b="1" dirty="0">
                <a:effectLst>
                  <a:outerShdw blurRad="38100" dist="38100" dir="2700000" algn="tl">
                    <a:srgbClr val="000000">
                      <a:alpha val="43137"/>
                    </a:srgbClr>
                  </a:outerShdw>
                </a:effectLst>
                <a:cs typeface="2  Lotus" pitchFamily="2" charset="-78"/>
              </a:rPr>
              <a:t>که برای طراحی سوالات آزمون تهیه شده می توان استفاده کرد.</a:t>
            </a:r>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628775"/>
            <a:ext cx="8642350" cy="5113338"/>
          </a:xfrm>
        </p:spPr>
        <p:txBody>
          <a:bodyPr/>
          <a:lstStyle/>
          <a:p>
            <a:pPr marL="0" indent="0" algn="just">
              <a:spcBef>
                <a:spcPts val="0"/>
              </a:spcBef>
              <a:buFont typeface="Symbol" pitchFamily="18" charset="2"/>
              <a:buNone/>
              <a:defRPr/>
            </a:pPr>
            <a:r>
              <a:rPr lang="fa-IR" sz="8000" b="1" dirty="0" smtClean="0">
                <a:effectLst>
                  <a:outerShdw blurRad="38100" dist="38100" dir="2700000" algn="tl">
                    <a:srgbClr val="000000">
                      <a:alpha val="43137"/>
                    </a:srgbClr>
                  </a:outerShdw>
                </a:effectLst>
                <a:cs typeface="2  Lotus" pitchFamily="2" charset="-78"/>
              </a:rPr>
              <a:t>بعد از پایان درس معلمان به </a:t>
            </a:r>
            <a:r>
              <a:rPr lang="fa-IR" sz="8000" b="1" dirty="0" smtClean="0">
                <a:solidFill>
                  <a:srgbClr val="FFC000"/>
                </a:solidFill>
                <a:effectLst>
                  <a:outerShdw blurRad="38100" dist="38100" dir="2700000" algn="tl">
                    <a:srgbClr val="000000">
                      <a:alpha val="43137"/>
                    </a:srgbClr>
                  </a:outerShdw>
                </a:effectLst>
                <a:cs typeface="2  Lotus" pitchFamily="2" charset="-78"/>
              </a:rPr>
              <a:t>تفکر و اندیشه </a:t>
            </a:r>
            <a:r>
              <a:rPr lang="fa-IR" sz="8000" b="1" dirty="0" smtClean="0">
                <a:effectLst>
                  <a:outerShdw blurRad="38100" dist="38100" dir="2700000" algn="tl">
                    <a:srgbClr val="000000">
                      <a:alpha val="43137"/>
                    </a:srgbClr>
                  </a:outerShdw>
                </a:effectLst>
                <a:cs typeface="2  Lotus" pitchFamily="2" charset="-78"/>
              </a:rPr>
              <a:t>بر بازده های یادگیری مورد انتظار نیاز دارند. </a:t>
            </a:r>
            <a:endParaRPr lang="fa-IR" sz="8000" b="1" dirty="0">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xfrm>
            <a:off x="250825" y="115888"/>
            <a:ext cx="8642350" cy="1225550"/>
          </a:xfrm>
          <a:solidFill>
            <a:schemeClr val="tx1"/>
          </a:solidFill>
        </p:spPr>
        <p:txBody>
          <a:bodyPr/>
          <a:lstStyle/>
          <a:p>
            <a:r>
              <a:rPr lang="fa-IR" sz="6000" smtClean="0">
                <a:solidFill>
                  <a:srgbClr val="FF0000"/>
                </a:solidFill>
                <a:cs typeface="2  Titr" pitchFamily="2" charset="-78"/>
              </a:rPr>
              <a:t/>
            </a:r>
            <a:br>
              <a:rPr lang="fa-IR" sz="6000" smtClean="0">
                <a:solidFill>
                  <a:srgbClr val="FF0000"/>
                </a:solidFill>
                <a:cs typeface="2  Titr" pitchFamily="2" charset="-78"/>
              </a:rPr>
            </a:br>
            <a:r>
              <a:rPr lang="fa-IR" sz="6000" smtClean="0">
                <a:solidFill>
                  <a:srgbClr val="FF0000"/>
                </a:solidFill>
                <a:cs typeface="2  Titr" pitchFamily="2" charset="-78"/>
              </a:rPr>
              <a:t>تفکرو تأمل و پیشنهادات  بیش تر </a:t>
            </a:r>
            <a:br>
              <a:rPr lang="fa-IR" sz="6000" smtClean="0">
                <a:solidFill>
                  <a:srgbClr val="FF0000"/>
                </a:solidFill>
                <a:cs typeface="2  Titr" pitchFamily="2" charset="-78"/>
              </a:rPr>
            </a:br>
            <a:endParaRPr lang="fa-IR" sz="60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916113"/>
            <a:ext cx="8280400" cy="4608512"/>
          </a:xfrm>
        </p:spPr>
        <p:txBody>
          <a:bodyPr/>
          <a:lstStyle/>
          <a:p>
            <a:pPr marL="0" indent="0" algn="ctr">
              <a:buFont typeface="Symbol" pitchFamily="18" charset="2"/>
              <a:buNone/>
              <a:defRPr/>
            </a:pPr>
            <a:r>
              <a:rPr lang="fa-IR" sz="6600" b="1" dirty="0" smtClean="0">
                <a:effectLst>
                  <a:outerShdw blurRad="38100" dist="38100" dir="2700000" algn="tl">
                    <a:srgbClr val="000000">
                      <a:alpha val="43137"/>
                    </a:srgbClr>
                  </a:outerShdw>
                </a:effectLst>
                <a:cs typeface="2  Lotus" pitchFamily="2" charset="-78"/>
              </a:rPr>
              <a:t>به نظر شما معلمان در چه زمینه هایی نیاز به </a:t>
            </a:r>
            <a:r>
              <a:rPr lang="fa-IR" sz="6600" b="1" dirty="0" smtClean="0">
                <a:solidFill>
                  <a:srgbClr val="FFC000"/>
                </a:solidFill>
                <a:effectLst>
                  <a:outerShdw blurRad="38100" dist="38100" dir="2700000" algn="tl">
                    <a:srgbClr val="000000">
                      <a:alpha val="43137"/>
                    </a:srgbClr>
                  </a:outerShdw>
                </a:effectLst>
                <a:cs typeface="2  Lotus" pitchFamily="2" charset="-78"/>
              </a:rPr>
              <a:t>تفکر و اندیشه </a:t>
            </a:r>
            <a:r>
              <a:rPr lang="fa-IR" sz="6600" b="1" dirty="0" smtClean="0">
                <a:effectLst>
                  <a:outerShdw blurRad="38100" dist="38100" dir="2700000" algn="tl">
                    <a:srgbClr val="000000">
                      <a:alpha val="43137"/>
                    </a:srgbClr>
                  </a:outerShdw>
                </a:effectLst>
                <a:cs typeface="2  Lotus" pitchFamily="2" charset="-78"/>
              </a:rPr>
              <a:t>بر بازده های یادگیری مورد انتظار دارند؟</a:t>
            </a:r>
            <a:endParaRPr lang="en-US" sz="6600" dirty="0"/>
          </a:p>
        </p:txBody>
      </p:sp>
      <p:sp>
        <p:nvSpPr>
          <p:cNvPr id="3" name="Title 2"/>
          <p:cNvSpPr>
            <a:spLocks noGrp="1"/>
          </p:cNvSpPr>
          <p:nvPr>
            <p:ph type="title"/>
          </p:nvPr>
        </p:nvSpPr>
        <p:spPr>
          <a:solidFill>
            <a:schemeClr val="tx1"/>
          </a:solidFill>
        </p:spPr>
        <p:txBody>
          <a:bodyPr/>
          <a:lstStyle/>
          <a:p>
            <a:r>
              <a:rPr lang="fa-IR" sz="7200" smtClean="0">
                <a:solidFill>
                  <a:srgbClr val="FF0000"/>
                </a:solidFill>
                <a:cs typeface="2  Titr" pitchFamily="2" charset="-78"/>
              </a:rPr>
              <a:t>سوال</a:t>
            </a:r>
            <a:endParaRPr lang="en-US" sz="72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476250"/>
            <a:ext cx="8353425" cy="5976938"/>
          </a:xfrm>
        </p:spPr>
        <p:txBody>
          <a:bodyPr/>
          <a:lstStyle/>
          <a:p>
            <a:pPr marL="0" indent="0" algn="jus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تفکر می تواند شامل میزان تناسب فناوری های بکار گرفته شده با موضوع درسی، نقاط قوت و ضعف فناوری و نقش فناوری بر بهبود یادگیری شود. و حتی ممکن است شامل پیشنهادات جدیدی در زمینه فناوری های جایگزین، فعالیت ها و روش های آموزشی، رویکرد های ارزیابی باشد. </a:t>
            </a:r>
          </a:p>
          <a:p>
            <a:pPr marL="0" indent="0" algn="just">
              <a:buFont typeface="Symbol" pitchFamily="18" charset="2"/>
              <a:buNone/>
              <a:defRPr/>
            </a:pPr>
            <a:endParaRPr lang="en-US" sz="4800" dirty="0"/>
          </a:p>
        </p:txBody>
      </p:sp>
    </p:spTree>
  </p:cSld>
  <p:clrMapOvr>
    <a:masterClrMapping/>
  </p:clrMapOvr>
  <p:transition spd="med">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1916113"/>
            <a:ext cx="8208963" cy="4752975"/>
          </a:xfrm>
        </p:spPr>
        <p:txBody>
          <a:bodyPr/>
          <a:lstStyle/>
          <a:p>
            <a:pPr marL="0" indent="0" algn="ctr">
              <a:buFont typeface="Symbol" pitchFamily="18" charset="2"/>
              <a:buNone/>
              <a:defRPr/>
            </a:pPr>
            <a:r>
              <a:rPr lang="fa-IR" sz="8000" b="1" dirty="0" smtClean="0">
                <a:solidFill>
                  <a:schemeClr val="tx1"/>
                </a:solidFill>
                <a:effectLst>
                  <a:outerShdw blurRad="38100" dist="38100" dir="2700000" algn="tl">
                    <a:srgbClr val="000000">
                      <a:alpha val="43137"/>
                    </a:srgbClr>
                  </a:outerShdw>
                </a:effectLst>
                <a:cs typeface="2  Lotus" pitchFamily="2" charset="-78"/>
              </a:rPr>
              <a:t>به نظر شما در این مرحله معلمان به چه سوالاتی باید پاسخ دهند؟</a:t>
            </a:r>
            <a:endParaRPr lang="en-US" sz="8000" dirty="0">
              <a:solidFill>
                <a:schemeClr val="tx1"/>
              </a:solidFill>
            </a:endParaRPr>
          </a:p>
        </p:txBody>
      </p:sp>
      <p:sp>
        <p:nvSpPr>
          <p:cNvPr id="3" name="Title 2"/>
          <p:cNvSpPr>
            <a:spLocks noGrp="1"/>
          </p:cNvSpPr>
          <p:nvPr>
            <p:ph type="title"/>
          </p:nvPr>
        </p:nvSpPr>
        <p:spPr>
          <a:solidFill>
            <a:schemeClr val="tx1"/>
          </a:solidFill>
        </p:spPr>
        <p:txBody>
          <a:bodyPr/>
          <a:lstStyle/>
          <a:p>
            <a:r>
              <a:rPr lang="fa-IR" sz="6600" smtClean="0">
                <a:solidFill>
                  <a:srgbClr val="FF0000"/>
                </a:solidFill>
                <a:cs typeface="2  Titr" pitchFamily="2" charset="-78"/>
              </a:rPr>
              <a:t>سوال</a:t>
            </a:r>
            <a:endParaRPr lang="en-US" sz="66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5"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2000"/>
                                        <p:tgtEl>
                                          <p:spTgt spid="2">
                                            <p:txEl>
                                              <p:pRg st="0" end="0"/>
                                            </p:txEl>
                                          </p:spTgt>
                                        </p:tgtEl>
                                      </p:cBhvr>
                                    </p:animEffect>
                                    <p:anim calcmode="lin" valueType="num">
                                      <p:cBhvr>
                                        <p:cTn id="26"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642350" cy="6481763"/>
          </a:xfrm>
        </p:spPr>
        <p:txBody>
          <a:bodyPr/>
          <a:lstStyle/>
          <a:p>
            <a:pPr marL="0" indent="0" algn="jus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a:t>
            </a:r>
            <a:r>
              <a:rPr lang="fa-IR" sz="5400" b="1" dirty="0" smtClean="0">
                <a:effectLst>
                  <a:outerShdw blurRad="38100" dist="38100" dir="2700000" algn="tl">
                    <a:srgbClr val="000000">
                      <a:alpha val="43137"/>
                    </a:srgbClr>
                  </a:outerShdw>
                </a:effectLst>
                <a:cs typeface="2  Lotus" pitchFamily="2" charset="-78"/>
              </a:rPr>
              <a:t>آیا سوالات اصلی مطرح شده در موضوع درسی پاسخ داده شده است؟</a:t>
            </a:r>
          </a:p>
          <a:p>
            <a:pPr marL="0" indent="0" algn="jus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a:t>
            </a:r>
            <a:r>
              <a:rPr lang="fa-IR" sz="5400" b="1" dirty="0" smtClean="0">
                <a:effectLst>
                  <a:outerShdw blurRad="38100" dist="38100" dir="2700000" algn="tl">
                    <a:srgbClr val="000000">
                      <a:alpha val="43137"/>
                    </a:srgbClr>
                  </a:outerShdw>
                </a:effectLst>
                <a:cs typeface="2  Lotus" pitchFamily="2" charset="-78"/>
              </a:rPr>
              <a:t>آیا فعالیت های مناسبی برای رسیدن به اهداف یادگیری مورد نظر برنامه ریزی شده است؟</a:t>
            </a:r>
          </a:p>
          <a:p>
            <a:pPr marL="0" indent="0" algn="just">
              <a:buFont typeface="Symbol" pitchFamily="18" charset="2"/>
              <a:buNone/>
              <a:defRPr/>
            </a:pPr>
            <a:r>
              <a:rPr lang="fa-IR" sz="5400" b="1" dirty="0" smtClean="0">
                <a:solidFill>
                  <a:srgbClr val="FF0000"/>
                </a:solidFill>
                <a:effectLst>
                  <a:outerShdw blurRad="38100" dist="38100" dir="2700000" algn="tl">
                    <a:srgbClr val="000000">
                      <a:alpha val="43137"/>
                    </a:srgbClr>
                  </a:outerShdw>
                </a:effectLst>
                <a:cs typeface="2  Lotus" pitchFamily="2" charset="-78"/>
              </a:rPr>
              <a:t>•</a:t>
            </a:r>
            <a:r>
              <a:rPr lang="fa-IR" sz="5400" b="1" dirty="0" smtClean="0">
                <a:effectLst>
                  <a:outerShdw blurRad="38100" dist="38100" dir="2700000" algn="tl">
                    <a:srgbClr val="000000">
                      <a:alpha val="43137"/>
                    </a:srgbClr>
                  </a:outerShdw>
                </a:effectLst>
                <a:cs typeface="2  Lotus" pitchFamily="2" charset="-78"/>
              </a:rPr>
              <a:t>آیا فناوری های انتخاب شده از فرایند های آموزشی حمایت می کند؟</a:t>
            </a:r>
          </a:p>
          <a:p>
            <a:pPr algn="just">
              <a:defRPr/>
            </a:pPr>
            <a:endParaRPr lang="fa-IR" sz="5400" b="1" dirty="0">
              <a:effectLst>
                <a:outerShdw blurRad="38100" dist="38100" dir="2700000" algn="tl">
                  <a:srgbClr val="000000">
                    <a:alpha val="43137"/>
                  </a:srgbClr>
                </a:outerShdw>
              </a:effectLst>
              <a:cs typeface="2  Lotus" pitchFamily="2" charset="-78"/>
            </a:endParaRPr>
          </a:p>
        </p:txBody>
      </p:sp>
    </p:spTree>
  </p:cSld>
  <p:clrMapOvr>
    <a:masterClrMapping/>
  </p:clrMapOvr>
  <p:transition spd="slow">
    <p:dissolv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333375"/>
            <a:ext cx="8642350" cy="6191250"/>
          </a:xfrm>
        </p:spPr>
        <p:txBody>
          <a:bodyPr/>
          <a:lstStyle/>
          <a:p>
            <a:pPr algn="just">
              <a:buFont typeface="Arial" pitchFamily="34" charset="0"/>
              <a:buChar char="•"/>
              <a:defRPr/>
            </a:pPr>
            <a:r>
              <a:rPr lang="fa-IR" sz="5400" b="1" dirty="0" smtClean="0">
                <a:effectLst>
                  <a:outerShdw blurRad="38100" dist="38100" dir="2700000" algn="tl">
                    <a:srgbClr val="000000">
                      <a:alpha val="43137"/>
                    </a:srgbClr>
                  </a:outerShdw>
                </a:effectLst>
                <a:cs typeface="2  Lotus" pitchFamily="2" charset="-78"/>
              </a:rPr>
              <a:t> آیا </a:t>
            </a:r>
            <a:r>
              <a:rPr lang="fa-IR" sz="5400" b="1" dirty="0">
                <a:effectLst>
                  <a:outerShdw blurRad="38100" dist="38100" dir="2700000" algn="tl">
                    <a:srgbClr val="000000">
                      <a:alpha val="43137"/>
                    </a:srgbClr>
                  </a:outerShdw>
                </a:effectLst>
                <a:cs typeface="2  Lotus" pitchFamily="2" charset="-78"/>
              </a:rPr>
              <a:t>دلایل اساسی برای کاربرد فناوری به خوبی بیان شده است؟</a:t>
            </a:r>
          </a:p>
          <a:p>
            <a:pPr algn="just">
              <a:buFont typeface="Arial" pitchFamily="34" charset="0"/>
              <a:buChar char="•"/>
              <a:defRPr/>
            </a:pPr>
            <a:r>
              <a:rPr lang="fa-IR" sz="5400" b="1" dirty="0" smtClean="0">
                <a:effectLst>
                  <a:outerShdw blurRad="38100" dist="38100" dir="2700000" algn="tl">
                    <a:srgbClr val="000000">
                      <a:alpha val="43137"/>
                    </a:srgbClr>
                  </a:outerShdw>
                </a:effectLst>
                <a:cs typeface="2  Lotus" pitchFamily="2" charset="-78"/>
              </a:rPr>
              <a:t> آیا </a:t>
            </a:r>
            <a:r>
              <a:rPr lang="fa-IR" sz="5400" b="1" dirty="0">
                <a:effectLst>
                  <a:outerShdw blurRad="38100" dist="38100" dir="2700000" algn="tl">
                    <a:srgbClr val="000000">
                      <a:alpha val="43137"/>
                    </a:srgbClr>
                  </a:outerShdw>
                </a:effectLst>
                <a:cs typeface="2  Lotus" pitchFamily="2" charset="-78"/>
              </a:rPr>
              <a:t>فرایند اجرا به بهبودی فرایند یادگیری منجر شده است؟</a:t>
            </a:r>
          </a:p>
          <a:p>
            <a:pPr algn="just">
              <a:buFont typeface="Arial" pitchFamily="34" charset="0"/>
              <a:buChar char="•"/>
              <a:defRPr/>
            </a:pPr>
            <a:r>
              <a:rPr lang="fa-IR" sz="5400" b="1" dirty="0" smtClean="0">
                <a:effectLst>
                  <a:outerShdw blurRad="38100" dist="38100" dir="2700000" algn="tl">
                    <a:srgbClr val="000000">
                      <a:alpha val="43137"/>
                    </a:srgbClr>
                  </a:outerShdw>
                </a:effectLst>
                <a:cs typeface="2  Lotus" pitchFamily="2" charset="-78"/>
              </a:rPr>
              <a:t> آیا </a:t>
            </a:r>
            <a:r>
              <a:rPr lang="fa-IR" sz="5400" b="1" dirty="0">
                <a:effectLst>
                  <a:outerShdw blurRad="38100" dist="38100" dir="2700000" algn="tl">
                    <a:srgbClr val="000000">
                      <a:alpha val="43137"/>
                    </a:srgbClr>
                  </a:outerShdw>
                </a:effectLst>
                <a:cs typeface="2  Lotus" pitchFamily="2" charset="-78"/>
              </a:rPr>
              <a:t>روش های بکار گرفته شده برای ارزیابی دانش آموزان معتبر هستند؟</a:t>
            </a:r>
          </a:p>
          <a:p>
            <a:pPr>
              <a:defRPr/>
            </a:pPr>
            <a:endParaRPr lang="en-US" sz="5400" dirty="0"/>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260350"/>
            <a:ext cx="8424862" cy="6337300"/>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در نظریه های آموزشی تاکید بر </a:t>
            </a:r>
            <a:r>
              <a:rPr lang="fa-IR" sz="4400" b="1" dirty="0" smtClean="0">
                <a:solidFill>
                  <a:srgbClr val="FF0000"/>
                </a:solidFill>
                <a:effectLst>
                  <a:outerShdw blurRad="38100" dist="38100" dir="2700000" algn="tl">
                    <a:srgbClr val="000000">
                      <a:alpha val="43137"/>
                    </a:srgbClr>
                  </a:outerShdw>
                </a:effectLst>
                <a:cs typeface="2  Lotus" pitchFamily="2" charset="-78"/>
              </a:rPr>
              <a:t>نحوه ی طراحی صحیح آموزش</a:t>
            </a:r>
            <a:r>
              <a:rPr lang="fa-IR" sz="4400" b="1" dirty="0" smtClean="0">
                <a:effectLst>
                  <a:outerShdw blurRad="38100" dist="38100" dir="2700000" algn="tl">
                    <a:srgbClr val="000000">
                      <a:alpha val="43137"/>
                    </a:srgbClr>
                  </a:outerShdw>
                </a:effectLst>
                <a:cs typeface="2  Lotus" pitchFamily="2" charset="-78"/>
              </a:rPr>
              <a:t> است، نه بر تبیین یادگیری. نظریه ی آموزشی با استفاده از قانون ثرندایک و دیگر نظریه ها به </a:t>
            </a:r>
            <a:r>
              <a:rPr lang="fa-IR" sz="4400" b="1" dirty="0" smtClean="0">
                <a:solidFill>
                  <a:srgbClr val="FFC000"/>
                </a:solidFill>
                <a:effectLst>
                  <a:outerShdw blurRad="38100" dist="38100" dir="2700000" algn="tl">
                    <a:srgbClr val="000000">
                      <a:alpha val="43137"/>
                    </a:srgbClr>
                  </a:outerShdw>
                </a:effectLst>
                <a:cs typeface="2  Lotus" pitchFamily="2" charset="-78"/>
              </a:rPr>
              <a:t>تهیه ی مجموعه توصیه هایی برای طراحی یک مجموعه </a:t>
            </a:r>
            <a:r>
              <a:rPr lang="fa-IR" sz="4400" b="1" dirty="0" smtClean="0">
                <a:effectLst>
                  <a:outerShdw blurRad="38100" dist="38100" dir="2700000" algn="tl">
                    <a:srgbClr val="000000">
                      <a:alpha val="43137"/>
                    </a:srgbClr>
                  </a:outerShdw>
                </a:effectLst>
                <a:cs typeface="2  Lotus" pitchFamily="2" charset="-78"/>
              </a:rPr>
              <a:t>بهینه از آموزش می پردازند.</a:t>
            </a:r>
          </a:p>
          <a:p>
            <a:pPr marL="0" indent="0" algn="just">
              <a:buFont typeface="Symbol" pitchFamily="18" charset="2"/>
              <a:buNone/>
              <a:defRPr/>
            </a:pPr>
            <a:r>
              <a:rPr lang="fa-IR" sz="4400" b="1" dirty="0" smtClean="0">
                <a:effectLst>
                  <a:outerShdw blurRad="38100" dist="38100" dir="2700000" algn="tl">
                    <a:srgbClr val="000000">
                      <a:alpha val="43137"/>
                    </a:srgbClr>
                  </a:outerShdw>
                </a:effectLst>
                <a:cs typeface="2  Lotus" pitchFamily="2" charset="-78"/>
              </a:rPr>
              <a:t>به عبارت دیگر نظریه های آموزشی مبتنی بر نظریه های یادگیری هستند که یادگیری را تبیین می کنند.</a:t>
            </a:r>
            <a:endParaRPr lang="en-US" sz="44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1700213"/>
            <a:ext cx="8424863" cy="4824412"/>
          </a:xfrm>
        </p:spPr>
        <p:txBody>
          <a:bodyPr/>
          <a:lstStyle/>
          <a:p>
            <a:pPr marL="0" indent="0" algn="just">
              <a:spcBef>
                <a:spcPts val="0"/>
              </a:spcBef>
              <a:buFont typeface="Symbol" pitchFamily="18" charset="2"/>
              <a:buNone/>
              <a:defRPr/>
            </a:pPr>
            <a:r>
              <a:rPr lang="fa-IR" sz="4400" b="1" dirty="0" smtClean="0">
                <a:solidFill>
                  <a:srgbClr val="FF0000"/>
                </a:solidFill>
                <a:effectLst>
                  <a:outerShdw blurRad="38100" dist="38100" dir="2700000" algn="tl">
                    <a:srgbClr val="000000">
                      <a:alpha val="43137"/>
                    </a:srgbClr>
                  </a:outerShdw>
                </a:effectLst>
                <a:cs typeface="2  Lotus" pitchFamily="2" charset="-78"/>
              </a:rPr>
              <a:t>1) </a:t>
            </a:r>
            <a:r>
              <a:rPr lang="fa-IR" sz="4400" b="1" dirty="0" smtClean="0">
                <a:effectLst>
                  <a:outerShdw blurRad="38100" dist="38100" dir="2700000" algn="tl">
                    <a:srgbClr val="000000">
                      <a:alpha val="43137"/>
                    </a:srgbClr>
                  </a:outerShdw>
                </a:effectLst>
                <a:cs typeface="2  Lotus" pitchFamily="2" charset="-78"/>
              </a:rPr>
              <a:t>از ابزارهای مبتنی بر فناوری نه فقط برای ایجاد انگیزه در مخاطبان و تشویق آنان، بلکه برای </a:t>
            </a:r>
            <a:r>
              <a:rPr lang="fa-IR" sz="4400" b="1" dirty="0" smtClean="0">
                <a:solidFill>
                  <a:srgbClr val="FF0000"/>
                </a:solidFill>
                <a:effectLst>
                  <a:outerShdw blurRad="38100" dist="38100" dir="2700000" algn="tl">
                    <a:srgbClr val="000000">
                      <a:alpha val="43137"/>
                    </a:srgbClr>
                  </a:outerShdw>
                </a:effectLst>
                <a:cs typeface="2  Lotus" pitchFamily="2" charset="-78"/>
              </a:rPr>
              <a:t>دستیابی به اهداف یاددهی-یادگیری </a:t>
            </a:r>
            <a:r>
              <a:rPr lang="fa-IR" sz="4400" b="1" dirty="0" smtClean="0">
                <a:effectLst>
                  <a:outerShdw blurRad="38100" dist="38100" dir="2700000" algn="tl">
                    <a:srgbClr val="000000">
                      <a:alpha val="43137"/>
                    </a:srgbClr>
                  </a:outerShdw>
                </a:effectLst>
                <a:cs typeface="2  Lotus" pitchFamily="2" charset="-78"/>
              </a:rPr>
              <a:t>موثر نیز می توان استفاده کرد. </a:t>
            </a:r>
            <a:r>
              <a:rPr lang="fa-IR" sz="4400" b="1" i="1" u="sng" dirty="0" smtClean="0">
                <a:solidFill>
                  <a:srgbClr val="C00000"/>
                </a:solidFill>
                <a:effectLst>
                  <a:outerShdw blurRad="38100" dist="38100" dir="2700000" algn="tl">
                    <a:srgbClr val="000000">
                      <a:alpha val="43137"/>
                    </a:srgbClr>
                  </a:outerShdw>
                </a:effectLst>
                <a:cs typeface="2  Lotus" pitchFamily="2" charset="-78"/>
              </a:rPr>
              <a:t>نباید</a:t>
            </a:r>
            <a:r>
              <a:rPr lang="fa-IR" sz="4400" b="1" dirty="0" smtClean="0">
                <a:effectLst>
                  <a:outerShdw blurRad="38100" dist="38100" dir="2700000" algn="tl">
                    <a:srgbClr val="000000">
                      <a:alpha val="43137"/>
                    </a:srgbClr>
                  </a:outerShdw>
                </a:effectLst>
                <a:cs typeface="2  Lotus" pitchFamily="2" charset="-78"/>
              </a:rPr>
              <a:t> از این ابزارها در فعالیت های ساده و آسان که کاربرد روش های دیگر برای آن ها راحت تر است استفاده کرد.</a:t>
            </a:r>
          </a:p>
          <a:p>
            <a:pPr marL="0" indent="0" algn="just">
              <a:spcBef>
                <a:spcPts val="0"/>
              </a:spcBef>
              <a:buFont typeface="Symbol" pitchFamily="18" charset="2"/>
              <a:buNone/>
              <a:defRPr/>
            </a:pPr>
            <a:endParaRPr lang="fa-IR" sz="4400" b="1" dirty="0">
              <a:effectLst>
                <a:outerShdw blurRad="38100" dist="38100" dir="2700000" algn="tl">
                  <a:srgbClr val="000000">
                    <a:alpha val="43137"/>
                  </a:srgbClr>
                </a:outerShdw>
              </a:effectLst>
              <a:cs typeface="2  Lotus" pitchFamily="2" charset="-78"/>
            </a:endParaRPr>
          </a:p>
        </p:txBody>
      </p:sp>
      <p:sp>
        <p:nvSpPr>
          <p:cNvPr id="89091" name="Title 2"/>
          <p:cNvSpPr>
            <a:spLocks noGrp="1"/>
          </p:cNvSpPr>
          <p:nvPr>
            <p:ph type="title"/>
          </p:nvPr>
        </p:nvSpPr>
        <p:spPr>
          <a:xfrm>
            <a:off x="250825" y="115888"/>
            <a:ext cx="8713788" cy="1368425"/>
          </a:xfrm>
          <a:solidFill>
            <a:schemeClr val="tx1"/>
          </a:solidFill>
        </p:spPr>
        <p:txBody>
          <a:bodyPr/>
          <a:lstStyle/>
          <a:p>
            <a:r>
              <a:rPr lang="fa-IR" smtClean="0">
                <a:solidFill>
                  <a:srgbClr val="FF0000"/>
                </a:solidFill>
                <a:cs typeface="2  Titr" pitchFamily="2" charset="-78"/>
              </a:rPr>
              <a:t>نکات قابل توجه در طراحی یک واحد درسی مبتنی بر </a:t>
            </a:r>
            <a:r>
              <a:rPr lang="en-US" smtClean="0">
                <a:solidFill>
                  <a:srgbClr val="FF0000"/>
                </a:solidFill>
                <a:cs typeface="2  Titr" pitchFamily="2" charset="-78"/>
              </a:rPr>
              <a:t>IT </a:t>
            </a:r>
            <a:endParaRPr lang="fa-IR" smtClean="0">
              <a:solidFill>
                <a:srgbClr val="FF0000"/>
              </a:solidFill>
              <a:cs typeface="2  Titr" pitchFamily="2" charset="-78"/>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404813"/>
            <a:ext cx="8569325" cy="6192837"/>
          </a:xfrm>
        </p:spPr>
        <p:txBody>
          <a:bodyPr/>
          <a:lstStyle/>
          <a:p>
            <a:pPr marL="0" indent="0" algn="just">
              <a:buFont typeface="Symbol" pitchFamily="18" charset="2"/>
              <a:buNone/>
              <a:defRPr/>
            </a:pPr>
            <a:r>
              <a:rPr lang="fa-IR" sz="6000" b="1" dirty="0" smtClean="0">
                <a:solidFill>
                  <a:srgbClr val="FF0000"/>
                </a:solidFill>
                <a:effectLst>
                  <a:outerShdw blurRad="38100" dist="38100" dir="2700000" algn="tl">
                    <a:srgbClr val="000000">
                      <a:alpha val="43137"/>
                    </a:srgbClr>
                  </a:outerShdw>
                </a:effectLst>
                <a:cs typeface="2  Lotus" pitchFamily="2" charset="-78"/>
              </a:rPr>
              <a:t>2) </a:t>
            </a:r>
            <a:r>
              <a:rPr lang="fa-IR" sz="6000" b="1" dirty="0" smtClean="0">
                <a:effectLst>
                  <a:outerShdw blurRad="38100" dist="38100" dir="2700000" algn="tl">
                    <a:srgbClr val="000000">
                      <a:alpha val="43137"/>
                    </a:srgbClr>
                  </a:outerShdw>
                </a:effectLst>
                <a:cs typeface="2  Lotus" pitchFamily="2" charset="-78"/>
              </a:rPr>
              <a:t>محتوا و روش آماده سازی در هنگام استفاده از این ابزارها باید کاملاً مشخص باشد. اعمال    دانش آموزان با استفاده از این ابزارها برای </a:t>
            </a:r>
            <a:r>
              <a:rPr lang="fa-IR" sz="6000" b="1" dirty="0" smtClean="0">
                <a:solidFill>
                  <a:srgbClr val="FF0000"/>
                </a:solidFill>
                <a:effectLst>
                  <a:outerShdw blurRad="38100" dist="38100" dir="2700000" algn="tl">
                    <a:srgbClr val="000000">
                      <a:alpha val="43137"/>
                    </a:srgbClr>
                  </a:outerShdw>
                </a:effectLst>
                <a:cs typeface="2  Lotus" pitchFamily="2" charset="-78"/>
              </a:rPr>
              <a:t>تمرکز و استفاده بهینه از زمان و منابع </a:t>
            </a:r>
            <a:r>
              <a:rPr lang="fa-IR" sz="6000" b="1" dirty="0" smtClean="0">
                <a:effectLst>
                  <a:outerShdw blurRad="38100" dist="38100" dir="2700000" algn="tl">
                    <a:srgbClr val="000000">
                      <a:alpha val="43137"/>
                    </a:srgbClr>
                  </a:outerShdw>
                </a:effectLst>
                <a:cs typeface="2  Lotus" pitchFamily="2" charset="-78"/>
              </a:rPr>
              <a:t>سازماندهی شود. </a:t>
            </a:r>
            <a:endParaRPr lang="en-US" sz="6000" dirty="0"/>
          </a:p>
        </p:txBody>
      </p:sp>
    </p:spTree>
  </p:cSld>
  <p:clrMapOvr>
    <a:masterClrMapping/>
  </p:clrMapOvr>
  <p:transition spd="slow">
    <p:split orient="ver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88913"/>
            <a:ext cx="8785225" cy="6553200"/>
          </a:xfrm>
        </p:spPr>
        <p:txBody>
          <a:bodyPr/>
          <a:lstStyle/>
          <a:p>
            <a:pPr marL="0" indent="0" algn="just">
              <a:spcBef>
                <a:spcPts val="0"/>
              </a:spcBef>
              <a:buFont typeface="Symbol" pitchFamily="18" charset="2"/>
              <a:buNone/>
              <a:defRPr/>
            </a:pPr>
            <a:r>
              <a:rPr lang="fa-IR" sz="5400" b="1" dirty="0" smtClean="0">
                <a:effectLst>
                  <a:outerShdw blurRad="38100" dist="38100" dir="2700000" algn="tl">
                    <a:srgbClr val="000000">
                      <a:alpha val="43137"/>
                    </a:srgbClr>
                  </a:outerShdw>
                </a:effectLst>
                <a:cs typeface="2  Lotus" pitchFamily="2" charset="-78"/>
              </a:rPr>
              <a:t>آن ها می توانند از این ابزارها برای یافتن پاسخ صحیح سوالات متناسب با موضوع درسی و برای ذخیره کردن و ارزیابی و بهبود کار و تکالیف استفاده کنند. معلم باید </a:t>
            </a:r>
            <a:r>
              <a:rPr lang="fa-IR" sz="5400" b="1" dirty="0" smtClean="0">
                <a:solidFill>
                  <a:srgbClr val="FFC000"/>
                </a:solidFill>
                <a:effectLst>
                  <a:outerShdw blurRad="38100" dist="38100" dir="2700000" algn="tl">
                    <a:srgbClr val="000000">
                      <a:alpha val="43137"/>
                    </a:srgbClr>
                  </a:outerShdw>
                </a:effectLst>
                <a:cs typeface="2  Lotus" pitchFamily="2" charset="-78"/>
              </a:rPr>
              <a:t>ارتباط بین کاربرد این ابزار و هدف تدریس</a:t>
            </a:r>
            <a:r>
              <a:rPr lang="fa-IR" sz="5400" b="1" dirty="0" smtClean="0">
                <a:effectLst>
                  <a:outerShdw blurRad="38100" dist="38100" dir="2700000" algn="tl">
                    <a:srgbClr val="000000">
                      <a:alpha val="43137"/>
                    </a:srgbClr>
                  </a:outerShdw>
                </a:effectLst>
                <a:cs typeface="2  Lotus" pitchFamily="2" charset="-78"/>
              </a:rPr>
              <a:t> و تأثیر آن را بر فعالیت های روزمره دانش آموزان مشخص کند.</a:t>
            </a:r>
          </a:p>
          <a:p>
            <a:pPr algn="just">
              <a:spcBef>
                <a:spcPts val="0"/>
              </a:spcBef>
              <a:defRPr/>
            </a:pPr>
            <a:endParaRPr lang="en-US" sz="5400" dirty="0"/>
          </a:p>
        </p:txBody>
      </p:sp>
    </p:spTree>
  </p:cSld>
  <p:clrMapOvr>
    <a:masterClrMapping/>
  </p:clrMapOvr>
  <p:transition spd="slow">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476250"/>
            <a:ext cx="8569325" cy="6192838"/>
          </a:xfrm>
        </p:spPr>
        <p:txBody>
          <a:bodyPr/>
          <a:lstStyle/>
          <a:p>
            <a:pPr marL="0" indent="0" algn="just">
              <a:buFont typeface="Symbol" pitchFamily="18" charset="2"/>
              <a:buNone/>
              <a:defRPr/>
            </a:pPr>
            <a:r>
              <a:rPr lang="en-US" sz="4400" b="1" dirty="0" smtClean="0">
                <a:effectLst>
                  <a:outerShdw blurRad="38100" dist="38100" dir="2700000" algn="tl">
                    <a:srgbClr val="000000">
                      <a:alpha val="43137"/>
                    </a:srgbClr>
                  </a:outerShdw>
                </a:effectLst>
                <a:latin typeface="2  Lotus"/>
                <a:cs typeface="2  Lotus" pitchFamily="2" charset="-78"/>
              </a:rPr>
              <a:t> </a:t>
            </a:r>
            <a:r>
              <a:rPr lang="en-US" sz="4400" b="1" dirty="0" smtClean="0">
                <a:solidFill>
                  <a:srgbClr val="C00000"/>
                </a:solidFill>
                <a:effectLst>
                  <a:outerShdw blurRad="38100" dist="38100" dir="2700000" algn="tl">
                    <a:srgbClr val="000000">
                      <a:alpha val="43137"/>
                    </a:srgbClr>
                  </a:outerShdw>
                </a:effectLst>
                <a:latin typeface="2  Lotus"/>
                <a:cs typeface="2  Lotus" pitchFamily="2" charset="-78"/>
              </a:rPr>
              <a:t>(3</a:t>
            </a:r>
            <a:r>
              <a:rPr lang="fa-IR" sz="4400" b="1" dirty="0" smtClean="0">
                <a:effectLst>
                  <a:outerShdw blurRad="38100" dist="38100" dir="2700000" algn="tl">
                    <a:srgbClr val="000000">
                      <a:alpha val="43137"/>
                    </a:srgbClr>
                  </a:outerShdw>
                </a:effectLst>
                <a:latin typeface="2  Lotus"/>
                <a:cs typeface="2  Lotus" pitchFamily="2" charset="-78"/>
              </a:rPr>
              <a:t>معلمان باید ابعاد و بخش هایی از تدریس را که در آن از فناوری استفاده می شود در طرح درس خود مشخص کند.</a:t>
            </a:r>
            <a:r>
              <a:rPr lang="en-US" sz="4400" b="1" dirty="0" smtClean="0">
                <a:effectLst>
                  <a:outerShdw blurRad="38100" dist="38100" dir="2700000" algn="tl">
                    <a:srgbClr val="000000">
                      <a:alpha val="43137"/>
                    </a:srgbClr>
                  </a:outerShdw>
                </a:effectLst>
                <a:latin typeface="2  Lotus"/>
                <a:cs typeface="2  Lotus" pitchFamily="2" charset="-78"/>
              </a:rPr>
              <a:t> </a:t>
            </a:r>
            <a:r>
              <a:rPr lang="fa-IR" sz="4400" b="1" dirty="0" smtClean="0">
                <a:effectLst>
                  <a:outerShdw blurRad="38100" dist="38100" dir="2700000" algn="tl">
                    <a:srgbClr val="000000">
                      <a:alpha val="43137"/>
                    </a:srgbClr>
                  </a:outerShdw>
                </a:effectLst>
                <a:latin typeface="2  Lotus"/>
                <a:cs typeface="2  Lotus" pitchFamily="2" charset="-78"/>
              </a:rPr>
              <a:t>همچنین روش و شیوه های استفاده از این ابزارها برای رسیدن به اهداف یادگیری،</a:t>
            </a:r>
            <a:r>
              <a:rPr lang="en-US" sz="4400" b="1" dirty="0" smtClean="0">
                <a:effectLst>
                  <a:outerShdw blurRad="38100" dist="38100" dir="2700000" algn="tl">
                    <a:srgbClr val="000000">
                      <a:alpha val="43137"/>
                    </a:srgbClr>
                  </a:outerShdw>
                </a:effectLst>
                <a:latin typeface="2  Lotus"/>
                <a:cs typeface="2  Lotus" pitchFamily="2" charset="-78"/>
              </a:rPr>
              <a:t> </a:t>
            </a:r>
            <a:r>
              <a:rPr lang="fa-IR" sz="4400" b="1" dirty="0" smtClean="0">
                <a:effectLst>
                  <a:outerShdw blurRad="38100" dist="38100" dir="2700000" algn="tl">
                    <a:srgbClr val="000000">
                      <a:alpha val="43137"/>
                    </a:srgbClr>
                  </a:outerShdw>
                </a:effectLst>
                <a:latin typeface="2  Lotus"/>
                <a:cs typeface="2  Lotus" pitchFamily="2" charset="-78"/>
              </a:rPr>
              <a:t>سوال های کلیدی و فرصت ها و میزان دخالت معلم برای ایجاد انگیزه،</a:t>
            </a:r>
            <a:r>
              <a:rPr lang="en-US" sz="4400" b="1" dirty="0" smtClean="0">
                <a:effectLst>
                  <a:outerShdw blurRad="38100" dist="38100" dir="2700000" algn="tl">
                    <a:srgbClr val="000000">
                      <a:alpha val="43137"/>
                    </a:srgbClr>
                  </a:outerShdw>
                </a:effectLst>
                <a:latin typeface="2  Lotus"/>
                <a:cs typeface="2  Lotus" pitchFamily="2" charset="-78"/>
              </a:rPr>
              <a:t> </a:t>
            </a:r>
            <a:r>
              <a:rPr lang="fa-IR" sz="4400" b="1" dirty="0" smtClean="0">
                <a:effectLst>
                  <a:outerShdw blurRad="38100" dist="38100" dir="2700000" algn="tl">
                    <a:srgbClr val="000000">
                      <a:alpha val="43137"/>
                    </a:srgbClr>
                  </a:outerShdw>
                </a:effectLst>
                <a:latin typeface="2  Lotus"/>
                <a:cs typeface="2  Lotus" pitchFamily="2" charset="-78"/>
              </a:rPr>
              <a:t>روش های ارزش یابی پیشرفت تحصیلی،</a:t>
            </a:r>
            <a:r>
              <a:rPr lang="en-US" sz="4400" b="1" dirty="0" smtClean="0">
                <a:effectLst>
                  <a:outerShdw blurRad="38100" dist="38100" dir="2700000" algn="tl">
                    <a:srgbClr val="000000">
                      <a:alpha val="43137"/>
                    </a:srgbClr>
                  </a:outerShdw>
                </a:effectLst>
                <a:latin typeface="2  Lotus"/>
                <a:cs typeface="2  Lotus" pitchFamily="2" charset="-78"/>
              </a:rPr>
              <a:t> </a:t>
            </a:r>
            <a:r>
              <a:rPr lang="fa-IR" sz="4400" b="1" dirty="0" smtClean="0">
                <a:effectLst>
                  <a:outerShdw blurRad="38100" dist="38100" dir="2700000" algn="tl">
                    <a:srgbClr val="000000">
                      <a:alpha val="43137"/>
                    </a:srgbClr>
                  </a:outerShdw>
                </a:effectLst>
                <a:latin typeface="2  Lotus"/>
                <a:cs typeface="2  Lotus" pitchFamily="2" charset="-78"/>
              </a:rPr>
              <a:t>معیارهای قضاوت در زمینه یافته های دانش آموزان مشخص شود.</a:t>
            </a:r>
            <a:endParaRPr lang="en-US" sz="4400" b="1" dirty="0">
              <a:effectLst>
                <a:outerShdw blurRad="38100" dist="38100" dir="2700000" algn="tl">
                  <a:srgbClr val="000000">
                    <a:alpha val="43137"/>
                  </a:srgbClr>
                </a:outerShdw>
              </a:effectLst>
              <a:latin typeface="2  Lotus"/>
              <a:cs typeface="2  Lotus" pitchFamily="2" charset="-78"/>
            </a:endParaRPr>
          </a:p>
        </p:txBody>
      </p:sp>
    </p:spTree>
  </p:cSld>
  <p:clrMapOvr>
    <a:masterClrMapping/>
  </p:clrMapOvr>
  <p:transition spd="slow">
    <p:randomBar dir="vert"/>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333375"/>
            <a:ext cx="8135937" cy="6264275"/>
          </a:xfrm>
        </p:spPr>
        <p:txBody>
          <a:bodyPr/>
          <a:lstStyle/>
          <a:p>
            <a:pPr marL="0" indent="0" algn="just">
              <a:buFont typeface="Symbol" pitchFamily="18" charset="2"/>
              <a:buNone/>
              <a:defRPr/>
            </a:pPr>
            <a:r>
              <a:rPr lang="en-US" sz="4800" b="1" dirty="0" smtClean="0">
                <a:solidFill>
                  <a:srgbClr val="C00000"/>
                </a:solidFill>
                <a:effectLst>
                  <a:outerShdw blurRad="38100" dist="38100" dir="2700000" algn="tl">
                    <a:srgbClr val="000000">
                      <a:alpha val="43137"/>
                    </a:srgbClr>
                  </a:outerShdw>
                </a:effectLst>
                <a:latin typeface="2  Lotus"/>
                <a:cs typeface="2  Lotus" pitchFamily="2" charset="-78"/>
              </a:rPr>
              <a:t>(4</a:t>
            </a:r>
            <a:r>
              <a:rPr lang="fa-IR" sz="4800" b="1" dirty="0" smtClean="0">
                <a:effectLst>
                  <a:outerShdw blurRad="38100" dist="38100" dir="2700000" algn="tl">
                    <a:srgbClr val="000000">
                      <a:alpha val="43137"/>
                    </a:srgbClr>
                  </a:outerShdw>
                </a:effectLst>
                <a:latin typeface="2  Lotus"/>
                <a:cs typeface="2  Lotus" pitchFamily="2" charset="-78"/>
              </a:rPr>
              <a:t>معلمان به منظور دست یابی به اهداف آموزشی باید از چگونگی سازماندهی منابع  فناوری آگاهی یابند.</a:t>
            </a:r>
            <a:r>
              <a:rPr lang="en-US" sz="4800" b="1" dirty="0" smtClean="0">
                <a:effectLst>
                  <a:outerShdw blurRad="38100" dist="38100" dir="2700000" algn="tl">
                    <a:srgbClr val="000000">
                      <a:alpha val="43137"/>
                    </a:srgbClr>
                  </a:outerShdw>
                </a:effectLst>
                <a:latin typeface="2  Lotus"/>
                <a:cs typeface="2  Lotus" pitchFamily="2" charset="-78"/>
              </a:rPr>
              <a:t> </a:t>
            </a:r>
            <a:r>
              <a:rPr lang="fa-IR" sz="4800" b="1" dirty="0" smtClean="0">
                <a:effectLst>
                  <a:outerShdw blurRad="38100" dist="38100" dir="2700000" algn="tl">
                    <a:srgbClr val="000000">
                      <a:alpha val="43137"/>
                    </a:srgbClr>
                  </a:outerShdw>
                </a:effectLst>
                <a:latin typeface="2  Lotus"/>
                <a:cs typeface="2  Lotus" pitchFamily="2" charset="-78"/>
              </a:rPr>
              <a:t>از این ابزار می توان برای معرفی و مرور مجدد یک موضوع یا برای کسب اطمینان از دست یابی دانش آموزان به مفاهیم اصلی درس استفاده کرد.</a:t>
            </a:r>
            <a:r>
              <a:rPr lang="en-US" sz="4800" b="1" dirty="0" smtClean="0">
                <a:effectLst>
                  <a:outerShdw blurRad="38100" dist="38100" dir="2700000" algn="tl">
                    <a:srgbClr val="000000">
                      <a:alpha val="43137"/>
                    </a:srgbClr>
                  </a:outerShdw>
                </a:effectLst>
                <a:latin typeface="2  Lotus"/>
                <a:cs typeface="2  Lotus" pitchFamily="2" charset="-78"/>
              </a:rPr>
              <a:t> </a:t>
            </a:r>
            <a:r>
              <a:rPr lang="fa-IR" sz="4800" b="1" dirty="0" smtClean="0">
                <a:effectLst>
                  <a:outerShdw blurRad="38100" dist="38100" dir="2700000" algn="tl">
                    <a:srgbClr val="000000">
                      <a:alpha val="43137"/>
                    </a:srgbClr>
                  </a:outerShdw>
                </a:effectLst>
                <a:latin typeface="2  Lotus"/>
                <a:cs typeface="2  Lotus" pitchFamily="2" charset="-78"/>
              </a:rPr>
              <a:t>آن</a:t>
            </a:r>
            <a:r>
              <a:rPr lang="en-US" sz="4800" b="1" dirty="0" smtClean="0">
                <a:effectLst>
                  <a:outerShdw blurRad="38100" dist="38100" dir="2700000" algn="tl">
                    <a:srgbClr val="000000">
                      <a:alpha val="43137"/>
                    </a:srgbClr>
                  </a:outerShdw>
                </a:effectLst>
                <a:latin typeface="2  Lotus"/>
                <a:cs typeface="2  Lotus" pitchFamily="2" charset="-78"/>
              </a:rPr>
              <a:t> </a:t>
            </a:r>
            <a:r>
              <a:rPr lang="fa-IR" sz="4800" b="1" dirty="0" smtClean="0">
                <a:effectLst>
                  <a:outerShdw blurRad="38100" dist="38100" dir="2700000" algn="tl">
                    <a:srgbClr val="000000">
                      <a:alpha val="43137"/>
                    </a:srgbClr>
                  </a:outerShdw>
                </a:effectLst>
                <a:latin typeface="2  Lotus"/>
                <a:cs typeface="2  Lotus" pitchFamily="2" charset="-78"/>
              </a:rPr>
              <a:t>چه مهم است </a:t>
            </a:r>
            <a:r>
              <a:rPr lang="fa-IR" sz="4800" b="1" dirty="0" smtClean="0">
                <a:solidFill>
                  <a:srgbClr val="FF0000"/>
                </a:solidFill>
                <a:effectLst>
                  <a:outerShdw blurRad="38100" dist="38100" dir="2700000" algn="tl">
                    <a:srgbClr val="000000">
                      <a:alpha val="43137"/>
                    </a:srgbClr>
                  </a:outerShdw>
                </a:effectLst>
                <a:latin typeface="2  Lotus"/>
                <a:cs typeface="2  Lotus" pitchFamily="2" charset="-78"/>
              </a:rPr>
              <a:t>منابع باید در دسترس دانش آموزان</a:t>
            </a:r>
            <a:r>
              <a:rPr lang="fa-IR" sz="4800" b="1" dirty="0" smtClean="0">
                <a:effectLst>
                  <a:outerShdw blurRad="38100" dist="38100" dir="2700000" algn="tl">
                    <a:srgbClr val="000000">
                      <a:alpha val="43137"/>
                    </a:srgbClr>
                  </a:outerShdw>
                </a:effectLst>
                <a:latin typeface="2  Lotus"/>
                <a:cs typeface="2  Lotus" pitchFamily="2" charset="-78"/>
              </a:rPr>
              <a:t> باشد. </a:t>
            </a:r>
            <a:endParaRPr lang="en-US" sz="4800" b="1" dirty="0">
              <a:effectLst>
                <a:outerShdw blurRad="38100" dist="38100" dir="2700000" algn="tl">
                  <a:srgbClr val="000000">
                    <a:alpha val="43137"/>
                  </a:srgbClr>
                </a:outerShdw>
              </a:effectLst>
              <a:latin typeface="2  Lotus"/>
              <a:cs typeface="2  Lotus" pitchFamily="2" charset="-78"/>
            </a:endParaRPr>
          </a:p>
        </p:txBody>
      </p:sp>
    </p:spTree>
  </p:cSld>
  <p:clrMapOvr>
    <a:masterClrMapping/>
  </p:clrMapOvr>
  <p:transition spd="slow">
    <p:circl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1"/>
          <p:cNvSpPr>
            <a:spLocks noGrp="1"/>
          </p:cNvSpPr>
          <p:nvPr>
            <p:ph idx="1"/>
          </p:nvPr>
        </p:nvSpPr>
        <p:spPr>
          <a:xfrm>
            <a:off x="395288" y="333375"/>
            <a:ext cx="8497887" cy="6264275"/>
          </a:xfrm>
        </p:spPr>
        <p:txBody>
          <a:bodyPr/>
          <a:lstStyle/>
          <a:p>
            <a:pPr marL="0" indent="0" algn="just">
              <a:buFont typeface="Symbol" pitchFamily="18" charset="2"/>
              <a:buNone/>
              <a:defRPr/>
            </a:pPr>
            <a:r>
              <a:rPr lang="en-US" sz="6600" b="1" dirty="0" smtClean="0">
                <a:solidFill>
                  <a:srgbClr val="FF0000"/>
                </a:solidFill>
                <a:effectLst>
                  <a:outerShdw blurRad="38100" dist="38100" dir="2700000" algn="tl">
                    <a:srgbClr val="000000">
                      <a:alpha val="43137"/>
                    </a:srgbClr>
                  </a:outerShdw>
                </a:effectLst>
                <a:latin typeface="2  Lotus"/>
                <a:cs typeface="2  Lotus" pitchFamily="2" charset="-78"/>
              </a:rPr>
              <a:t>(5</a:t>
            </a:r>
            <a:r>
              <a:rPr lang="fa-IR" sz="6600" b="1" dirty="0" smtClean="0">
                <a:solidFill>
                  <a:srgbClr val="FF0000"/>
                </a:solidFill>
                <a:effectLst>
                  <a:outerShdw blurRad="38100" dist="38100" dir="2700000" algn="tl">
                    <a:srgbClr val="000000">
                      <a:alpha val="43137"/>
                    </a:srgbClr>
                  </a:outerShdw>
                </a:effectLst>
                <a:latin typeface="2  Lotus"/>
                <a:cs typeface="2  Lotus" pitchFamily="2" charset="-78"/>
              </a:rPr>
              <a:t> </a:t>
            </a:r>
            <a:r>
              <a:rPr lang="fa-IR" sz="6600" b="1" dirty="0" smtClean="0">
                <a:effectLst>
                  <a:outerShdw blurRad="38100" dist="38100" dir="2700000" algn="tl">
                    <a:srgbClr val="000000">
                      <a:alpha val="43137"/>
                    </a:srgbClr>
                  </a:outerShdw>
                </a:effectLst>
                <a:latin typeface="2  Lotus"/>
                <a:cs typeface="2  Lotus" pitchFamily="2" charset="-78"/>
              </a:rPr>
              <a:t>معلمان باید </a:t>
            </a:r>
            <a:r>
              <a:rPr lang="fa-IR" sz="6600" b="1" dirty="0" smtClean="0">
                <a:solidFill>
                  <a:srgbClr val="FFC000"/>
                </a:solidFill>
                <a:effectLst>
                  <a:outerShdw blurRad="38100" dist="38100" dir="2700000" algn="tl">
                    <a:srgbClr val="000000">
                      <a:alpha val="43137"/>
                    </a:srgbClr>
                  </a:outerShdw>
                </a:effectLst>
                <a:latin typeface="2  Lotus"/>
                <a:cs typeface="2  Lotus" pitchFamily="2" charset="-78"/>
              </a:rPr>
              <a:t>بهترین </a:t>
            </a:r>
            <a:r>
              <a:rPr lang="fa-IR" sz="6600" b="1" dirty="0" smtClean="0">
                <a:solidFill>
                  <a:schemeClr val="tx1"/>
                </a:solidFill>
                <a:effectLst>
                  <a:outerShdw blurRad="38100" dist="38100" dir="2700000" algn="tl">
                    <a:srgbClr val="000000">
                      <a:alpha val="43137"/>
                    </a:srgbClr>
                  </a:outerShdw>
                </a:effectLst>
                <a:latin typeface="2  Lotus"/>
                <a:cs typeface="2  Lotus" pitchFamily="2" charset="-78"/>
              </a:rPr>
              <a:t>و</a:t>
            </a:r>
            <a:r>
              <a:rPr lang="fa-IR" sz="6600" b="1" dirty="0" smtClean="0">
                <a:solidFill>
                  <a:srgbClr val="FFC000"/>
                </a:solidFill>
                <a:effectLst>
                  <a:outerShdw blurRad="38100" dist="38100" dir="2700000" algn="tl">
                    <a:srgbClr val="000000">
                      <a:alpha val="43137"/>
                    </a:srgbClr>
                  </a:outerShdw>
                </a:effectLst>
                <a:latin typeface="2  Lotus"/>
                <a:cs typeface="2  Lotus" pitchFamily="2" charset="-78"/>
              </a:rPr>
              <a:t> مناسب ترین</a:t>
            </a:r>
            <a:r>
              <a:rPr lang="fa-IR" sz="6600" b="1" dirty="0" smtClean="0">
                <a:effectLst>
                  <a:outerShdw blurRad="38100" dist="38100" dir="2700000" algn="tl">
                    <a:srgbClr val="000000">
                      <a:alpha val="43137"/>
                    </a:srgbClr>
                  </a:outerShdw>
                </a:effectLst>
                <a:latin typeface="2  Lotus"/>
                <a:cs typeface="2  Lotus" pitchFamily="2" charset="-78"/>
              </a:rPr>
              <a:t> ابزارها را برای دست یابی به اهداف آموزشی خود و کار کردن با آن ها با بررسی نقادانه نرم افزارهای خاص و عمومی انتخاب کنند.</a:t>
            </a:r>
            <a:endParaRPr lang="en-US" sz="6600" b="1" dirty="0" smtClean="0">
              <a:effectLst>
                <a:outerShdw blurRad="38100" dist="38100" dir="2700000" algn="tl">
                  <a:srgbClr val="000000">
                    <a:alpha val="43137"/>
                  </a:srgbClr>
                </a:outerShdw>
              </a:effectLst>
              <a:latin typeface="2  Lotus"/>
              <a:cs typeface="2  Lotus" pitchFamily="2" charset="-78"/>
            </a:endParaRPr>
          </a:p>
        </p:txBody>
      </p:sp>
    </p:spTree>
  </p:cSld>
  <p:clrMapOvr>
    <a:masterClrMapping/>
  </p:clrMapOvr>
  <p:transition spd="slow">
    <p:circl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p:cNvSpPr>
            <a:spLocks noGrp="1"/>
          </p:cNvSpPr>
          <p:nvPr>
            <p:ph idx="1"/>
          </p:nvPr>
        </p:nvSpPr>
        <p:spPr>
          <a:xfrm>
            <a:off x="395288" y="333375"/>
            <a:ext cx="8497887" cy="6119813"/>
          </a:xfrm>
        </p:spPr>
        <p:txBody>
          <a:bodyPr/>
          <a:lstStyle/>
          <a:p>
            <a:pPr marL="0" indent="0" algn="just">
              <a:buFont typeface="Symbol" pitchFamily="18" charset="2"/>
              <a:buNone/>
              <a:defRPr/>
            </a:pPr>
            <a:r>
              <a:rPr lang="en-US" sz="4000" b="1" dirty="0" smtClean="0">
                <a:solidFill>
                  <a:srgbClr val="FF0000"/>
                </a:solidFill>
                <a:effectLst>
                  <a:outerShdw blurRad="38100" dist="38100" dir="2700000" algn="tl">
                    <a:srgbClr val="000000">
                      <a:alpha val="43137"/>
                    </a:srgbClr>
                  </a:outerShdw>
                </a:effectLst>
                <a:latin typeface="2  Lotus"/>
                <a:cs typeface="2  Lotus" pitchFamily="2" charset="-78"/>
              </a:rPr>
              <a:t>(6</a:t>
            </a:r>
            <a:r>
              <a:rPr lang="fa-IR" sz="4000" b="1" dirty="0" smtClean="0">
                <a:effectLst>
                  <a:outerShdw blurRad="38100" dist="38100" dir="2700000" algn="tl">
                    <a:srgbClr val="000000">
                      <a:alpha val="43137"/>
                    </a:srgbClr>
                  </a:outerShdw>
                </a:effectLst>
                <a:latin typeface="2  Lotus"/>
                <a:cs typeface="2  Lotus" pitchFamily="2" charset="-78"/>
              </a:rPr>
              <a:t>معلمان به هنگام استفاده از فناوری،</a:t>
            </a:r>
            <a:r>
              <a:rPr lang="en-US" sz="4000" b="1" dirty="0" smtClean="0">
                <a:effectLst>
                  <a:outerShdw blurRad="38100" dist="38100" dir="2700000" algn="tl">
                    <a:srgbClr val="000000">
                      <a:alpha val="43137"/>
                    </a:srgbClr>
                  </a:outerShdw>
                </a:effectLst>
                <a:latin typeface="2  Lotus"/>
                <a:cs typeface="2  Lotus" pitchFamily="2" charset="-78"/>
              </a:rPr>
              <a:t> </a:t>
            </a:r>
            <a:r>
              <a:rPr lang="fa-IR" sz="4000" b="1" dirty="0" smtClean="0">
                <a:effectLst>
                  <a:outerShdw blurRad="38100" dist="38100" dir="2700000" algn="tl">
                    <a:srgbClr val="000000">
                      <a:alpha val="43137"/>
                    </a:srgbClr>
                  </a:outerShdw>
                </a:effectLst>
                <a:latin typeface="2  Lotus"/>
                <a:cs typeface="2  Lotus" pitchFamily="2" charset="-78"/>
              </a:rPr>
              <a:t>یادگیری دانش آموزان و چگونگی استفاده آن</a:t>
            </a:r>
            <a:r>
              <a:rPr lang="en-US" sz="4000" b="1" dirty="0" smtClean="0">
                <a:effectLst>
                  <a:outerShdw blurRad="38100" dist="38100" dir="2700000" algn="tl">
                    <a:srgbClr val="000000">
                      <a:alpha val="43137"/>
                    </a:srgbClr>
                  </a:outerShdw>
                </a:effectLst>
                <a:latin typeface="2  Lotus"/>
                <a:cs typeface="2  Lotus" pitchFamily="2" charset="-78"/>
              </a:rPr>
              <a:t> </a:t>
            </a:r>
            <a:r>
              <a:rPr lang="fa-IR" sz="4000" b="1" dirty="0" smtClean="0">
                <a:effectLst>
                  <a:outerShdw blurRad="38100" dist="38100" dir="2700000" algn="tl">
                    <a:srgbClr val="000000">
                      <a:alpha val="43137"/>
                    </a:srgbClr>
                  </a:outerShdw>
                </a:effectLst>
                <a:latin typeface="2  Lotus"/>
                <a:cs typeface="2  Lotus" pitchFamily="2" charset="-78"/>
              </a:rPr>
              <a:t>ها از این ابزارها را زیر نظر بگیرند و ارزشیابی کنند،</a:t>
            </a:r>
            <a:r>
              <a:rPr lang="en-US" sz="4000" b="1" dirty="0" smtClean="0">
                <a:effectLst>
                  <a:outerShdw blurRad="38100" dist="38100" dir="2700000" algn="tl">
                    <a:srgbClr val="000000">
                      <a:alpha val="43137"/>
                    </a:srgbClr>
                  </a:outerShdw>
                </a:effectLst>
                <a:latin typeface="2  Lotus"/>
                <a:cs typeface="2  Lotus" pitchFamily="2" charset="-78"/>
              </a:rPr>
              <a:t> </a:t>
            </a:r>
            <a:r>
              <a:rPr lang="fa-IR" sz="4000" b="1" dirty="0" smtClean="0">
                <a:effectLst>
                  <a:outerShdw blurRad="38100" dist="38100" dir="2700000" algn="tl">
                    <a:srgbClr val="000000">
                      <a:alpha val="43137"/>
                    </a:srgbClr>
                  </a:outerShdw>
                </a:effectLst>
                <a:latin typeface="2  Lotus"/>
                <a:cs typeface="2  Lotus" pitchFamily="2" charset="-78"/>
              </a:rPr>
              <a:t>اهداف اجرایی و آموزشی فناوری مورد نیاز و چگونگی بکارگیری آن برای رسیدن به هدف را به خوبی بشناسند،</a:t>
            </a:r>
            <a:r>
              <a:rPr lang="en-US" sz="4000" b="1" dirty="0" smtClean="0">
                <a:effectLst>
                  <a:outerShdw blurRad="38100" dist="38100" dir="2700000" algn="tl">
                    <a:srgbClr val="000000">
                      <a:alpha val="43137"/>
                    </a:srgbClr>
                  </a:outerShdw>
                </a:effectLst>
                <a:latin typeface="2  Lotus"/>
                <a:cs typeface="2  Lotus" pitchFamily="2" charset="-78"/>
              </a:rPr>
              <a:t> </a:t>
            </a:r>
            <a:r>
              <a:rPr lang="fa-IR" sz="4000" b="1" dirty="0" smtClean="0">
                <a:effectLst>
                  <a:outerShdw blurRad="38100" dist="38100" dir="2700000" algn="tl">
                    <a:srgbClr val="000000">
                      <a:alpha val="43137"/>
                    </a:srgbClr>
                  </a:outerShdw>
                </a:effectLst>
                <a:latin typeface="2  Lotus"/>
                <a:cs typeface="2  Lotus" pitchFamily="2" charset="-78"/>
              </a:rPr>
              <a:t>فعالیت مبتنی بر فناوری دانش آموزان را مشاهده و در صورت لزوم در آن مداخله کنند و با طرح چند سوال دانش آموزان را به فکر کردن برای توجیه مناسب بودن این ابزار ملزم کنند.</a:t>
            </a:r>
            <a:endParaRPr lang="en-US" sz="4000" b="1" dirty="0" smtClean="0">
              <a:effectLst>
                <a:outerShdw blurRad="38100" dist="38100" dir="2700000" algn="tl">
                  <a:srgbClr val="000000">
                    <a:alpha val="43137"/>
                  </a:srgbClr>
                </a:outerShdw>
              </a:effectLst>
              <a:latin typeface="2  Lotus"/>
              <a:cs typeface="2  Lotus" pitchFamily="2" charset="-78"/>
            </a:endParaRPr>
          </a:p>
        </p:txBody>
      </p:sp>
    </p:spTree>
  </p:cSld>
  <p:clrMapOvr>
    <a:masterClrMapping/>
  </p:clrMapOvr>
  <p:transition spd="slow">
    <p:cover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333375"/>
            <a:ext cx="8424862" cy="6191250"/>
          </a:xfrm>
        </p:spPr>
        <p:txBody>
          <a:bodyPr/>
          <a:lstStyle/>
          <a:p>
            <a:pPr marL="0" indent="0" algn="just">
              <a:buFont typeface="Symbol" pitchFamily="18" charset="2"/>
              <a:buNone/>
              <a:defRPr/>
            </a:pPr>
            <a:r>
              <a:rPr lang="en-US" sz="3600" b="1" dirty="0" smtClean="0">
                <a:solidFill>
                  <a:srgbClr val="FF0000"/>
                </a:solidFill>
                <a:effectLst>
                  <a:outerShdw blurRad="38100" dist="38100" dir="2700000" algn="tl">
                    <a:srgbClr val="000000">
                      <a:alpha val="43137"/>
                    </a:srgbClr>
                  </a:outerShdw>
                </a:effectLst>
                <a:latin typeface="2  Lotus"/>
                <a:cs typeface="2  Lotus" pitchFamily="2" charset="-78"/>
              </a:rPr>
              <a:t>(</a:t>
            </a:r>
            <a:r>
              <a:rPr lang="en-US" sz="4000" b="1" dirty="0" smtClean="0">
                <a:solidFill>
                  <a:srgbClr val="FF0000"/>
                </a:solidFill>
                <a:effectLst>
                  <a:outerShdw blurRad="38100" dist="38100" dir="2700000" algn="tl">
                    <a:srgbClr val="000000">
                      <a:alpha val="43137"/>
                    </a:srgbClr>
                  </a:outerShdw>
                </a:effectLst>
                <a:latin typeface="2  Lotus"/>
                <a:cs typeface="2  Lotus" pitchFamily="2" charset="-78"/>
              </a:rPr>
              <a:t>7</a:t>
            </a:r>
            <a:r>
              <a:rPr lang="fa-IR" sz="4000" b="1" dirty="0" smtClean="0">
                <a:effectLst>
                  <a:outerShdw blurRad="38100" dist="38100" dir="2700000" algn="tl">
                    <a:srgbClr val="000000">
                      <a:alpha val="43137"/>
                    </a:srgbClr>
                  </a:outerShdw>
                </a:effectLst>
                <a:latin typeface="2  Lotus"/>
                <a:cs typeface="2  Lotus" pitchFamily="2" charset="-78"/>
              </a:rPr>
              <a:t>آنان باید میزان یافته های تک تک دانش آموزان را طی فرایند یک </a:t>
            </a:r>
            <a:r>
              <a:rPr lang="fa-IR" sz="4000" b="1" dirty="0" smtClean="0">
                <a:solidFill>
                  <a:srgbClr val="FFC000"/>
                </a:solidFill>
                <a:effectLst>
                  <a:outerShdw blurRad="38100" dist="38100" dir="2700000" algn="tl">
                    <a:srgbClr val="000000">
                      <a:alpha val="43137"/>
                    </a:srgbClr>
                  </a:outerShdw>
                </a:effectLst>
                <a:latin typeface="2  Lotus"/>
                <a:cs typeface="2  Lotus" pitchFamily="2" charset="-78"/>
              </a:rPr>
              <a:t>فعالیت گروهی از طریق مشاهده</a:t>
            </a:r>
            <a:r>
              <a:rPr lang="fa-IR" sz="4000" b="1" dirty="0" smtClean="0">
                <a:effectLst>
                  <a:outerShdw blurRad="38100" dist="38100" dir="2700000" algn="tl">
                    <a:srgbClr val="000000">
                      <a:alpha val="43137"/>
                    </a:srgbClr>
                  </a:outerShdw>
                </a:effectLst>
                <a:latin typeface="2  Lotus"/>
                <a:cs typeface="2  Lotus" pitchFamily="2" charset="-78"/>
              </a:rPr>
              <a:t>،</a:t>
            </a:r>
            <a:r>
              <a:rPr lang="en-US" sz="4000" b="1" dirty="0" smtClean="0">
                <a:effectLst>
                  <a:outerShdw blurRad="38100" dist="38100" dir="2700000" algn="tl">
                    <a:srgbClr val="000000">
                      <a:alpha val="43137"/>
                    </a:srgbClr>
                  </a:outerShdw>
                </a:effectLst>
                <a:latin typeface="2  Lotus"/>
                <a:cs typeface="2  Lotus" pitchFamily="2" charset="-78"/>
              </a:rPr>
              <a:t> </a:t>
            </a:r>
            <a:r>
              <a:rPr lang="fa-IR" sz="4000" b="1" dirty="0" smtClean="0">
                <a:effectLst>
                  <a:outerShdw blurRad="38100" dist="38100" dir="2700000" algn="tl">
                    <a:srgbClr val="000000">
                      <a:alpha val="43137"/>
                    </a:srgbClr>
                  </a:outerShdw>
                </a:effectLst>
                <a:latin typeface="2  Lotus"/>
                <a:cs typeface="2  Lotus" pitchFamily="2" charset="-78"/>
              </a:rPr>
              <a:t>ثبت داده ها تعیین کنند و از کیفیت یادگیری دانش آموزان از موضوع درسی ارائه شده به وسیله فناوری اطمینان حاصل کنند.</a:t>
            </a:r>
            <a:r>
              <a:rPr lang="en-US" sz="4000" b="1" dirty="0" smtClean="0">
                <a:effectLst>
                  <a:outerShdw blurRad="38100" dist="38100" dir="2700000" algn="tl">
                    <a:srgbClr val="000000">
                      <a:alpha val="43137"/>
                    </a:srgbClr>
                  </a:outerShdw>
                </a:effectLst>
                <a:latin typeface="2  Lotus"/>
                <a:cs typeface="2  Lotus" pitchFamily="2" charset="-78"/>
              </a:rPr>
              <a:t> </a:t>
            </a:r>
            <a:r>
              <a:rPr lang="fa-IR" sz="4000" b="1" dirty="0" smtClean="0">
                <a:effectLst>
                  <a:outerShdw blurRad="38100" dist="38100" dir="2700000" algn="tl">
                    <a:srgbClr val="000000">
                      <a:alpha val="43137"/>
                    </a:srgbClr>
                  </a:outerShdw>
                </a:effectLst>
                <a:latin typeface="2  Lotus"/>
                <a:cs typeface="2  Lotus" pitchFamily="2" charset="-78"/>
              </a:rPr>
              <a:t>در صورت استفاده از این ابزارها در تدریس،</a:t>
            </a:r>
            <a:r>
              <a:rPr lang="en-US" sz="4000" b="1" dirty="0" smtClean="0">
                <a:effectLst>
                  <a:outerShdw blurRad="38100" dist="38100" dir="2700000" algn="tl">
                    <a:srgbClr val="000000">
                      <a:alpha val="43137"/>
                    </a:srgbClr>
                  </a:outerShdw>
                </a:effectLst>
                <a:latin typeface="2  Lotus"/>
                <a:cs typeface="2  Lotus" pitchFamily="2" charset="-78"/>
              </a:rPr>
              <a:t> </a:t>
            </a:r>
            <a:r>
              <a:rPr lang="fa-IR" sz="4000" b="1" dirty="0" smtClean="0">
                <a:effectLst>
                  <a:outerShdw blurRad="38100" dist="38100" dir="2700000" algn="tl">
                    <a:srgbClr val="000000">
                      <a:alpha val="43137"/>
                    </a:srgbClr>
                  </a:outerShdw>
                </a:effectLst>
                <a:latin typeface="2  Lotus"/>
                <a:cs typeface="2  Lotus" pitchFamily="2" charset="-78"/>
              </a:rPr>
              <a:t>برای ارزشیابی آغازین،</a:t>
            </a:r>
            <a:r>
              <a:rPr lang="en-US" sz="4000" b="1" dirty="0" smtClean="0">
                <a:effectLst>
                  <a:outerShdw blurRad="38100" dist="38100" dir="2700000" algn="tl">
                    <a:srgbClr val="000000">
                      <a:alpha val="43137"/>
                    </a:srgbClr>
                  </a:outerShdw>
                </a:effectLst>
                <a:latin typeface="2  Lotus"/>
                <a:cs typeface="2  Lotus" pitchFamily="2" charset="-78"/>
              </a:rPr>
              <a:t> </a:t>
            </a:r>
            <a:r>
              <a:rPr lang="fa-IR" sz="4000" b="1" dirty="0" smtClean="0">
                <a:effectLst>
                  <a:outerShdw blurRad="38100" dist="38100" dir="2700000" algn="tl">
                    <a:srgbClr val="000000">
                      <a:alpha val="43137"/>
                    </a:srgbClr>
                  </a:outerShdw>
                </a:effectLst>
                <a:latin typeface="2  Lotus"/>
                <a:cs typeface="2  Lotus" pitchFamily="2" charset="-78"/>
              </a:rPr>
              <a:t>تکوینی و پایانی فعالیت های مبتنی بر فناوری طراحی کنند</a:t>
            </a:r>
            <a:r>
              <a:rPr lang="en-US" sz="4000" b="1" dirty="0" smtClean="0">
                <a:effectLst>
                  <a:outerShdw blurRad="38100" dist="38100" dir="2700000" algn="tl">
                    <a:srgbClr val="000000">
                      <a:alpha val="43137"/>
                    </a:srgbClr>
                  </a:outerShdw>
                </a:effectLst>
                <a:latin typeface="2  Lotus"/>
                <a:cs typeface="2  Lotus" pitchFamily="2" charset="-78"/>
              </a:rPr>
              <a:t> </a:t>
            </a:r>
            <a:r>
              <a:rPr lang="fa-IR" sz="4000" b="1" dirty="0" smtClean="0">
                <a:effectLst>
                  <a:outerShdw blurRad="38100" dist="38100" dir="2700000" algn="tl">
                    <a:srgbClr val="000000">
                      <a:alpha val="43137"/>
                    </a:srgbClr>
                  </a:outerShdw>
                </a:effectLst>
                <a:latin typeface="2  Lotus"/>
                <a:cs typeface="2  Lotus" pitchFamily="2" charset="-78"/>
              </a:rPr>
              <a:t>و مقررات و شرایط استفاده از فناوری برای ارتقای یادگیری دانش آموزان و میزان دست یابی شان به مفاهیم درسی تعیین کنند.</a:t>
            </a:r>
            <a:endParaRPr lang="en-US" sz="4000" b="1" dirty="0">
              <a:effectLst>
                <a:outerShdw blurRad="38100" dist="38100" dir="2700000" algn="tl">
                  <a:srgbClr val="000000">
                    <a:alpha val="43137"/>
                  </a:srgbClr>
                </a:outerShdw>
              </a:effectLst>
              <a:latin typeface="2  Lotus"/>
              <a:cs typeface="2  Lotus" pitchFamily="2" charset="-78"/>
            </a:endParaRPr>
          </a:p>
        </p:txBody>
      </p:sp>
    </p:spTree>
  </p:cSld>
  <p:clrMapOvr>
    <a:masterClrMapping/>
  </p:clrMapOvr>
  <p:transition spd="slow">
    <p:push dir="u"/>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850" y="476250"/>
            <a:ext cx="8640763" cy="5976938"/>
          </a:xfrm>
        </p:spPr>
        <p:txBody>
          <a:bodyPr/>
          <a:lstStyle/>
          <a:p>
            <a:pPr marL="0" indent="0" algn="just">
              <a:buFont typeface="Symbol" pitchFamily="18" charset="2"/>
              <a:buNone/>
              <a:defRPr/>
            </a:pPr>
            <a:r>
              <a:rPr lang="fa-IR" sz="4400" b="1" dirty="0" smtClean="0">
                <a:effectLst>
                  <a:outerShdw blurRad="38100" dist="38100" dir="2700000" algn="tl">
                    <a:srgbClr val="000000">
                      <a:alpha val="43137"/>
                    </a:srgbClr>
                  </a:outerShdw>
                </a:effectLst>
                <a:latin typeface="2  Lotus"/>
                <a:cs typeface="2  Lotus" pitchFamily="2" charset="-78"/>
              </a:rPr>
              <a:t>این که حتماً در همه</a:t>
            </a:r>
            <a:r>
              <a:rPr lang="en-US" sz="4400" b="1" dirty="0" smtClean="0">
                <a:effectLst>
                  <a:outerShdw blurRad="38100" dist="38100" dir="2700000" algn="tl">
                    <a:srgbClr val="000000">
                      <a:alpha val="43137"/>
                    </a:srgbClr>
                  </a:outerShdw>
                </a:effectLst>
                <a:latin typeface="2  Lotus"/>
                <a:cs typeface="2  Lotus" pitchFamily="2" charset="-78"/>
              </a:rPr>
              <a:t> </a:t>
            </a:r>
            <a:r>
              <a:rPr lang="fa-IR" sz="4400" b="1" dirty="0" smtClean="0">
                <a:effectLst>
                  <a:outerShdw blurRad="38100" dist="38100" dir="2700000" algn="tl">
                    <a:srgbClr val="000000">
                      <a:alpha val="43137"/>
                    </a:srgbClr>
                  </a:outerShdw>
                </a:effectLst>
                <a:latin typeface="2  Lotus"/>
                <a:cs typeface="2  Lotus" pitchFamily="2" charset="-78"/>
              </a:rPr>
              <a:t>ی مباحث از فناوری استفاده کنیم برداشت مناسبی نیست. بلکه می توان از یک </a:t>
            </a:r>
            <a:r>
              <a:rPr lang="fa-IR" sz="4400" b="1" dirty="0" smtClean="0">
                <a:solidFill>
                  <a:srgbClr val="FF0000"/>
                </a:solidFill>
                <a:effectLst>
                  <a:outerShdw blurRad="38100" dist="38100" dir="2700000" algn="tl">
                    <a:srgbClr val="000000">
                      <a:alpha val="43137"/>
                    </a:srgbClr>
                  </a:outerShdw>
                </a:effectLst>
                <a:latin typeface="2  Lotus"/>
                <a:cs typeface="2  Lotus" pitchFamily="2" charset="-78"/>
              </a:rPr>
              <a:t>شیوه ی ترکیبی </a:t>
            </a:r>
            <a:r>
              <a:rPr lang="fa-IR" sz="4400" b="1" dirty="0" smtClean="0">
                <a:effectLst>
                  <a:outerShdw blurRad="38100" dist="38100" dir="2700000" algn="tl">
                    <a:srgbClr val="000000">
                      <a:alpha val="43137"/>
                    </a:srgbClr>
                  </a:outerShdw>
                </a:effectLst>
                <a:latin typeface="2  Lotus"/>
                <a:cs typeface="2  Lotus" pitchFamily="2" charset="-78"/>
              </a:rPr>
              <a:t>استفاده کرد. به گونه ای که در قسمتی از درس لازم است دانش آموزان مشاهده کنند، در قسمت دیگر معلم سخنرانی داشته باشد، در قسمتی دیگر که پست الکترونیک برای نویسنده فلان کتاب بنویسند و از او سوالاتی را بپرسند.</a:t>
            </a:r>
            <a:r>
              <a:rPr lang="en-US" sz="4400" b="1" dirty="0" smtClean="0">
                <a:effectLst>
                  <a:outerShdw blurRad="38100" dist="38100" dir="2700000" algn="tl">
                    <a:srgbClr val="000000">
                      <a:alpha val="43137"/>
                    </a:srgbClr>
                  </a:outerShdw>
                </a:effectLst>
                <a:latin typeface="2  Lotus"/>
                <a:cs typeface="2  Lotus" pitchFamily="2" charset="-78"/>
              </a:rPr>
              <a:t> </a:t>
            </a:r>
            <a:endParaRPr lang="en-US" sz="4400" b="1" dirty="0">
              <a:effectLst>
                <a:outerShdw blurRad="38100" dist="38100" dir="2700000" algn="tl">
                  <a:srgbClr val="000000">
                    <a:alpha val="43137"/>
                  </a:srgbClr>
                </a:outerShdw>
              </a:effectLst>
              <a:latin typeface="2  Lotus"/>
              <a:cs typeface="2  Lotus" pitchFamily="2" charset="-78"/>
            </a:endParaRPr>
          </a:p>
        </p:txBody>
      </p:sp>
    </p:spTree>
  </p:cSld>
  <p:clrMapOvr>
    <a:masterClrMapping/>
  </p:clrMapOvr>
  <p:transition spd="slow">
    <p:checke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476250"/>
            <a:ext cx="8569325" cy="6121400"/>
          </a:xfrm>
        </p:spPr>
        <p:txBody>
          <a:bodyPr/>
          <a:lstStyle/>
          <a:p>
            <a:pPr marL="0" indent="0" algn="just">
              <a:buFont typeface="Symbol" pitchFamily="18" charset="2"/>
              <a:buNone/>
              <a:defRPr/>
            </a:pPr>
            <a:r>
              <a:rPr lang="fa-IR" sz="4400" b="1" dirty="0" smtClean="0">
                <a:solidFill>
                  <a:srgbClr val="FF0000"/>
                </a:solidFill>
                <a:effectLst>
                  <a:outerShdw blurRad="38100" dist="38100" dir="2700000" algn="tl">
                    <a:srgbClr val="000000">
                      <a:alpha val="43137"/>
                    </a:srgbClr>
                  </a:outerShdw>
                </a:effectLst>
                <a:latin typeface="2  Lotus"/>
                <a:cs typeface="2  Lotus" pitchFamily="2" charset="-78"/>
              </a:rPr>
              <a:t>9) </a:t>
            </a:r>
            <a:r>
              <a:rPr lang="fa-IR" sz="4400" b="1" dirty="0" smtClean="0">
                <a:effectLst>
                  <a:outerShdw blurRad="38100" dist="38100" dir="2700000" algn="tl">
                    <a:srgbClr val="000000">
                      <a:alpha val="43137"/>
                    </a:srgbClr>
                  </a:outerShdw>
                </a:effectLst>
                <a:latin typeface="2  Lotus"/>
                <a:cs typeface="2  Lotus" pitchFamily="2" charset="-78"/>
              </a:rPr>
              <a:t>فناوری اطلاعات و ارتباطات فقط استفاده از رایانه نیست، بلکه حتی می توان از تلفن همراه استفاده کرد. یعنی به </a:t>
            </a:r>
            <a:r>
              <a:rPr lang="fa-IR" sz="4400" b="1" dirty="0" smtClean="0">
                <a:solidFill>
                  <a:srgbClr val="FFC000"/>
                </a:solidFill>
                <a:effectLst>
                  <a:outerShdw blurRad="38100" dist="38100" dir="2700000" algn="tl">
                    <a:srgbClr val="000000">
                      <a:alpha val="43137"/>
                    </a:srgbClr>
                  </a:outerShdw>
                </a:effectLst>
                <a:latin typeface="2  Lotus"/>
                <a:cs typeface="2  Lotus" pitchFamily="2" charset="-78"/>
              </a:rPr>
              <a:t>اقتضای موقعیت </a:t>
            </a:r>
            <a:r>
              <a:rPr lang="fa-IR" sz="4400" b="1" dirty="0" smtClean="0">
                <a:effectLst>
                  <a:outerShdw blurRad="38100" dist="38100" dir="2700000" algn="tl">
                    <a:srgbClr val="000000">
                      <a:alpha val="43137"/>
                    </a:srgbClr>
                  </a:outerShdw>
                </a:effectLst>
                <a:latin typeface="2  Lotus"/>
                <a:cs typeface="2  Lotus" pitchFamily="2" charset="-78"/>
              </a:rPr>
              <a:t>عمل</a:t>
            </a:r>
            <a:r>
              <a:rPr lang="en-US" sz="4400" b="1" dirty="0" smtClean="0">
                <a:effectLst>
                  <a:outerShdw blurRad="38100" dist="38100" dir="2700000" algn="tl">
                    <a:srgbClr val="000000">
                      <a:alpha val="43137"/>
                    </a:srgbClr>
                  </a:outerShdw>
                </a:effectLst>
                <a:latin typeface="2  Lotus"/>
                <a:cs typeface="2  Lotus" pitchFamily="2" charset="-78"/>
              </a:rPr>
              <a:t> </a:t>
            </a:r>
            <a:r>
              <a:rPr lang="fa-IR" sz="4400" b="1" dirty="0" smtClean="0">
                <a:effectLst>
                  <a:outerShdw blurRad="38100" dist="38100" dir="2700000" algn="tl">
                    <a:srgbClr val="000000">
                      <a:alpha val="43137"/>
                    </a:srgbClr>
                  </a:outerShdw>
                </a:effectLst>
                <a:latin typeface="2  Lotus"/>
                <a:cs typeface="2  Lotus" pitchFamily="2" charset="-78"/>
              </a:rPr>
              <a:t>کرد.</a:t>
            </a:r>
            <a:r>
              <a:rPr lang="en-US" sz="4400" b="1" dirty="0" smtClean="0">
                <a:effectLst>
                  <a:outerShdw blurRad="38100" dist="38100" dir="2700000" algn="tl">
                    <a:srgbClr val="000000">
                      <a:alpha val="43137"/>
                    </a:srgbClr>
                  </a:outerShdw>
                </a:effectLst>
                <a:latin typeface="2  Lotus"/>
                <a:cs typeface="2  Lotus" pitchFamily="2" charset="-78"/>
              </a:rPr>
              <a:t> </a:t>
            </a:r>
            <a:r>
              <a:rPr lang="fa-IR" sz="4400" b="1" dirty="0" smtClean="0">
                <a:effectLst>
                  <a:outerShdw blurRad="38100" dist="38100" dir="2700000" algn="tl">
                    <a:srgbClr val="000000">
                      <a:alpha val="43137"/>
                    </a:srgbClr>
                  </a:outerShdw>
                </a:effectLst>
                <a:latin typeface="2  Lotus"/>
                <a:cs typeface="2  Lotus" pitchFamily="2" charset="-78"/>
              </a:rPr>
              <a:t>بنابراین باید به یک تصور روشنی رسید که لازم نیست فناوری  تمام حوزه های درسی را در بر بگیرد</a:t>
            </a:r>
            <a:r>
              <a:rPr lang="en-US" sz="4400" b="1" dirty="0" smtClean="0">
                <a:effectLst>
                  <a:outerShdw blurRad="38100" dist="38100" dir="2700000" algn="tl">
                    <a:srgbClr val="000000">
                      <a:alpha val="43137"/>
                    </a:srgbClr>
                  </a:outerShdw>
                </a:effectLst>
                <a:latin typeface="2  Lotus"/>
                <a:cs typeface="2  Lotus" pitchFamily="2" charset="-78"/>
              </a:rPr>
              <a:t> </a:t>
            </a:r>
            <a:r>
              <a:rPr lang="fa-IR" sz="4400" b="1" dirty="0" smtClean="0">
                <a:effectLst>
                  <a:outerShdw blurRad="38100" dist="38100" dir="2700000" algn="tl">
                    <a:srgbClr val="000000">
                      <a:alpha val="43137"/>
                    </a:srgbClr>
                  </a:outerShdw>
                </a:effectLst>
                <a:latin typeface="2  Lotus"/>
                <a:cs typeface="2  Lotus" pitchFamily="2" charset="-78"/>
              </a:rPr>
              <a:t>بلکه لازم است به تناسب شرایط و موقعیت از فناوری استفاده کرد که به آن تد</a:t>
            </a:r>
            <a:r>
              <a:rPr lang="fa-IR" sz="4400" b="1" dirty="0" smtClean="0">
                <a:solidFill>
                  <a:srgbClr val="FF0000"/>
                </a:solidFill>
                <a:effectLst>
                  <a:outerShdw blurRad="38100" dist="38100" dir="2700000" algn="tl">
                    <a:srgbClr val="000000">
                      <a:alpha val="43137"/>
                    </a:srgbClr>
                  </a:outerShdw>
                </a:effectLst>
                <a:latin typeface="2  Lotus"/>
                <a:cs typeface="2  Lotus" pitchFamily="2" charset="-78"/>
              </a:rPr>
              <a:t>ریس اقتضایی </a:t>
            </a:r>
            <a:r>
              <a:rPr lang="fa-IR" sz="4400" b="1" dirty="0" smtClean="0">
                <a:effectLst>
                  <a:outerShdw blurRad="38100" dist="38100" dir="2700000" algn="tl">
                    <a:srgbClr val="000000">
                      <a:alpha val="43137"/>
                    </a:srgbClr>
                  </a:outerShdw>
                </a:effectLst>
                <a:latin typeface="2  Lotus"/>
                <a:cs typeface="2  Lotus" pitchFamily="2" charset="-78"/>
              </a:rPr>
              <a:t>می نامند</a:t>
            </a:r>
            <a:r>
              <a:rPr lang="en-US" sz="4400" b="1" dirty="0" smtClean="0">
                <a:effectLst>
                  <a:outerShdw blurRad="38100" dist="38100" dir="2700000" algn="tl">
                    <a:srgbClr val="000000">
                      <a:alpha val="43137"/>
                    </a:srgbClr>
                  </a:outerShdw>
                </a:effectLst>
                <a:latin typeface="2  Lotus"/>
                <a:cs typeface="2  Lotus" pitchFamily="2" charset="-78"/>
              </a:rPr>
              <a:t>.</a:t>
            </a:r>
            <a:r>
              <a:rPr lang="fa-IR" sz="4400" b="1" dirty="0" smtClean="0">
                <a:effectLst>
                  <a:outerShdw blurRad="38100" dist="38100" dir="2700000" algn="tl">
                    <a:srgbClr val="000000">
                      <a:alpha val="43137"/>
                    </a:srgbClr>
                  </a:outerShdw>
                </a:effectLst>
                <a:latin typeface="2  Lotus"/>
                <a:cs typeface="2  Lotus" pitchFamily="2" charset="-78"/>
              </a:rPr>
              <a:t> </a:t>
            </a:r>
            <a:endParaRPr lang="en-US" sz="4400" b="1" dirty="0" smtClean="0">
              <a:effectLst>
                <a:outerShdw blurRad="38100" dist="38100" dir="2700000" algn="tl">
                  <a:srgbClr val="000000">
                    <a:alpha val="43137"/>
                  </a:srgbClr>
                </a:outerShdw>
              </a:effectLst>
              <a:latin typeface="2  Lotus"/>
              <a:cs typeface="2  Lotus" pitchFamily="2" charset="-78"/>
            </a:endParaRPr>
          </a:p>
          <a:p>
            <a:pPr algn="just">
              <a:defRPr/>
            </a:pPr>
            <a:endParaRPr lang="en-US" sz="4400" dirty="0"/>
          </a:p>
        </p:txBody>
      </p:sp>
    </p:spTree>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79388" y="115888"/>
            <a:ext cx="8785225" cy="6626225"/>
          </a:xfrm>
        </p:spPr>
        <p:txBody>
          <a:bodyPr/>
          <a:lstStyle/>
          <a:p>
            <a:pPr marL="0" indent="0" algn="just" eaLnBrk="1" hangingPunct="1">
              <a:spcBef>
                <a:spcPts val="0"/>
              </a:spcBef>
              <a:buFont typeface="Symbol" pitchFamily="18" charset="2"/>
              <a:buNone/>
              <a:defRPr/>
            </a:pPr>
            <a:r>
              <a:rPr lang="fa-IR" sz="5400" b="1" i="1" dirty="0" smtClean="0">
                <a:solidFill>
                  <a:srgbClr val="FF0000"/>
                </a:solidFill>
                <a:effectLst>
                  <a:outerShdw blurRad="38100" dist="38100" dir="2700000" algn="tl">
                    <a:srgbClr val="000000">
                      <a:alpha val="43137"/>
                    </a:srgbClr>
                  </a:outerShdw>
                </a:effectLst>
                <a:cs typeface="2  Lotus" pitchFamily="2" charset="-78"/>
              </a:rPr>
              <a:t>طراحی آموزشی </a:t>
            </a:r>
            <a:r>
              <a:rPr lang="fa-IR" sz="5400" b="1" dirty="0" smtClean="0">
                <a:effectLst>
                  <a:outerShdw blurRad="38100" dist="38100" dir="2700000" algn="tl">
                    <a:srgbClr val="000000">
                      <a:alpha val="43137"/>
                    </a:srgbClr>
                  </a:outerShdw>
                </a:effectLst>
                <a:cs typeface="2  Lotus" pitchFamily="2" charset="-78"/>
              </a:rPr>
              <a:t>ابزار تدریس و آموزش است و باعث می شود مواد آموزشی موثرتر و کارامدتر باشند این گفته که"</a:t>
            </a:r>
            <a:r>
              <a:rPr lang="fa-IR" sz="5400" b="1" i="1" dirty="0" smtClean="0">
                <a:solidFill>
                  <a:srgbClr val="00B050"/>
                </a:solidFill>
                <a:effectLst>
                  <a:outerShdw blurRad="38100" dist="38100" dir="2700000" algn="tl">
                    <a:srgbClr val="000000">
                      <a:alpha val="43137"/>
                    </a:srgbClr>
                  </a:outerShdw>
                </a:effectLst>
                <a:cs typeface="2  Lotus" pitchFamily="2" charset="-78"/>
              </a:rPr>
              <a:t>پزشکان </a:t>
            </a:r>
            <a:r>
              <a:rPr lang="fa-IR" sz="5400" b="1" i="1" dirty="0" smtClean="0">
                <a:solidFill>
                  <a:srgbClr val="FF0000"/>
                </a:solidFill>
                <a:effectLst>
                  <a:outerShdw blurRad="38100" dist="38100" dir="2700000" algn="tl">
                    <a:srgbClr val="000000">
                      <a:alpha val="43137"/>
                    </a:srgbClr>
                  </a:outerShdw>
                </a:effectLst>
                <a:cs typeface="2  Lotus" pitchFamily="2" charset="-78"/>
              </a:rPr>
              <a:t>مهندس بهداشت، </a:t>
            </a:r>
            <a:r>
              <a:rPr lang="fa-IR" sz="5400" b="1" i="1" dirty="0" smtClean="0">
                <a:solidFill>
                  <a:srgbClr val="00B050"/>
                </a:solidFill>
                <a:effectLst>
                  <a:outerShdw blurRad="38100" dist="38100" dir="2700000" algn="tl">
                    <a:srgbClr val="000000">
                      <a:alpha val="43137"/>
                    </a:srgbClr>
                  </a:outerShdw>
                </a:effectLst>
                <a:cs typeface="2  Lotus" pitchFamily="2" charset="-78"/>
              </a:rPr>
              <a:t>معماران</a:t>
            </a:r>
            <a:r>
              <a:rPr lang="fa-IR" sz="5400" b="1" i="1" dirty="0" smtClean="0">
                <a:solidFill>
                  <a:srgbClr val="FF0000"/>
                </a:solidFill>
                <a:effectLst>
                  <a:outerShdw blurRad="38100" dist="38100" dir="2700000" algn="tl">
                    <a:srgbClr val="000000">
                      <a:alpha val="43137"/>
                    </a:srgbClr>
                  </a:outerShdw>
                </a:effectLst>
                <a:cs typeface="2  Lotus" pitchFamily="2" charset="-78"/>
              </a:rPr>
              <a:t> مهندس فضا و </a:t>
            </a:r>
            <a:r>
              <a:rPr lang="fa-IR" sz="5400" b="1" i="1" dirty="0" smtClean="0">
                <a:solidFill>
                  <a:srgbClr val="00B050"/>
                </a:solidFill>
                <a:effectLst>
                  <a:outerShdw blurRad="38100" dist="38100" dir="2700000" algn="tl">
                    <a:srgbClr val="000000">
                      <a:alpha val="43137"/>
                    </a:srgbClr>
                  </a:outerShdw>
                </a:effectLst>
                <a:cs typeface="2  Lotus" pitchFamily="2" charset="-78"/>
              </a:rPr>
              <a:t>طراحان آموزشی </a:t>
            </a:r>
            <a:r>
              <a:rPr lang="fa-IR" sz="5400" b="1" i="1" dirty="0" smtClean="0">
                <a:solidFill>
                  <a:srgbClr val="FF0000"/>
                </a:solidFill>
                <a:effectLst>
                  <a:outerShdw blurRad="38100" dist="38100" dir="2700000" algn="tl">
                    <a:srgbClr val="000000">
                      <a:alpha val="43137"/>
                    </a:srgbClr>
                  </a:outerShdw>
                </a:effectLst>
                <a:cs typeface="2  Lotus" pitchFamily="2" charset="-78"/>
              </a:rPr>
              <a:t>مهندسان عملکرد انسانی هستند</a:t>
            </a:r>
            <a:r>
              <a:rPr lang="fa-IR" sz="5400" b="1" dirty="0" smtClean="0">
                <a:effectLst>
                  <a:outerShdw blurRad="38100" dist="38100" dir="2700000" algn="tl">
                    <a:srgbClr val="000000">
                      <a:alpha val="43137"/>
                    </a:srgbClr>
                  </a:outerShdw>
                </a:effectLst>
                <a:cs typeface="2  Lotus" pitchFamily="2" charset="-78"/>
              </a:rPr>
              <a:t>" اهمیت طراحی آموزشی را روشن     می سازد.</a:t>
            </a:r>
            <a:endParaRPr lang="fa-IR" sz="54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341438"/>
            <a:ext cx="8713788" cy="5475287"/>
          </a:xfrm>
        </p:spPr>
        <p:txBody>
          <a:bodyPr/>
          <a:lstStyle/>
          <a:p>
            <a:pPr marL="0" indent="0" algn="just">
              <a:spcBef>
                <a:spcPts val="0"/>
              </a:spcBef>
              <a:buFont typeface="Symbol" pitchFamily="18" charset="2"/>
              <a:buNone/>
              <a:defRPr/>
            </a:pPr>
            <a:r>
              <a:rPr lang="fa-IR" sz="4000" b="1" dirty="0" smtClean="0">
                <a:solidFill>
                  <a:srgbClr val="FF0000"/>
                </a:solidFill>
                <a:effectLst>
                  <a:outerShdw blurRad="38100" dist="38100" dir="2700000" algn="tl">
                    <a:srgbClr val="000000">
                      <a:alpha val="43137"/>
                    </a:srgbClr>
                  </a:outerShdw>
                </a:effectLst>
                <a:latin typeface="2  Lotus"/>
                <a:cs typeface="2  Lotus" pitchFamily="2" charset="-78"/>
              </a:rPr>
              <a:t>1. </a:t>
            </a:r>
            <a:r>
              <a:rPr lang="fa-IR" sz="4000" b="1" dirty="0" smtClean="0">
                <a:effectLst>
                  <a:outerShdw blurRad="38100" dist="38100" dir="2700000" algn="tl">
                    <a:srgbClr val="000000">
                      <a:alpha val="43137"/>
                    </a:srgbClr>
                  </a:outerShdw>
                </a:effectLst>
                <a:latin typeface="2  Lotus"/>
                <a:cs typeface="2  Lotus" pitchFamily="2" charset="-78"/>
              </a:rPr>
              <a:t>الگوها فهرستی از کارها و فعالیت ها و تصمیم هایی که یک طراح آموزشی باید انجام دهد مشخص می کنند.</a:t>
            </a:r>
          </a:p>
          <a:p>
            <a:pPr marL="0" indent="0" algn="just">
              <a:spcBef>
                <a:spcPts val="0"/>
              </a:spcBef>
              <a:buFont typeface="Symbol" pitchFamily="18" charset="2"/>
              <a:buNone/>
              <a:defRPr/>
            </a:pPr>
            <a:r>
              <a:rPr lang="fa-IR" sz="4000" b="1" dirty="0" smtClean="0">
                <a:solidFill>
                  <a:srgbClr val="FF0000"/>
                </a:solidFill>
                <a:effectLst>
                  <a:outerShdw blurRad="38100" dist="38100" dir="2700000" algn="tl">
                    <a:srgbClr val="000000">
                      <a:alpha val="43137"/>
                    </a:srgbClr>
                  </a:outerShdw>
                </a:effectLst>
                <a:latin typeface="2  Lotus"/>
                <a:cs typeface="2  Lotus" pitchFamily="2" charset="-78"/>
              </a:rPr>
              <a:t>2. </a:t>
            </a:r>
            <a:r>
              <a:rPr lang="fa-IR" sz="4000" b="1" dirty="0" smtClean="0">
                <a:effectLst>
                  <a:outerShdw blurRad="38100" dist="38100" dir="2700000" algn="tl">
                    <a:srgbClr val="000000">
                      <a:alpha val="43137"/>
                    </a:srgbClr>
                  </a:outerShdw>
                </a:effectLst>
                <a:latin typeface="2  Lotus"/>
                <a:cs typeface="2  Lotus" pitchFamily="2" charset="-78"/>
              </a:rPr>
              <a:t>الگوها ترتیب انجام امور را مشخص می کنند. به عبارتی معین می کنند که کدام کار باید قبل از کار دیگر انجام شود.</a:t>
            </a:r>
          </a:p>
          <a:p>
            <a:pPr marL="0" indent="0" algn="just">
              <a:spcBef>
                <a:spcPts val="0"/>
              </a:spcBef>
              <a:buFont typeface="Symbol" pitchFamily="18" charset="2"/>
              <a:buNone/>
              <a:defRPr/>
            </a:pPr>
            <a:r>
              <a:rPr lang="fa-IR" sz="4000" b="1" dirty="0" smtClean="0">
                <a:solidFill>
                  <a:srgbClr val="FF0000"/>
                </a:solidFill>
                <a:effectLst>
                  <a:outerShdw blurRad="38100" dist="38100" dir="2700000" algn="tl">
                    <a:srgbClr val="000000">
                      <a:alpha val="43137"/>
                    </a:srgbClr>
                  </a:outerShdw>
                </a:effectLst>
                <a:latin typeface="2  Lotus"/>
                <a:cs typeface="2  Lotus" pitchFamily="2" charset="-78"/>
              </a:rPr>
              <a:t>3. </a:t>
            </a:r>
            <a:r>
              <a:rPr lang="fa-IR" sz="4000" b="1" dirty="0" smtClean="0">
                <a:effectLst>
                  <a:outerShdw blurRad="38100" dist="38100" dir="2700000" algn="tl">
                    <a:srgbClr val="000000">
                      <a:alpha val="43137"/>
                    </a:srgbClr>
                  </a:outerShdw>
                </a:effectLst>
                <a:latin typeface="2  Lotus"/>
                <a:cs typeface="2  Lotus" pitchFamily="2" charset="-78"/>
              </a:rPr>
              <a:t>الگو تمام تجارب یک طراح آموزشی را در اختیار سایر افراد و علاقه مندان قرار می دهد تا آن را به عنوان سر مشق به کار گیرند.</a:t>
            </a:r>
          </a:p>
        </p:txBody>
      </p:sp>
      <p:sp>
        <p:nvSpPr>
          <p:cNvPr id="3" name="Title 2"/>
          <p:cNvSpPr>
            <a:spLocks noGrp="1"/>
          </p:cNvSpPr>
          <p:nvPr>
            <p:ph type="title"/>
          </p:nvPr>
        </p:nvSpPr>
        <p:spPr>
          <a:xfrm>
            <a:off x="250825" y="115888"/>
            <a:ext cx="8642350" cy="1152525"/>
          </a:xfrm>
          <a:solidFill>
            <a:schemeClr val="tx1"/>
          </a:solidFill>
        </p:spPr>
        <p:txBody>
          <a:bodyPr/>
          <a:lstStyle/>
          <a:p>
            <a:r>
              <a:rPr lang="fa-IR" sz="4800" smtClean="0">
                <a:solidFill>
                  <a:srgbClr val="FF0000"/>
                </a:solidFill>
                <a:latin typeface="2  Titr" pitchFamily="2" charset="-78"/>
                <a:cs typeface="2  Titr" pitchFamily="2" charset="-78"/>
              </a:rPr>
              <a:t>خصوصیات الگوهای طراحی آموزشی</a:t>
            </a:r>
            <a:endParaRPr lang="en-US" sz="4800" smtClean="0">
              <a:solidFill>
                <a:srgbClr val="FF0000"/>
              </a:solidFill>
              <a:latin typeface="2  Titr" pitchFamily="2" charset="-78"/>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6"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80">
                                          <p:stCondLst>
                                            <p:cond delay="0"/>
                                          </p:stCondLst>
                                        </p:cTn>
                                        <p:tgtEl>
                                          <p:spTgt spid="2">
                                            <p:txEl>
                                              <p:pRg st="1" end="1"/>
                                            </p:txEl>
                                          </p:spTgt>
                                        </p:tgtEl>
                                      </p:cBhvr>
                                    </p:animEffect>
                                    <p:anim calcmode="lin" valueType="num">
                                      <p:cBhvr>
                                        <p:cTn id="1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xEl>
                                              <p:pRg st="1" end="1"/>
                                            </p:txEl>
                                          </p:spTgt>
                                        </p:tgtEl>
                                      </p:cBhvr>
                                      <p:to x="100000" y="60000"/>
                                    </p:animScale>
                                    <p:animScale>
                                      <p:cBhvr>
                                        <p:cTn id="24" dur="166" decel="50000">
                                          <p:stCondLst>
                                            <p:cond delay="676"/>
                                          </p:stCondLst>
                                        </p:cTn>
                                        <p:tgtEl>
                                          <p:spTgt spid="2">
                                            <p:txEl>
                                              <p:pRg st="1" end="1"/>
                                            </p:txEl>
                                          </p:spTgt>
                                        </p:tgtEl>
                                      </p:cBhvr>
                                      <p:to x="100000" y="100000"/>
                                    </p:animScale>
                                    <p:animScale>
                                      <p:cBhvr>
                                        <p:cTn id="25" dur="26">
                                          <p:stCondLst>
                                            <p:cond delay="1312"/>
                                          </p:stCondLst>
                                        </p:cTn>
                                        <p:tgtEl>
                                          <p:spTgt spid="2">
                                            <p:txEl>
                                              <p:pRg st="1" end="1"/>
                                            </p:txEl>
                                          </p:spTgt>
                                        </p:tgtEl>
                                      </p:cBhvr>
                                      <p:to x="100000" y="80000"/>
                                    </p:animScale>
                                    <p:animScale>
                                      <p:cBhvr>
                                        <p:cTn id="26" dur="166" decel="50000">
                                          <p:stCondLst>
                                            <p:cond delay="1338"/>
                                          </p:stCondLst>
                                        </p:cTn>
                                        <p:tgtEl>
                                          <p:spTgt spid="2">
                                            <p:txEl>
                                              <p:pRg st="1" end="1"/>
                                            </p:txEl>
                                          </p:spTgt>
                                        </p:tgtEl>
                                      </p:cBhvr>
                                      <p:to x="100000" y="100000"/>
                                    </p:animScale>
                                    <p:animScale>
                                      <p:cBhvr>
                                        <p:cTn id="27" dur="26">
                                          <p:stCondLst>
                                            <p:cond delay="1642"/>
                                          </p:stCondLst>
                                        </p:cTn>
                                        <p:tgtEl>
                                          <p:spTgt spid="2">
                                            <p:txEl>
                                              <p:pRg st="1" end="1"/>
                                            </p:txEl>
                                          </p:spTgt>
                                        </p:tgtEl>
                                      </p:cBhvr>
                                      <p:to x="100000" y="90000"/>
                                    </p:animScale>
                                    <p:animScale>
                                      <p:cBhvr>
                                        <p:cTn id="28" dur="166" decel="50000">
                                          <p:stCondLst>
                                            <p:cond delay="1668"/>
                                          </p:stCondLst>
                                        </p:cTn>
                                        <p:tgtEl>
                                          <p:spTgt spid="2">
                                            <p:txEl>
                                              <p:pRg st="1" end="1"/>
                                            </p:txEl>
                                          </p:spTgt>
                                        </p:tgtEl>
                                      </p:cBhvr>
                                      <p:to x="100000" y="100000"/>
                                    </p:animScale>
                                    <p:animScale>
                                      <p:cBhvr>
                                        <p:cTn id="29" dur="26">
                                          <p:stCondLst>
                                            <p:cond delay="1808"/>
                                          </p:stCondLst>
                                        </p:cTn>
                                        <p:tgtEl>
                                          <p:spTgt spid="2">
                                            <p:txEl>
                                              <p:pRg st="1" end="1"/>
                                            </p:txEl>
                                          </p:spTgt>
                                        </p:tgtEl>
                                      </p:cBhvr>
                                      <p:to x="100000" y="95000"/>
                                    </p:animScale>
                                    <p:animScale>
                                      <p:cBhvr>
                                        <p:cTn id="30" dur="166" decel="50000">
                                          <p:stCondLst>
                                            <p:cond delay="1834"/>
                                          </p:stCondLst>
                                        </p:cTn>
                                        <p:tgtEl>
                                          <p:spTgt spid="2">
                                            <p:txEl>
                                              <p:pRg st="1" end="1"/>
                                            </p:txEl>
                                          </p:spTgt>
                                        </p:tgtEl>
                                      </p:cBhvr>
                                      <p:to x="100000" y="100000"/>
                                    </p:animScale>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 calcmode="lin" valueType="num">
                                      <p:cBhvr additive="base">
                                        <p:cTn id="3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1"/>
          <p:cNvSpPr>
            <a:spLocks noGrp="1"/>
          </p:cNvSpPr>
          <p:nvPr>
            <p:ph idx="1"/>
          </p:nvPr>
        </p:nvSpPr>
        <p:spPr>
          <a:xfrm>
            <a:off x="684213" y="549275"/>
            <a:ext cx="7596187" cy="5975350"/>
          </a:xfrm>
        </p:spPr>
        <p:txBody>
          <a:bodyPr/>
          <a:lstStyle/>
          <a:p>
            <a:pPr marL="0" indent="0" algn="ctr">
              <a:buFont typeface="Symbol" pitchFamily="18" charset="2"/>
              <a:buNone/>
              <a:defRPr/>
            </a:pPr>
            <a:r>
              <a:rPr lang="fa-IR" sz="8800" b="1" dirty="0" smtClean="0">
                <a:effectLst>
                  <a:outerShdw blurRad="38100" dist="38100" dir="2700000" algn="tl">
                    <a:srgbClr val="000000">
                      <a:alpha val="43137"/>
                    </a:srgbClr>
                  </a:outerShdw>
                </a:effectLst>
                <a:cs typeface="2  Lotus" pitchFamily="2" charset="-78"/>
              </a:rPr>
              <a:t>استانداردهای ارزیابی آموزش با رویکرد فناوری اطلاعات و ارتباطات</a:t>
            </a:r>
          </a:p>
        </p:txBody>
      </p:sp>
    </p:spTree>
  </p:cSld>
  <p:clrMapOvr>
    <a:masterClrMapping/>
  </p:clrMapOvr>
  <p:transition spd="slow">
    <p:split orient="ver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50825" y="188913"/>
          <a:ext cx="8634413" cy="6280485"/>
        </p:xfrm>
        <a:graphic>
          <a:graphicData uri="http://schemas.openxmlformats.org/drawingml/2006/table">
            <a:tbl>
              <a:tblPr rtl="1" firstRow="1" bandRow="1">
                <a:tableStyleId>{5C22544A-7EE6-4342-B048-85BDC9FD1C3A}</a:tableStyleId>
              </a:tblPr>
              <a:tblGrid>
                <a:gridCol w="1762025"/>
                <a:gridCol w="6872388"/>
              </a:tblGrid>
              <a:tr h="640022">
                <a:tc>
                  <a:txBody>
                    <a:bodyPr/>
                    <a:lstStyle/>
                    <a:p>
                      <a:pPr algn="ctr"/>
                      <a:r>
                        <a:rPr lang="fa-IR" sz="3600" dirty="0" smtClean="0">
                          <a:solidFill>
                            <a:srgbClr val="C00000"/>
                          </a:solidFill>
                          <a:effectLst>
                            <a:outerShdw blurRad="38100" dist="38100" dir="2700000" algn="tl">
                              <a:srgbClr val="000000">
                                <a:alpha val="43137"/>
                              </a:srgbClr>
                            </a:outerShdw>
                          </a:effectLst>
                          <a:cs typeface="2  Titr" pitchFamily="2" charset="-78"/>
                        </a:rPr>
                        <a:t>معیار</a:t>
                      </a:r>
                      <a:endParaRPr lang="fa-IR" sz="3600" dirty="0">
                        <a:solidFill>
                          <a:srgbClr val="C00000"/>
                        </a:solidFill>
                        <a:effectLst>
                          <a:outerShdw blurRad="38100" dist="38100" dir="2700000" algn="tl">
                            <a:srgbClr val="000000">
                              <a:alpha val="43137"/>
                            </a:srgbClr>
                          </a:outerShdw>
                        </a:effectLst>
                        <a:cs typeface="2  Titr" pitchFamily="2" charset="-78"/>
                      </a:endParaRPr>
                    </a:p>
                  </a:txBody>
                  <a:tcPr marT="45714" marB="45714" anchor="ctr"/>
                </a:tc>
                <a:tc>
                  <a:txBody>
                    <a:bodyPr/>
                    <a:lstStyle/>
                    <a:p>
                      <a:pPr algn="ctr" rtl="1"/>
                      <a:r>
                        <a:rPr lang="fa-IR" sz="3600" dirty="0" smtClean="0">
                          <a:solidFill>
                            <a:srgbClr val="C00000"/>
                          </a:solidFill>
                          <a:effectLst>
                            <a:outerShdw blurRad="38100" dist="38100" dir="2700000" algn="tl">
                              <a:srgbClr val="000000">
                                <a:alpha val="43137"/>
                              </a:srgbClr>
                            </a:outerShdw>
                          </a:effectLst>
                          <a:cs typeface="2  Titr" pitchFamily="2" charset="-78"/>
                        </a:rPr>
                        <a:t>شاخص های عملکرد</a:t>
                      </a:r>
                      <a:endParaRPr lang="fa-IR" sz="3600" dirty="0">
                        <a:solidFill>
                          <a:srgbClr val="C00000"/>
                        </a:solidFill>
                        <a:effectLst>
                          <a:outerShdw blurRad="38100" dist="38100" dir="2700000" algn="tl">
                            <a:srgbClr val="000000">
                              <a:alpha val="43137"/>
                            </a:srgbClr>
                          </a:outerShdw>
                        </a:effectLst>
                        <a:cs typeface="2  Titr" pitchFamily="2" charset="-78"/>
                      </a:endParaRPr>
                    </a:p>
                  </a:txBody>
                  <a:tcPr marT="45714" marB="45714" anchor="ctr"/>
                </a:tc>
              </a:tr>
              <a:tr h="1432436">
                <a:tc>
                  <a:txBody>
                    <a:bodyPr/>
                    <a:lstStyle/>
                    <a:p>
                      <a:pPr algn="ctr" rtl="1"/>
                      <a:r>
                        <a:rPr lang="fa-IR" sz="4400" dirty="0" smtClean="0">
                          <a:solidFill>
                            <a:srgbClr val="002060"/>
                          </a:solidFill>
                          <a:cs typeface="2  Titr" pitchFamily="2" charset="-78"/>
                        </a:rPr>
                        <a:t>طرح درس</a:t>
                      </a:r>
                      <a:endParaRPr lang="fa-IR" sz="4400" dirty="0">
                        <a:solidFill>
                          <a:srgbClr val="002060"/>
                        </a:solidFill>
                        <a:cs typeface="2  Titr" pitchFamily="2" charset="-78"/>
                      </a:endParaRPr>
                    </a:p>
                  </a:txBody>
                  <a:tcPr marT="45714" marB="45714" anchor="ctr"/>
                </a:tc>
                <a:tc>
                  <a:txBody>
                    <a:bodyPr/>
                    <a:lstStyle/>
                    <a:p>
                      <a:pPr algn="just" rtl="1"/>
                      <a:r>
                        <a:rPr lang="fa-IR" sz="2800" b="1" dirty="0" smtClean="0">
                          <a:effectLst>
                            <a:outerShdw blurRad="38100" dist="38100" dir="2700000" algn="tl">
                              <a:srgbClr val="000000">
                                <a:alpha val="43137"/>
                              </a:srgbClr>
                            </a:outerShdw>
                          </a:effectLst>
                          <a:cs typeface="2  Lotus" pitchFamily="2" charset="-78"/>
                        </a:rPr>
                        <a:t>طرح درس، مبتنی بر یک الگو تایید شده است. متناسب با سن و پایه ی تحصیلی دانش آموزان طراحی شده و به تفاوت های فردی دانش آموزان توجه دارد. </a:t>
                      </a:r>
                      <a:endParaRPr lang="fa-IR" sz="2800" b="1" dirty="0">
                        <a:effectLst>
                          <a:outerShdw blurRad="38100" dist="38100" dir="2700000" algn="tl">
                            <a:srgbClr val="000000">
                              <a:alpha val="43137"/>
                            </a:srgbClr>
                          </a:outerShdw>
                        </a:effectLst>
                        <a:cs typeface="2  Lotus" pitchFamily="2" charset="-78"/>
                      </a:endParaRPr>
                    </a:p>
                  </a:txBody>
                  <a:tcPr marT="45714" marB="45714"/>
                </a:tc>
              </a:tr>
              <a:tr h="2224850">
                <a:tc>
                  <a:txBody>
                    <a:bodyPr/>
                    <a:lstStyle/>
                    <a:p>
                      <a:pPr algn="ctr" rtl="1"/>
                      <a:r>
                        <a:rPr lang="fa-IR" sz="4400" dirty="0" smtClean="0">
                          <a:solidFill>
                            <a:srgbClr val="002060"/>
                          </a:solidFill>
                          <a:cs typeface="2  Titr" pitchFamily="2" charset="-78"/>
                        </a:rPr>
                        <a:t>فناوری</a:t>
                      </a:r>
                      <a:endParaRPr lang="fa-IR" sz="4400" dirty="0">
                        <a:solidFill>
                          <a:srgbClr val="002060"/>
                        </a:solidFill>
                        <a:cs typeface="2  Titr" pitchFamily="2" charset="-78"/>
                      </a:endParaRPr>
                    </a:p>
                  </a:txBody>
                  <a:tcPr marT="45714" marB="45714" anchor="ctr"/>
                </a:tc>
                <a:tc>
                  <a:txBody>
                    <a:bodyPr/>
                    <a:lstStyle/>
                    <a:p>
                      <a:pPr algn="just" rtl="1"/>
                      <a:r>
                        <a:rPr lang="fa-IR" sz="2800" b="1" dirty="0" smtClean="0">
                          <a:effectLst>
                            <a:outerShdw blurRad="38100" dist="38100" dir="2700000" algn="tl">
                              <a:srgbClr val="000000">
                                <a:alpha val="43137"/>
                              </a:srgbClr>
                            </a:outerShdw>
                          </a:effectLst>
                          <a:cs typeface="2  Lotus" pitchFamily="2" charset="-78"/>
                        </a:rPr>
                        <a:t>در طرح درس از </a:t>
                      </a:r>
                      <a:r>
                        <a:rPr lang="fa-IR" sz="2800" b="1" dirty="0" smtClean="0">
                          <a:solidFill>
                            <a:srgbClr val="FF0000"/>
                          </a:solidFill>
                          <a:effectLst>
                            <a:outerShdw blurRad="38100" dist="38100" dir="2700000" algn="tl">
                              <a:srgbClr val="000000">
                                <a:alpha val="43137"/>
                              </a:srgbClr>
                            </a:outerShdw>
                          </a:effectLst>
                          <a:cs typeface="2  Lotus" pitchFamily="2" charset="-78"/>
                        </a:rPr>
                        <a:t>ابزار فناوری مناسب </a:t>
                      </a:r>
                      <a:r>
                        <a:rPr lang="fa-IR" sz="2800" b="1" dirty="0" smtClean="0">
                          <a:effectLst>
                            <a:outerShdw blurRad="38100" dist="38100" dir="2700000" algn="tl">
                              <a:srgbClr val="000000">
                                <a:alpha val="43137"/>
                              </a:srgbClr>
                            </a:outerShdw>
                          </a:effectLst>
                          <a:cs typeface="2  Lotus" pitchFamily="2" charset="-78"/>
                        </a:rPr>
                        <a:t>جهت بهبود و درک و فهم موضوع در ابعاد مختلف استفاده شده است. تکنولوژی به عنوان یک بخش طبیعی (معمول نه امر غیر عادی) از آموزش در طرح درس مورد استفاده قرار گرفته است.</a:t>
                      </a:r>
                      <a:endParaRPr lang="fa-IR" sz="2800" b="1" dirty="0">
                        <a:effectLst>
                          <a:outerShdw blurRad="38100" dist="38100" dir="2700000" algn="tl">
                            <a:srgbClr val="000000">
                              <a:alpha val="43137"/>
                            </a:srgbClr>
                          </a:outerShdw>
                        </a:effectLst>
                        <a:cs typeface="2  Lotus" pitchFamily="2" charset="-78"/>
                      </a:endParaRPr>
                    </a:p>
                  </a:txBody>
                  <a:tcPr marT="45714" marB="45714"/>
                </a:tc>
              </a:tr>
              <a:tr h="1982841">
                <a:tc>
                  <a:txBody>
                    <a:bodyPr/>
                    <a:lstStyle/>
                    <a:p>
                      <a:pPr algn="ctr"/>
                      <a:r>
                        <a:rPr lang="fa-IR" sz="4400" dirty="0" smtClean="0">
                          <a:solidFill>
                            <a:srgbClr val="002060"/>
                          </a:solidFill>
                          <a:cs typeface="2  Titr" pitchFamily="2" charset="-78"/>
                        </a:rPr>
                        <a:t>منابع</a:t>
                      </a:r>
                      <a:endParaRPr lang="fa-IR" sz="4400" dirty="0">
                        <a:solidFill>
                          <a:srgbClr val="002060"/>
                        </a:solidFill>
                        <a:cs typeface="2  Titr" pitchFamily="2" charset="-78"/>
                      </a:endParaRPr>
                    </a:p>
                  </a:txBody>
                  <a:tcPr marT="45714" marB="45714" anchor="ctr"/>
                </a:tc>
                <a:tc>
                  <a:txBody>
                    <a:bodyPr/>
                    <a:lstStyle/>
                    <a:p>
                      <a:pPr algn="just" rtl="1"/>
                      <a:r>
                        <a:rPr lang="fa-IR" sz="2800" b="1" dirty="0" smtClean="0">
                          <a:effectLst>
                            <a:outerShdw blurRad="38100" dist="38100" dir="2700000" algn="tl">
                              <a:srgbClr val="000000">
                                <a:alpha val="43137"/>
                              </a:srgbClr>
                            </a:outerShdw>
                          </a:effectLst>
                          <a:cs typeface="2  Lotus" pitchFamily="2" charset="-78"/>
                        </a:rPr>
                        <a:t>منابع مختلف مورد بررسی قرار گرفته و بطور مناسب به آن ها اشاره شده است. منابع شامل اطلاعات کسب شده از اینترنت نیز می باشد، اطلاعات می تواند منابع دست اول نیز باشند.</a:t>
                      </a:r>
                      <a:endParaRPr lang="fa-IR" sz="2800" b="1" dirty="0">
                        <a:effectLst>
                          <a:outerShdw blurRad="38100" dist="38100" dir="2700000" algn="tl">
                            <a:srgbClr val="000000">
                              <a:alpha val="43137"/>
                            </a:srgbClr>
                          </a:outerShdw>
                        </a:effectLst>
                        <a:cs typeface="2  Lotus" pitchFamily="2" charset="-78"/>
                      </a:endParaRPr>
                    </a:p>
                  </a:txBody>
                  <a:tcPr marT="45714" marB="45714"/>
                </a:tc>
              </a:tr>
            </a:tbl>
          </a:graphicData>
        </a:graphic>
      </p:graphicFrame>
    </p:spTree>
  </p:cSld>
  <p:clrMapOvr>
    <a:masterClrMapping/>
  </p:clrMapOvr>
  <p:transition spd="slow">
    <p:dissolv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50825" y="188913"/>
          <a:ext cx="8634413" cy="6257925"/>
        </p:xfrm>
        <a:graphic>
          <a:graphicData uri="http://schemas.openxmlformats.org/drawingml/2006/table">
            <a:tbl>
              <a:tblPr rtl="1" firstRow="1" bandRow="1">
                <a:tableStyleId>{5C22544A-7EE6-4342-B048-85BDC9FD1C3A}</a:tableStyleId>
              </a:tblPr>
              <a:tblGrid>
                <a:gridCol w="1563141"/>
                <a:gridCol w="7071272"/>
              </a:tblGrid>
              <a:tr h="863566">
                <a:tc>
                  <a:txBody>
                    <a:bodyPr/>
                    <a:lstStyle/>
                    <a:p>
                      <a:pPr algn="ctr"/>
                      <a:r>
                        <a:rPr lang="fa-IR" sz="4000" dirty="0" smtClean="0">
                          <a:solidFill>
                            <a:srgbClr val="C00000"/>
                          </a:solidFill>
                          <a:effectLst>
                            <a:outerShdw blurRad="38100" dist="38100" dir="2700000" algn="tl">
                              <a:srgbClr val="000000">
                                <a:alpha val="43137"/>
                              </a:srgbClr>
                            </a:outerShdw>
                          </a:effectLst>
                          <a:cs typeface="2  Titr" pitchFamily="2" charset="-78"/>
                        </a:rPr>
                        <a:t>معیار</a:t>
                      </a:r>
                      <a:endParaRPr lang="fa-IR" sz="4000" dirty="0">
                        <a:solidFill>
                          <a:srgbClr val="C00000"/>
                        </a:solidFill>
                        <a:effectLst>
                          <a:outerShdw blurRad="38100" dist="38100" dir="2700000" algn="tl">
                            <a:srgbClr val="000000">
                              <a:alpha val="43137"/>
                            </a:srgbClr>
                          </a:outerShdw>
                        </a:effectLst>
                        <a:cs typeface="2  Titr" pitchFamily="2" charset="-78"/>
                      </a:endParaRPr>
                    </a:p>
                  </a:txBody>
                  <a:tcPr marT="45706" marB="45706" anchor="ctr"/>
                </a:tc>
                <a:tc>
                  <a:txBody>
                    <a:bodyPr/>
                    <a:lstStyle/>
                    <a:p>
                      <a:pPr algn="ctr" rtl="1"/>
                      <a:r>
                        <a:rPr lang="fa-IR" sz="4000" dirty="0" smtClean="0">
                          <a:solidFill>
                            <a:srgbClr val="C00000"/>
                          </a:solidFill>
                          <a:effectLst>
                            <a:outerShdw blurRad="38100" dist="38100" dir="2700000" algn="tl">
                              <a:srgbClr val="000000">
                                <a:alpha val="43137"/>
                              </a:srgbClr>
                            </a:outerShdw>
                          </a:effectLst>
                          <a:cs typeface="2  Titr" pitchFamily="2" charset="-78"/>
                        </a:rPr>
                        <a:t>شاخص های عملکرد</a:t>
                      </a:r>
                      <a:endParaRPr lang="fa-IR" sz="4000" dirty="0">
                        <a:solidFill>
                          <a:srgbClr val="C00000"/>
                        </a:solidFill>
                        <a:effectLst>
                          <a:outerShdw blurRad="38100" dist="38100" dir="2700000" algn="tl">
                            <a:srgbClr val="000000">
                              <a:alpha val="43137"/>
                            </a:srgbClr>
                          </a:outerShdw>
                        </a:effectLst>
                        <a:cs typeface="2  Titr" pitchFamily="2" charset="-78"/>
                      </a:endParaRPr>
                    </a:p>
                  </a:txBody>
                  <a:tcPr marT="45706" marB="45706" anchor="ctr"/>
                </a:tc>
              </a:tr>
              <a:tr h="1371443">
                <a:tc>
                  <a:txBody>
                    <a:bodyPr/>
                    <a:lstStyle/>
                    <a:p>
                      <a:pPr algn="ctr" rtl="1"/>
                      <a:r>
                        <a:rPr lang="fa-IR" sz="3600" dirty="0" smtClean="0">
                          <a:solidFill>
                            <a:srgbClr val="FF0000"/>
                          </a:solidFill>
                          <a:cs typeface="2  Titr" pitchFamily="2" charset="-78"/>
                        </a:rPr>
                        <a:t>سوال  و پرسش</a:t>
                      </a:r>
                      <a:endParaRPr lang="fa-IR" sz="3600" dirty="0">
                        <a:solidFill>
                          <a:srgbClr val="FF0000"/>
                        </a:solidFill>
                        <a:cs typeface="2  Titr" pitchFamily="2" charset="-78"/>
                      </a:endParaRPr>
                    </a:p>
                  </a:txBody>
                  <a:tcPr marT="45706" marB="45706" anchor="ctr"/>
                </a:tc>
                <a:tc>
                  <a:txBody>
                    <a:bodyPr/>
                    <a:lstStyle/>
                    <a:p>
                      <a:pPr algn="just" rtl="1"/>
                      <a:r>
                        <a:rPr lang="fa-IR" sz="2800" b="1" dirty="0" smtClean="0">
                          <a:effectLst>
                            <a:outerShdw blurRad="38100" dist="38100" dir="2700000" algn="tl">
                              <a:srgbClr val="000000">
                                <a:alpha val="43137"/>
                              </a:srgbClr>
                            </a:outerShdw>
                          </a:effectLst>
                          <a:cs typeface="2  Lotus" pitchFamily="2" charset="-78"/>
                        </a:rPr>
                        <a:t>طرح درس شامل راهبرد سطوح بالاتر سوال و پرسشی</a:t>
                      </a:r>
                      <a:r>
                        <a:rPr lang="fa-IR" sz="2800" b="1" baseline="0" dirty="0" smtClean="0">
                          <a:effectLst>
                            <a:outerShdw blurRad="38100" dist="38100" dir="2700000" algn="tl">
                              <a:srgbClr val="000000">
                                <a:alpha val="43137"/>
                              </a:srgbClr>
                            </a:outerShdw>
                          </a:effectLst>
                          <a:cs typeface="2  Lotus" pitchFamily="2" charset="-78"/>
                        </a:rPr>
                        <a:t> که دانش آموزان را وادار به تفکر در ابعاد مختلف یک موضوع می نماید، است. </a:t>
                      </a:r>
                      <a:endParaRPr lang="fa-IR" sz="2800" b="1" dirty="0">
                        <a:effectLst>
                          <a:outerShdw blurRad="38100" dist="38100" dir="2700000" algn="tl">
                            <a:srgbClr val="000000">
                              <a:alpha val="43137"/>
                            </a:srgbClr>
                          </a:outerShdw>
                        </a:effectLst>
                        <a:cs typeface="2  Lotus" pitchFamily="2" charset="-78"/>
                      </a:endParaRPr>
                    </a:p>
                  </a:txBody>
                  <a:tcPr marT="45706" marB="45706"/>
                </a:tc>
              </a:tr>
              <a:tr h="1371443">
                <a:tc>
                  <a:txBody>
                    <a:bodyPr/>
                    <a:lstStyle/>
                    <a:p>
                      <a:pPr algn="ctr" rtl="1"/>
                      <a:r>
                        <a:rPr lang="fa-IR" sz="3600" dirty="0" smtClean="0">
                          <a:solidFill>
                            <a:srgbClr val="FF0000"/>
                          </a:solidFill>
                          <a:cs typeface="2  Titr" pitchFamily="2" charset="-78"/>
                        </a:rPr>
                        <a:t>واحد یادگیری</a:t>
                      </a:r>
                      <a:endParaRPr lang="fa-IR" sz="3600" dirty="0">
                        <a:solidFill>
                          <a:srgbClr val="FF0000"/>
                        </a:solidFill>
                        <a:cs typeface="2  Titr" pitchFamily="2" charset="-78"/>
                      </a:endParaRPr>
                    </a:p>
                  </a:txBody>
                  <a:tcPr marT="45706" marB="45706" anchor="ctr"/>
                </a:tc>
                <a:tc>
                  <a:txBody>
                    <a:bodyPr/>
                    <a:lstStyle/>
                    <a:p>
                      <a:pPr algn="just" rtl="1"/>
                      <a:r>
                        <a:rPr lang="fa-IR" sz="2800" b="1" dirty="0" smtClean="0">
                          <a:effectLst>
                            <a:outerShdw blurRad="38100" dist="38100" dir="2700000" algn="tl">
                              <a:srgbClr val="000000">
                                <a:alpha val="43137"/>
                              </a:srgbClr>
                            </a:outerShdw>
                          </a:effectLst>
                          <a:cs typeface="2  Lotus" pitchFamily="2" charset="-78"/>
                        </a:rPr>
                        <a:t>یک واحد یادگیری مورد نظر است که در آن درس های کوتاه هم راستا با اهداف پایه ی تحصیلی است. درس طراحی شده باید معرف واحد یادگیری باشد.</a:t>
                      </a:r>
                      <a:endParaRPr lang="fa-IR" sz="2800" b="1" dirty="0">
                        <a:effectLst>
                          <a:outerShdw blurRad="38100" dist="38100" dir="2700000" algn="tl">
                            <a:srgbClr val="000000">
                              <a:alpha val="43137"/>
                            </a:srgbClr>
                          </a:outerShdw>
                        </a:effectLst>
                        <a:cs typeface="2  Lotus" pitchFamily="2" charset="-78"/>
                      </a:endParaRPr>
                    </a:p>
                  </a:txBody>
                  <a:tcPr marT="45706" marB="45706"/>
                </a:tc>
              </a:tr>
              <a:tr h="2651473">
                <a:tc>
                  <a:txBody>
                    <a:bodyPr/>
                    <a:lstStyle/>
                    <a:p>
                      <a:pPr algn="ctr"/>
                      <a:r>
                        <a:rPr lang="fa-IR" sz="3600" dirty="0" smtClean="0">
                          <a:solidFill>
                            <a:srgbClr val="FF0000"/>
                          </a:solidFill>
                          <a:cs typeface="2  Titr" pitchFamily="2" charset="-78"/>
                        </a:rPr>
                        <a:t>ارایه ی شفاهی</a:t>
                      </a:r>
                      <a:endParaRPr lang="fa-IR" sz="3600" dirty="0">
                        <a:solidFill>
                          <a:srgbClr val="FF0000"/>
                        </a:solidFill>
                        <a:cs typeface="2  Titr" pitchFamily="2" charset="-78"/>
                      </a:endParaRPr>
                    </a:p>
                  </a:txBody>
                  <a:tcPr marT="45706" marB="45706" anchor="ctr"/>
                </a:tc>
                <a:tc>
                  <a:txBody>
                    <a:bodyPr/>
                    <a:lstStyle/>
                    <a:p>
                      <a:pPr algn="just" rtl="1"/>
                      <a:r>
                        <a:rPr lang="fa-IR" sz="2800" b="1" dirty="0" smtClean="0">
                          <a:effectLst>
                            <a:outerShdw blurRad="38100" dist="38100" dir="2700000" algn="tl">
                              <a:srgbClr val="000000">
                                <a:alpha val="43137"/>
                              </a:srgbClr>
                            </a:outerShdw>
                          </a:effectLst>
                          <a:cs typeface="2  Lotus" pitchFamily="2" charset="-78"/>
                        </a:rPr>
                        <a:t>ارایه ی شفاهی سازماندهی مناسبی داشته، به صورت جالب آگاهانه و به منظور اطلاع رسانی ارایه می گردد و در چارچوب زمانبندی انجام شده، می گنجد. تمام اعضای گروه در ارایه ی شفاهی شرکت دارند. تمام کلاس با هم در تعامل هستند. کسی که ارایه ی شفاهی به عهده ی اوست کاملاً آگاهانه و با دانش لازم پاسخ گوی سوالات می باشد. </a:t>
                      </a:r>
                      <a:endParaRPr lang="fa-IR" sz="2800" b="1" dirty="0">
                        <a:effectLst>
                          <a:outerShdw blurRad="38100" dist="38100" dir="2700000" algn="tl">
                            <a:srgbClr val="000000">
                              <a:alpha val="43137"/>
                            </a:srgbClr>
                          </a:outerShdw>
                        </a:effectLst>
                        <a:cs typeface="2  Lotus" pitchFamily="2" charset="-78"/>
                      </a:endParaRPr>
                    </a:p>
                  </a:txBody>
                  <a:tcPr marT="45706" marB="45706"/>
                </a:tc>
              </a:tr>
            </a:tbl>
          </a:graphicData>
        </a:graphic>
      </p:graphicFrame>
    </p:spTree>
  </p:cSld>
  <p:clrMapOvr>
    <a:masterClrMapping/>
  </p:clrMapOvr>
  <p:transition spd="slow">
    <p:split orient="vert"/>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875"/>
            <a:ext cx="8229600" cy="5230813"/>
          </a:xfrm>
        </p:spPr>
        <p:txBody>
          <a:bodyPr rtlCol="0">
            <a:noAutofit/>
          </a:bodyPr>
          <a:lstStyle/>
          <a:p>
            <a:pPr marL="0" indent="0" algn="just" eaLnBrk="1" fontAlgn="auto" hangingPunct="1">
              <a:spcAft>
                <a:spcPts val="0"/>
              </a:spcAft>
              <a:buFont typeface="Symbol" pitchFamily="18" charset="2"/>
              <a:buNone/>
              <a:defRPr/>
            </a:pPr>
            <a:r>
              <a:rPr lang="ar-SA" sz="6000" b="1" dirty="0" smtClean="0">
                <a:effectLst>
                  <a:outerShdw blurRad="38100" dist="38100" dir="2700000" algn="tl">
                    <a:srgbClr val="000000">
                      <a:alpha val="43137"/>
                    </a:srgbClr>
                  </a:outerShdw>
                </a:effectLst>
                <a:cs typeface="2  Lotus" pitchFamily="2" charset="-78"/>
              </a:rPr>
              <a:t>تنظیم طرح درس در هر یک از انواع آن را می توان در شکل قالب خاصی ارائه داد. شکل </a:t>
            </a:r>
            <a:r>
              <a:rPr lang="ar-SA" sz="6000" b="1" i="1" dirty="0" smtClean="0">
                <a:solidFill>
                  <a:srgbClr val="FF0000"/>
                </a:solidFill>
                <a:effectLst>
                  <a:outerShdw blurRad="38100" dist="38100" dir="2700000" algn="tl">
                    <a:srgbClr val="000000">
                      <a:alpha val="43137"/>
                    </a:srgbClr>
                  </a:outerShdw>
                </a:effectLst>
                <a:cs typeface="2  Lotus" pitchFamily="2" charset="-78"/>
              </a:rPr>
              <a:t>کاملاً استاندارد </a:t>
            </a:r>
            <a:r>
              <a:rPr lang="ar-SA" sz="6000" b="1" i="1" dirty="0" smtClean="0">
                <a:effectLst>
                  <a:outerShdw blurRad="38100" dist="38100" dir="2700000" algn="tl">
                    <a:srgbClr val="000000">
                      <a:alpha val="43137"/>
                    </a:srgbClr>
                  </a:outerShdw>
                </a:effectLst>
                <a:cs typeface="2  Lotus" pitchFamily="2" charset="-78"/>
              </a:rPr>
              <a:t>و</a:t>
            </a:r>
            <a:r>
              <a:rPr lang="ar-SA" sz="6000" b="1" i="1" dirty="0" smtClean="0">
                <a:solidFill>
                  <a:srgbClr val="FF0000"/>
                </a:solidFill>
                <a:effectLst>
                  <a:outerShdw blurRad="38100" dist="38100" dir="2700000" algn="tl">
                    <a:srgbClr val="000000">
                      <a:alpha val="43137"/>
                    </a:srgbClr>
                  </a:outerShdw>
                </a:effectLst>
                <a:cs typeface="2  Lotus" pitchFamily="2" charset="-78"/>
              </a:rPr>
              <a:t> یک نواختی </a:t>
            </a:r>
            <a:r>
              <a:rPr lang="ar-SA" sz="6000" b="1" dirty="0" smtClean="0">
                <a:effectLst>
                  <a:outerShdw blurRad="38100" dist="38100" dir="2700000" algn="tl">
                    <a:srgbClr val="000000">
                      <a:alpha val="43137"/>
                    </a:srgbClr>
                  </a:outerShdw>
                </a:effectLst>
                <a:cs typeface="2  Lotus" pitchFamily="2" charset="-78"/>
              </a:rPr>
              <a:t>را نمی توان برای طرح درس ارائه داد. </a:t>
            </a:r>
            <a:endParaRPr lang="fa-IR" sz="6000" b="1" dirty="0" smtClean="0">
              <a:effectLst>
                <a:outerShdw blurRad="38100" dist="38100" dir="2700000" algn="tl">
                  <a:srgbClr val="000000">
                    <a:alpha val="43137"/>
                  </a:srgbClr>
                </a:outerShdw>
              </a:effectLst>
              <a:cs typeface="2  Lotus" pitchFamily="2" charset="-78"/>
            </a:endParaRPr>
          </a:p>
        </p:txBody>
      </p:sp>
      <p:sp>
        <p:nvSpPr>
          <p:cNvPr id="2" name="Title 1"/>
          <p:cNvSpPr>
            <a:spLocks noGrp="1"/>
          </p:cNvSpPr>
          <p:nvPr>
            <p:ph type="title"/>
          </p:nvPr>
        </p:nvSpPr>
        <p:spPr>
          <a:xfrm>
            <a:off x="457200" y="115888"/>
            <a:ext cx="8229600" cy="1081087"/>
          </a:xfrm>
          <a:solidFill>
            <a:schemeClr val="tx1">
              <a:lumMod val="95000"/>
            </a:schemeClr>
          </a:solidFill>
        </p:spPr>
        <p:txBody>
          <a:bodyPr rtlCol="1">
            <a:noAutofit/>
          </a:bodyPr>
          <a:lstStyle/>
          <a:p>
            <a:pPr eaLnBrk="1" fontAlgn="auto" hangingPunct="1">
              <a:spcAft>
                <a:spcPts val="0"/>
              </a:spcAft>
              <a:defRPr/>
            </a:pPr>
            <a:r>
              <a:rPr lang="fa-IR" sz="4800" dirty="0" smtClean="0">
                <a:solidFill>
                  <a:srgbClr val="FF0000"/>
                </a:solidFill>
                <a:cs typeface="2  Titr" pitchFamily="2" charset="-78"/>
              </a:rPr>
              <a:t/>
            </a:r>
            <a:br>
              <a:rPr lang="fa-IR" sz="4800" dirty="0" smtClean="0">
                <a:solidFill>
                  <a:srgbClr val="FF0000"/>
                </a:solidFill>
                <a:cs typeface="2  Titr" pitchFamily="2" charset="-78"/>
              </a:rPr>
            </a:br>
            <a:r>
              <a:rPr lang="ar-SA" sz="4800" dirty="0" smtClean="0">
                <a:solidFill>
                  <a:srgbClr val="FF0000"/>
                </a:solidFill>
                <a:cs typeface="2  Titr" pitchFamily="2" charset="-78"/>
              </a:rPr>
              <a:t>تنوع در شکل و قالب طرح درس</a:t>
            </a:r>
            <a:r>
              <a:rPr lang="en-US" sz="4800" dirty="0" smtClean="0">
                <a:solidFill>
                  <a:srgbClr val="FF0000"/>
                </a:solidFill>
                <a:cs typeface="2  Titr" pitchFamily="2" charset="-78"/>
              </a:rPr>
              <a:t/>
            </a:r>
            <a:br>
              <a:rPr lang="en-US" sz="4800" dirty="0" smtClean="0">
                <a:solidFill>
                  <a:srgbClr val="FF0000"/>
                </a:solidFill>
                <a:cs typeface="2  Titr" pitchFamily="2" charset="-78"/>
              </a:rPr>
            </a:br>
            <a:endParaRPr lang="fa-IR" sz="48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313"/>
            <a:ext cx="8229600" cy="5240337"/>
          </a:xfrm>
        </p:spPr>
        <p:txBody>
          <a:bodyPr rtlCol="1">
            <a:noAutofit/>
          </a:bodyPr>
          <a:lstStyle/>
          <a:p>
            <a:pPr marL="0" indent="0" eaLnBrk="1" fontAlgn="auto" hangingPunct="1">
              <a:spcBef>
                <a:spcPts val="0"/>
              </a:spcBef>
              <a:spcAft>
                <a:spcPts val="0"/>
              </a:spcAft>
              <a:buFont typeface="Symbol" pitchFamily="18" charset="2"/>
              <a:buNone/>
              <a:defRPr/>
            </a:pPr>
            <a:r>
              <a:rPr lang="fa-IR" sz="3600" b="1" dirty="0" smtClean="0">
                <a:solidFill>
                  <a:srgbClr val="FF0000"/>
                </a:solidFill>
                <a:effectLst>
                  <a:outerShdw blurRad="38100" dist="38100" dir="2700000" algn="tl">
                    <a:srgbClr val="000000">
                      <a:alpha val="43137"/>
                    </a:srgbClr>
                  </a:outerShdw>
                </a:effectLst>
                <a:cs typeface="2  Titr" pitchFamily="2" charset="-78"/>
              </a:rPr>
              <a:t>1. موضوع يا عنوان درس</a:t>
            </a:r>
          </a:p>
          <a:p>
            <a:pPr marL="0" indent="0" algn="just" eaLnBrk="1" fontAlgn="auto" hangingPunct="1">
              <a:spcBef>
                <a:spcPts val="0"/>
              </a:spcBef>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عنوان درس بايد به طور دقيق نوشته شود؛ مثلاً اگر عنوان درس را «دماسنج» بنويسيم، عنوان گويايي نيست، بلکه بهتر است بنويسيم: «چگونه مي توان از دماسنج استفاده کرد؟» يا «طريقه ي استفاده از دماسنج ها». معلّم هر اندازه به تجزيه و تحليل موضوعات مسلّط باشد بهتر مي تواند براي آن، عنوان مناسب انتخاب کند.</a:t>
            </a:r>
            <a:endParaRPr lang="en-US" sz="4000" b="1" dirty="0" smtClean="0">
              <a:effectLst>
                <a:outerShdw blurRad="38100" dist="38100" dir="2700000" algn="tl">
                  <a:srgbClr val="000000">
                    <a:alpha val="43137"/>
                  </a:srgbClr>
                </a:outerShdw>
              </a:effectLst>
              <a:cs typeface="2  Lotus" pitchFamily="2" charset="-78"/>
            </a:endParaRPr>
          </a:p>
          <a:p>
            <a:pPr marL="274320" indent="-274320" eaLnBrk="1" fontAlgn="auto" hangingPunct="1">
              <a:spcBef>
                <a:spcPts val="0"/>
              </a:spcBef>
              <a:spcAft>
                <a:spcPts val="0"/>
              </a:spcAft>
              <a:defRPr/>
            </a:pPr>
            <a:endParaRPr lang="fa-IR" sz="3600" dirty="0" smtClean="0">
              <a:effectLst>
                <a:outerShdw blurRad="38100" dist="38100" dir="2700000" algn="tl">
                  <a:srgbClr val="000000">
                    <a:alpha val="43137"/>
                  </a:srgbClr>
                </a:outerShdw>
              </a:effectLst>
            </a:endParaRPr>
          </a:p>
        </p:txBody>
      </p:sp>
      <p:sp>
        <p:nvSpPr>
          <p:cNvPr id="2" name="Title 1"/>
          <p:cNvSpPr>
            <a:spLocks noGrp="1"/>
          </p:cNvSpPr>
          <p:nvPr>
            <p:ph type="title"/>
          </p:nvPr>
        </p:nvSpPr>
        <p:spPr>
          <a:xfrm>
            <a:off x="323850" y="274638"/>
            <a:ext cx="8569325" cy="939800"/>
          </a:xfrm>
          <a:solidFill>
            <a:schemeClr val="tx1">
              <a:lumMod val="85000"/>
            </a:schemeClr>
          </a:solidFill>
        </p:spPr>
        <p:txBody>
          <a:bodyPr rtlCol="1">
            <a:normAutofit/>
          </a:bodyPr>
          <a:lstStyle/>
          <a:p>
            <a:pPr eaLnBrk="1" fontAlgn="auto" hangingPunct="1">
              <a:spcAft>
                <a:spcPts val="0"/>
              </a:spcAft>
              <a:defRPr/>
            </a:pPr>
            <a:r>
              <a:rPr lang="fa-IR" dirty="0">
                <a:solidFill>
                  <a:srgbClr val="FF0000"/>
                </a:solidFill>
                <a:cs typeface="2  Titr" pitchFamily="2" charset="-78"/>
              </a:rPr>
              <a:t>مراحل نگارش و تنظيم طرح درس روزانه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357313"/>
            <a:ext cx="8713788" cy="5240337"/>
          </a:xfrm>
        </p:spPr>
        <p:txBody>
          <a:bodyPr rtlCol="1">
            <a:normAutofit/>
          </a:bodyPr>
          <a:lstStyle/>
          <a:p>
            <a:pPr marL="0" indent="0" algn="just" eaLnBrk="1" fontAlgn="auto" hangingPunct="1">
              <a:lnSpc>
                <a:spcPct val="120000"/>
              </a:lnSpc>
              <a:spcBef>
                <a:spcPct val="0"/>
              </a:spcBef>
              <a:spcAft>
                <a:spcPts val="0"/>
              </a:spcAft>
              <a:buFont typeface="Symbol" pitchFamily="18" charset="2"/>
              <a:buNone/>
              <a:defRPr/>
            </a:pPr>
            <a:r>
              <a:rPr lang="fa-IR" b="1" dirty="0" smtClean="0">
                <a:cs typeface="2  Lotus" pitchFamily="2" charset="-78"/>
              </a:rPr>
              <a:t> </a:t>
            </a:r>
            <a:r>
              <a:rPr lang="fa-IR" sz="3600" b="1" dirty="0" smtClean="0">
                <a:effectLst>
                  <a:outerShdw blurRad="38100" dist="38100" dir="2700000" algn="tl">
                    <a:srgbClr val="000000">
                      <a:alpha val="43137"/>
                    </a:srgbClr>
                  </a:outerShdw>
                </a:effectLst>
                <a:cs typeface="2  Lotus" pitchFamily="2" charset="-78"/>
              </a:rPr>
              <a:t>هدف های کلّی</a:t>
            </a:r>
            <a:r>
              <a:rPr lang="en-US" sz="3600" b="1" dirty="0" smtClean="0">
                <a:effectLst>
                  <a:outerShdw blurRad="38100" dist="38100" dir="2700000" algn="tl">
                    <a:srgbClr val="000000">
                      <a:alpha val="43137"/>
                    </a:srgbClr>
                  </a:outerShdw>
                </a:effectLst>
                <a:cs typeface="2  Lotus" pitchFamily="2" charset="-78"/>
              </a:rPr>
              <a:t>(goals) </a:t>
            </a:r>
            <a:r>
              <a:rPr lang="fa-IR" sz="3600" b="1" dirty="0" smtClean="0">
                <a:effectLst>
                  <a:outerShdw blurRad="38100" dist="38100" dir="2700000" algn="tl">
                    <a:srgbClr val="000000">
                      <a:alpha val="43137"/>
                    </a:srgbClr>
                  </a:outerShdw>
                </a:effectLst>
                <a:cs typeface="2  Lotus" pitchFamily="2" charset="-78"/>
              </a:rPr>
              <a:t> یک مبحث درسی، بيان گسترده اي است كه نتيجه ي كار معلّم را كه، همان هدف تدريس است، نشان مي دهد. مانند:«درك يك پديده خاص»، «كسب مهارت در يك فعاليت»، «ايجاد علاقه به يك موضوع»، «درك مفاهيم يك مبحث درسي» و... که معمولاً به علّت عدم صراحت، مبهم و قابل تعبیر وتفسیر هستند.</a:t>
            </a:r>
          </a:p>
          <a:p>
            <a:pPr marL="0" indent="0" algn="just" eaLnBrk="1" fontAlgn="auto" hangingPunct="1">
              <a:lnSpc>
                <a:spcPct val="120000"/>
              </a:lnSpc>
              <a:spcBef>
                <a:spcPct val="0"/>
              </a:spcBef>
              <a:spcAft>
                <a:spcPts val="0"/>
              </a:spcAft>
              <a:buFont typeface="Symbol" pitchFamily="18" charset="2"/>
              <a:buNone/>
              <a:defRPr/>
            </a:pPr>
            <a:r>
              <a:rPr lang="fa-IR" sz="3600" b="1" dirty="0" smtClean="0">
                <a:effectLst>
                  <a:outerShdw blurRad="38100" dist="38100" dir="2700000" algn="tl">
                    <a:srgbClr val="000000">
                      <a:alpha val="43137"/>
                    </a:srgbClr>
                  </a:outerShdw>
                </a:effectLst>
                <a:cs typeface="2  Lotus" pitchFamily="2" charset="-78"/>
              </a:rPr>
              <a:t>مادر اهداف جزئی و رفتاری هست</a:t>
            </a:r>
            <a:r>
              <a:rPr lang="fa-IR" sz="3600" b="1" dirty="0" smtClean="0">
                <a:effectLst>
                  <a:outerShdw blurRad="38100" dist="38100" dir="2700000" algn="tl">
                    <a:srgbClr val="000000">
                      <a:alpha val="43137"/>
                    </a:srgbClr>
                  </a:outerShdw>
                </a:effectLst>
              </a:rPr>
              <a:t>.</a:t>
            </a:r>
            <a:endParaRPr lang="en-US" sz="3600" b="1" dirty="0" smtClean="0">
              <a:effectLst>
                <a:outerShdw blurRad="38100" dist="38100" dir="2700000" algn="tl">
                  <a:srgbClr val="000000">
                    <a:alpha val="43137"/>
                  </a:srgbClr>
                </a:outerShdw>
              </a:effectLst>
              <a:cs typeface="2  Lotus" pitchFamily="2" charset="-78"/>
            </a:endParaRPr>
          </a:p>
          <a:p>
            <a:pPr marL="274320" indent="-274320" eaLnBrk="1" fontAlgn="auto" hangingPunct="1">
              <a:lnSpc>
                <a:spcPct val="120000"/>
              </a:lnSpc>
              <a:spcAft>
                <a:spcPts val="0"/>
              </a:spcAft>
              <a:defRPr/>
            </a:pPr>
            <a:endParaRPr lang="fa-IR" dirty="0" smtClean="0">
              <a:cs typeface="2  Lotus" pitchFamily="2" charset="-78"/>
            </a:endParaRPr>
          </a:p>
        </p:txBody>
      </p:sp>
      <p:sp>
        <p:nvSpPr>
          <p:cNvPr id="2" name="Title 1"/>
          <p:cNvSpPr>
            <a:spLocks noGrp="1"/>
          </p:cNvSpPr>
          <p:nvPr>
            <p:ph type="title"/>
          </p:nvPr>
        </p:nvSpPr>
        <p:spPr>
          <a:xfrm>
            <a:off x="457200" y="115888"/>
            <a:ext cx="8229600" cy="1027112"/>
          </a:xfrm>
          <a:solidFill>
            <a:schemeClr val="tx1">
              <a:lumMod val="85000"/>
            </a:schemeClr>
          </a:solidFill>
        </p:spPr>
        <p:txBody>
          <a:bodyPr rtlCol="1">
            <a:noAutofit/>
          </a:bodyPr>
          <a:lstStyle/>
          <a:p>
            <a:pPr eaLnBrk="1" fontAlgn="auto" hangingPunct="1">
              <a:spcAft>
                <a:spcPts val="0"/>
              </a:spcAft>
              <a:defRPr/>
            </a:pPr>
            <a:r>
              <a:rPr lang="fa-IR" sz="5400" dirty="0" smtClean="0">
                <a:solidFill>
                  <a:srgbClr val="FF0000"/>
                </a:solidFill>
                <a:cs typeface="2  Titr" pitchFamily="2" charset="-78"/>
              </a:rPr>
              <a:t>2. نوشتن هدف كلّي درس</a:t>
            </a:r>
            <a:endParaRPr lang="fa-IR" sz="54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484313"/>
            <a:ext cx="8424863" cy="5087937"/>
          </a:xfrm>
        </p:spPr>
        <p:txBody>
          <a:bodyPr rtlCol="0">
            <a:noAutofit/>
          </a:bodyPr>
          <a:lstStyle/>
          <a:p>
            <a:pPr marL="0" indent="0" algn="just" eaLnBrk="1" fontAlgn="auto" hangingPunct="1">
              <a:spcBef>
                <a:spcPct val="0"/>
              </a:spcBef>
              <a:spcAft>
                <a:spcPts val="0"/>
              </a:spcAft>
              <a:buFont typeface="Symbol" pitchFamily="18" charset="2"/>
              <a:buNone/>
              <a:defRPr/>
            </a:pPr>
            <a:r>
              <a:rPr lang="fa-IR" sz="4800" b="1" dirty="0" smtClean="0">
                <a:solidFill>
                  <a:srgbClr val="FFFF00"/>
                </a:solidFill>
                <a:cs typeface="2  Lotus" pitchFamily="2" charset="-78"/>
              </a:rPr>
              <a:t>1</a:t>
            </a:r>
            <a:r>
              <a:rPr lang="fa-IR" sz="4800" b="1" dirty="0" smtClean="0">
                <a:solidFill>
                  <a:srgbClr val="FFFF00"/>
                </a:solidFill>
                <a:effectLst>
                  <a:outerShdw blurRad="38100" dist="38100" dir="2700000" algn="tl">
                    <a:srgbClr val="000000">
                      <a:alpha val="43137"/>
                    </a:srgbClr>
                  </a:outerShdw>
                </a:effectLst>
                <a:cs typeface="2  Lotus" pitchFamily="2" charset="-78"/>
              </a:rPr>
              <a:t>) </a:t>
            </a:r>
            <a:r>
              <a:rPr lang="fa-IR" sz="4800" b="1" dirty="0" smtClean="0">
                <a:effectLst>
                  <a:outerShdw blurRad="38100" dist="38100" dir="2700000" algn="tl">
                    <a:srgbClr val="000000">
                      <a:alpha val="43137"/>
                    </a:srgbClr>
                  </a:outerShdw>
                </a:effectLst>
                <a:cs typeface="2  Lotus" pitchFamily="2" charset="-78"/>
              </a:rPr>
              <a:t>اهداف كلّي، </a:t>
            </a:r>
            <a:r>
              <a:rPr lang="fa-IR" sz="4800" b="1" dirty="0" smtClean="0">
                <a:solidFill>
                  <a:srgbClr val="FFC000"/>
                </a:solidFill>
                <a:effectLst>
                  <a:outerShdw blurRad="38100" dist="38100" dir="2700000" algn="tl">
                    <a:srgbClr val="000000">
                      <a:alpha val="43137"/>
                    </a:srgbClr>
                  </a:outerShdw>
                </a:effectLst>
                <a:cs typeface="2  Lotus" pitchFamily="2" charset="-78"/>
              </a:rPr>
              <a:t>نياز ها و خصوصيّات فراگيرندگان </a:t>
            </a:r>
            <a:r>
              <a:rPr lang="fa-IR" sz="4800" b="1" dirty="0" smtClean="0">
                <a:effectLst>
                  <a:outerShdw blurRad="38100" dist="38100" dir="2700000" algn="tl">
                    <a:srgbClr val="000000">
                      <a:alpha val="43137"/>
                    </a:srgbClr>
                  </a:outerShdw>
                </a:effectLst>
                <a:cs typeface="2  Lotus" pitchFamily="2" charset="-78"/>
              </a:rPr>
              <a:t>را مورد توجّه قرار دهد.</a:t>
            </a:r>
            <a:endParaRPr lang="en-US" sz="48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4800" b="1" dirty="0" smtClean="0">
                <a:solidFill>
                  <a:srgbClr val="FFFF00"/>
                </a:solidFill>
                <a:effectLst>
                  <a:outerShdw blurRad="38100" dist="38100" dir="2700000" algn="tl">
                    <a:srgbClr val="000000">
                      <a:alpha val="43137"/>
                    </a:srgbClr>
                  </a:outerShdw>
                </a:effectLst>
                <a:cs typeface="2  Lotus" pitchFamily="2" charset="-78"/>
              </a:rPr>
              <a:t>2) </a:t>
            </a:r>
            <a:r>
              <a:rPr lang="fa-IR" sz="4800" b="1" dirty="0" smtClean="0">
                <a:effectLst>
                  <a:outerShdw blurRad="38100" dist="38100" dir="2700000" algn="tl">
                    <a:srgbClr val="000000">
                      <a:alpha val="43137"/>
                    </a:srgbClr>
                  </a:outerShdw>
                </a:effectLst>
                <a:cs typeface="2  Lotus" pitchFamily="2" charset="-78"/>
              </a:rPr>
              <a:t>اهداف كلّي درس، مقاصد و انتظارات با واژه هاي </a:t>
            </a:r>
            <a:r>
              <a:rPr lang="fa-IR" sz="4800" b="1" dirty="0" smtClean="0">
                <a:solidFill>
                  <a:srgbClr val="FFC000"/>
                </a:solidFill>
                <a:effectLst>
                  <a:outerShdw blurRad="38100" dist="38100" dir="2700000" algn="tl">
                    <a:srgbClr val="000000">
                      <a:alpha val="43137"/>
                    </a:srgbClr>
                  </a:outerShdw>
                </a:effectLst>
                <a:cs typeface="2  Lotus" pitchFamily="2" charset="-78"/>
              </a:rPr>
              <a:t>غير رفتاري و مبهم </a:t>
            </a:r>
            <a:r>
              <a:rPr lang="fa-IR" sz="4800" b="1" dirty="0" smtClean="0">
                <a:effectLst>
                  <a:outerShdw blurRad="38100" dist="38100" dir="2700000" algn="tl">
                    <a:srgbClr val="000000">
                      <a:alpha val="43137"/>
                    </a:srgbClr>
                  </a:outerShdw>
                </a:effectLst>
                <a:cs typeface="2  Lotus" pitchFamily="2" charset="-78"/>
              </a:rPr>
              <a:t>بيان گردد.</a:t>
            </a:r>
            <a:endParaRPr lang="en-US" sz="4800" b="1" dirty="0" smtClean="0">
              <a:effectLst>
                <a:outerShdw blurRad="38100" dist="38100" dir="2700000" algn="tl">
                  <a:srgbClr val="000000">
                    <a:alpha val="43137"/>
                  </a:srgbClr>
                </a:outerShdw>
              </a:effectLst>
              <a:cs typeface="2  Lotus" pitchFamily="2" charset="-78"/>
            </a:endParaRPr>
          </a:p>
          <a:p>
            <a:pPr marL="0" indent="0" algn="just" eaLnBrk="1" fontAlgn="auto" hangingPunct="1">
              <a:spcBef>
                <a:spcPct val="0"/>
              </a:spcBef>
              <a:spcAft>
                <a:spcPts val="0"/>
              </a:spcAft>
              <a:buFont typeface="Symbol" pitchFamily="18" charset="2"/>
              <a:buNone/>
              <a:defRPr/>
            </a:pPr>
            <a:r>
              <a:rPr lang="fa-IR" sz="4800" b="1" dirty="0" smtClean="0">
                <a:solidFill>
                  <a:srgbClr val="FFFF00"/>
                </a:solidFill>
                <a:effectLst>
                  <a:outerShdw blurRad="38100" dist="38100" dir="2700000" algn="tl">
                    <a:srgbClr val="000000">
                      <a:alpha val="43137"/>
                    </a:srgbClr>
                  </a:outerShdw>
                </a:effectLst>
                <a:cs typeface="2  Lotus" pitchFamily="2" charset="-78"/>
              </a:rPr>
              <a:t>3) </a:t>
            </a:r>
            <a:r>
              <a:rPr lang="fa-IR" sz="4800" b="1" dirty="0" smtClean="0">
                <a:effectLst>
                  <a:outerShdw blurRad="38100" dist="38100" dir="2700000" algn="tl">
                    <a:srgbClr val="000000">
                      <a:alpha val="43137"/>
                    </a:srgbClr>
                  </a:outerShdw>
                </a:effectLst>
                <a:cs typeface="2  Lotus" pitchFamily="2" charset="-78"/>
              </a:rPr>
              <a:t>فهرست اهداف كلّي </a:t>
            </a:r>
            <a:r>
              <a:rPr lang="fa-IR" sz="4800" b="1" dirty="0" smtClean="0">
                <a:solidFill>
                  <a:srgbClr val="FFC000"/>
                </a:solidFill>
                <a:effectLst>
                  <a:outerShdw blurRad="38100" dist="38100" dir="2700000" algn="tl">
                    <a:srgbClr val="000000">
                      <a:alpha val="43137"/>
                    </a:srgbClr>
                  </a:outerShdw>
                </a:effectLst>
                <a:cs typeface="2  Lotus" pitchFamily="2" charset="-78"/>
              </a:rPr>
              <a:t>تمام نتايج واحد درسي </a:t>
            </a:r>
            <a:r>
              <a:rPr lang="fa-IR" sz="4800" b="1" dirty="0" smtClean="0">
                <a:effectLst>
                  <a:outerShdw blurRad="38100" dist="38100" dir="2700000" algn="tl">
                    <a:srgbClr val="000000">
                      <a:alpha val="43137"/>
                    </a:srgbClr>
                  </a:outerShdw>
                </a:effectLst>
                <a:cs typeface="2  Lotus" pitchFamily="2" charset="-78"/>
              </a:rPr>
              <a:t>را در برگيرد </a:t>
            </a:r>
            <a:r>
              <a:rPr lang="fa-IR" sz="3600" b="1" dirty="0" smtClean="0">
                <a:effectLst>
                  <a:outerShdw blurRad="38100" dist="38100" dir="2700000" algn="tl">
                    <a:srgbClr val="000000">
                      <a:alpha val="43137"/>
                    </a:srgbClr>
                  </a:outerShdw>
                </a:effectLst>
                <a:cs typeface="2  Lotus" pitchFamily="2" charset="-78"/>
              </a:rPr>
              <a:t>(منظور حيطه هاي سه گانه و طبقات آن هاست).</a:t>
            </a:r>
          </a:p>
        </p:txBody>
      </p:sp>
      <p:sp>
        <p:nvSpPr>
          <p:cNvPr id="2" name="Title 1"/>
          <p:cNvSpPr>
            <a:spLocks noGrp="1"/>
          </p:cNvSpPr>
          <p:nvPr>
            <p:ph type="title"/>
          </p:nvPr>
        </p:nvSpPr>
        <p:spPr>
          <a:xfrm>
            <a:off x="250825" y="115888"/>
            <a:ext cx="8642350" cy="1152525"/>
          </a:xfrm>
          <a:solidFill>
            <a:schemeClr val="tx1">
              <a:lumMod val="85000"/>
            </a:schemeClr>
          </a:solidFill>
        </p:spPr>
        <p:txBody>
          <a:bodyPr rtlCol="1">
            <a:normAutofit/>
          </a:bodyPr>
          <a:lstStyle/>
          <a:p>
            <a:pPr eaLnBrk="1" fontAlgn="auto" hangingPunct="1">
              <a:spcAft>
                <a:spcPts val="0"/>
              </a:spcAft>
              <a:defRPr/>
            </a:pPr>
            <a:r>
              <a:rPr lang="fa-IR" sz="5400" dirty="0" smtClean="0">
                <a:solidFill>
                  <a:srgbClr val="FF0000"/>
                </a:solidFill>
                <a:cs typeface="2  Titr" pitchFamily="2" charset="-78"/>
              </a:rPr>
              <a:t>ويژگي هاي هدف كلّي</a:t>
            </a:r>
            <a:endParaRPr lang="fa-IR" sz="5400" dirty="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2060575"/>
            <a:ext cx="8353425" cy="4608513"/>
          </a:xfrm>
        </p:spPr>
        <p:txBody>
          <a:bodyPr/>
          <a:lstStyle/>
          <a:p>
            <a:pPr marL="0" indent="0" algn="ctr">
              <a:buFont typeface="Symbol" pitchFamily="18" charset="2"/>
              <a:buNone/>
              <a:defRPr/>
            </a:pPr>
            <a:r>
              <a:rPr lang="fa-IR" sz="7200" b="1" dirty="0" smtClean="0">
                <a:solidFill>
                  <a:schemeClr val="tx1"/>
                </a:solidFill>
                <a:effectLst>
                  <a:outerShdw blurRad="38100" dist="38100" dir="2700000" algn="tl">
                    <a:srgbClr val="000000">
                      <a:alpha val="43137"/>
                    </a:srgbClr>
                  </a:outerShdw>
                </a:effectLst>
                <a:cs typeface="2  Lotus" pitchFamily="2" charset="-78"/>
              </a:rPr>
              <a:t>آیا تفکیک هدف به سه حیطه ی شناختی، عاطفی و روانی – حرکتی ضروری است؟</a:t>
            </a:r>
            <a:endParaRPr lang="en-US" sz="7200" b="1" dirty="0">
              <a:solidFill>
                <a:schemeClr val="tx1"/>
              </a:solidFill>
              <a:effectLst>
                <a:outerShdw blurRad="38100" dist="38100" dir="2700000" algn="tl">
                  <a:srgbClr val="000000">
                    <a:alpha val="43137"/>
                  </a:srgbClr>
                </a:outerShdw>
              </a:effectLst>
              <a:cs typeface="2  Lotus" pitchFamily="2" charset="-78"/>
            </a:endParaRPr>
          </a:p>
        </p:txBody>
      </p:sp>
      <p:sp>
        <p:nvSpPr>
          <p:cNvPr id="3" name="Title 2"/>
          <p:cNvSpPr>
            <a:spLocks noGrp="1"/>
          </p:cNvSpPr>
          <p:nvPr>
            <p:ph type="title"/>
          </p:nvPr>
        </p:nvSpPr>
        <p:spPr>
          <a:solidFill>
            <a:schemeClr val="tx1"/>
          </a:solidFill>
        </p:spPr>
        <p:txBody>
          <a:bodyPr/>
          <a:lstStyle/>
          <a:p>
            <a:r>
              <a:rPr lang="fa-IR" sz="7200" smtClean="0">
                <a:solidFill>
                  <a:srgbClr val="FF0000"/>
                </a:solidFill>
                <a:cs typeface="2  Titr" pitchFamily="2" charset="-78"/>
              </a:rPr>
              <a:t>سوال</a:t>
            </a:r>
            <a:endParaRPr lang="en-US" sz="7200" smtClean="0">
              <a:solidFill>
                <a:srgbClr val="FF0000"/>
              </a:solidFill>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60350"/>
            <a:ext cx="8642350" cy="6337300"/>
          </a:xfrm>
        </p:spPr>
        <p:txBody>
          <a:bodyPr rtlCol="0">
            <a:normAutofit/>
          </a:bodyPr>
          <a:lstStyle/>
          <a:p>
            <a:pPr marL="0" indent="0" algn="just" eaLnBrk="1" fontAlgn="auto" hangingPunct="1">
              <a:spcAft>
                <a:spcPts val="0"/>
              </a:spcAft>
              <a:buFont typeface="Symbol" pitchFamily="18" charset="2"/>
              <a:buNone/>
              <a:defRPr/>
            </a:pPr>
            <a:r>
              <a:rPr lang="fa-IR" sz="4000" b="1" dirty="0" smtClean="0">
                <a:effectLst>
                  <a:outerShdw blurRad="38100" dist="38100" dir="2700000" algn="tl">
                    <a:srgbClr val="000000">
                      <a:alpha val="43137"/>
                    </a:srgbClr>
                  </a:outerShdw>
                </a:effectLst>
                <a:cs typeface="2  Lotus" pitchFamily="2" charset="-78"/>
              </a:rPr>
              <a:t>برای </a:t>
            </a:r>
            <a:r>
              <a:rPr lang="fa-IR" sz="4800" b="1" dirty="0" smtClean="0">
                <a:effectLst>
                  <a:outerShdw blurRad="38100" dist="38100" dir="2700000" algn="tl">
                    <a:srgbClr val="000000">
                      <a:alpha val="43137"/>
                    </a:srgbClr>
                  </a:outerShdw>
                </a:effectLst>
                <a:cs typeface="2  Lotus" pitchFamily="2" charset="-78"/>
              </a:rPr>
              <a:t>پاسخ به این سوال لازم است ابعاد یادگیری بررسی شود.</a:t>
            </a:r>
          </a:p>
          <a:p>
            <a:pPr marL="0" indent="0" algn="just" eaLnBrk="1" fontAlgn="auto" hangingPunct="1">
              <a:spcAft>
                <a:spcPts val="0"/>
              </a:spcAf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بطور معمول در تعریف یادگیری گفته      می شود « </a:t>
            </a:r>
            <a:r>
              <a:rPr lang="fa-IR" sz="4800" b="1" dirty="0" smtClean="0">
                <a:solidFill>
                  <a:srgbClr val="00B050"/>
                </a:solidFill>
                <a:effectLst>
                  <a:outerShdw blurRad="38100" dist="38100" dir="2700000" algn="tl">
                    <a:srgbClr val="000000">
                      <a:alpha val="43137"/>
                    </a:srgbClr>
                  </a:outerShdw>
                </a:effectLst>
                <a:cs typeface="2  Lotus" pitchFamily="2" charset="-78"/>
              </a:rPr>
              <a:t>تغییر نسبتاً پایدار در رفتار بالقوه ی یادگیرنده</a:t>
            </a:r>
            <a:r>
              <a:rPr lang="fa-IR" sz="4800" b="1" dirty="0" smtClean="0">
                <a:effectLst>
                  <a:outerShdw blurRad="38100" dist="38100" dir="2700000" algn="tl">
                    <a:srgbClr val="000000">
                      <a:alpha val="43137"/>
                    </a:srgbClr>
                  </a:outerShdw>
                </a:effectLst>
                <a:cs typeface="2  Lotus" pitchFamily="2" charset="-78"/>
              </a:rPr>
              <a:t> ».</a:t>
            </a:r>
          </a:p>
          <a:p>
            <a:pPr marL="0" indent="0" algn="just" eaLnBrk="1" fontAlgn="auto" hangingPunct="1">
              <a:spcAft>
                <a:spcPts val="0"/>
              </a:spcAft>
              <a:buFont typeface="Symbol" pitchFamily="18" charset="2"/>
              <a:buNone/>
              <a:defRPr/>
            </a:pPr>
            <a:r>
              <a:rPr lang="fa-IR" sz="4800" b="1" dirty="0" smtClean="0">
                <a:effectLst>
                  <a:outerShdw blurRad="38100" dist="38100" dir="2700000" algn="tl">
                    <a:srgbClr val="000000">
                      <a:alpha val="43137"/>
                    </a:srgbClr>
                  </a:outerShdw>
                </a:effectLst>
                <a:cs typeface="2  Lotus" pitchFamily="2" charset="-78"/>
              </a:rPr>
              <a:t>برای بوجود آمدن تغییر در رفتار یادگیرنده چه شرایطی لازم است؟ به عبارت دیگر </a:t>
            </a:r>
            <a:r>
              <a:rPr lang="fa-IR" sz="4800" b="1" dirty="0" smtClean="0">
                <a:solidFill>
                  <a:srgbClr val="C00000"/>
                </a:solidFill>
                <a:effectLst>
                  <a:outerShdw blurRad="38100" dist="38100" dir="2700000" algn="tl">
                    <a:srgbClr val="000000">
                      <a:alpha val="43137"/>
                    </a:srgbClr>
                  </a:outerShdw>
                </a:effectLst>
                <a:cs typeface="2  Lotus" pitchFamily="2" charset="-78"/>
              </a:rPr>
              <a:t>ارکان یادگیری </a:t>
            </a:r>
            <a:r>
              <a:rPr lang="fa-IR" sz="4800" b="1" dirty="0" smtClean="0">
                <a:effectLst>
                  <a:outerShdw blurRad="38100" dist="38100" dir="2700000" algn="tl">
                    <a:srgbClr val="000000">
                      <a:alpha val="43137"/>
                    </a:srgbClr>
                  </a:outerShdw>
                </a:effectLst>
                <a:cs typeface="2  Lotus" pitchFamily="2" charset="-78"/>
              </a:rPr>
              <a:t>کدامند؟</a:t>
            </a:r>
            <a:endParaRPr lang="fa-IR" sz="4800" b="1" dirty="0">
              <a:effectLst>
                <a:outerShdw blurRad="38100" dist="38100" dir="2700000" algn="tl">
                  <a:srgbClr val="000000">
                    <a:alpha val="43137"/>
                  </a:srgbClr>
                </a:outerShdw>
              </a:effectLst>
              <a:cs typeface="2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طراحی آموزشی">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طراحی آموزشی</Template>
  <TotalTime>10</TotalTime>
  <Words>12966</Words>
  <Application>Microsoft Office PowerPoint</Application>
  <PresentationFormat>On-screen Show (4:3)</PresentationFormat>
  <Paragraphs>1140</Paragraphs>
  <Slides>244</Slides>
  <Notes>0</Notes>
  <HiddenSlides>0</HiddenSlides>
  <MMClips>0</MMClips>
  <ScaleCrop>false</ScaleCrop>
  <HeadingPairs>
    <vt:vector size="4" baseType="variant">
      <vt:variant>
        <vt:lpstr>Theme</vt:lpstr>
      </vt:variant>
      <vt:variant>
        <vt:i4>1</vt:i4>
      </vt:variant>
      <vt:variant>
        <vt:lpstr>Slide Titles</vt:lpstr>
      </vt:variant>
      <vt:variant>
        <vt:i4>244</vt:i4>
      </vt:variant>
    </vt:vector>
  </HeadingPairs>
  <TitlesOfParts>
    <vt:vector size="245" baseType="lpstr">
      <vt:lpstr>طراحی آموزشی</vt:lpstr>
      <vt:lpstr>باسمه تعالي   كارگاه طراحي آموزشي</vt:lpstr>
      <vt:lpstr>تعریف طراحي آموزشي</vt:lpstr>
      <vt:lpstr>Slide 3</vt:lpstr>
      <vt:lpstr>Slide 4</vt:lpstr>
      <vt:lpstr>نظریه ی یادگیری </vt:lpstr>
      <vt:lpstr>Slide 6</vt:lpstr>
      <vt:lpstr>نظریه ی آموزشی</vt:lpstr>
      <vt:lpstr>Slide 8</vt:lpstr>
      <vt:lpstr>Slide 9</vt:lpstr>
      <vt:lpstr>عناصر کلیدی فرایند طراحی آموزشی</vt:lpstr>
      <vt:lpstr>Slide 11</vt:lpstr>
      <vt:lpstr>Slide 12</vt:lpstr>
      <vt:lpstr>استدلال های اساسی در مورد فرایند طراحی آموزشی</vt:lpstr>
      <vt:lpstr>Slide 14</vt:lpstr>
      <vt:lpstr>Slide 15</vt:lpstr>
      <vt:lpstr>Slide 16</vt:lpstr>
      <vt:lpstr>الگوهاي طراحي آموزشي</vt:lpstr>
      <vt:lpstr>Slide 18</vt:lpstr>
      <vt:lpstr>الگوی ده مرحله ای</vt:lpstr>
      <vt:lpstr>Slide 20</vt:lpstr>
      <vt:lpstr>الگوی چهار مرحله ای </vt:lpstr>
      <vt:lpstr>الگوي ام .ام .اس</vt:lpstr>
      <vt:lpstr>سوال</vt:lpstr>
      <vt:lpstr>Slide 24</vt:lpstr>
      <vt:lpstr>Slide 25</vt:lpstr>
      <vt:lpstr>Slide 26</vt:lpstr>
      <vt:lpstr>Slide 27</vt:lpstr>
      <vt:lpstr>Slide 28</vt:lpstr>
      <vt:lpstr>طراحی آموزشی مبتنی برالگوی اطمینان بخش (اشَور)</vt:lpstr>
      <vt:lpstr>Slide 30</vt:lpstr>
      <vt:lpstr>خلاصه ی طراحی آموزشی بر اساس الگوی اشور</vt:lpstr>
      <vt:lpstr>الگوي عمومي طراحي آموزشي</vt:lpstr>
      <vt:lpstr>سوال</vt:lpstr>
      <vt:lpstr>Slide 34</vt:lpstr>
      <vt:lpstr>Slide 35</vt:lpstr>
      <vt:lpstr>Slide 36</vt:lpstr>
      <vt:lpstr>عناصر و مؤلفه هاي الگو</vt:lpstr>
      <vt:lpstr>رابطه ي بين عناصر الگوي عمومي آموزش</vt:lpstr>
      <vt:lpstr>مرحله ی اول: تحليل</vt:lpstr>
      <vt:lpstr>Slide 40</vt:lpstr>
      <vt:lpstr>Slide 41</vt:lpstr>
      <vt:lpstr>مرحله ي دوم: طراحي</vt:lpstr>
      <vt:lpstr>مرحله ي سوم: تهيه</vt:lpstr>
      <vt:lpstr>مرحله ي چهارم: اجرا</vt:lpstr>
      <vt:lpstr>مرحله ي پنجم: ارزشيابي</vt:lpstr>
      <vt:lpstr>الگوی سیستمی برای ادغام فاوا</vt:lpstr>
      <vt:lpstr>سوال</vt:lpstr>
      <vt:lpstr>Slide 48</vt:lpstr>
      <vt:lpstr>اجزای الگوی فناوری اطلاعات </vt:lpstr>
      <vt:lpstr> بیان مساله </vt:lpstr>
      <vt:lpstr>Slide 51</vt:lpstr>
      <vt:lpstr> اهداف یادگیری  </vt:lpstr>
      <vt:lpstr>Slide 53</vt:lpstr>
      <vt:lpstr>انتخاب روش تدریس </vt:lpstr>
      <vt:lpstr>Slide 55</vt:lpstr>
      <vt:lpstr> فناوری مورد نیاز  </vt:lpstr>
      <vt:lpstr>Slide 57</vt:lpstr>
      <vt:lpstr> دلایل استفاده از فناوری  </vt:lpstr>
      <vt:lpstr>سوال</vt:lpstr>
      <vt:lpstr>Slide 60</vt:lpstr>
      <vt:lpstr>سوال</vt:lpstr>
      <vt:lpstr>Slide 62</vt:lpstr>
      <vt:lpstr> استراتژی های برای اجرا  </vt:lpstr>
      <vt:lpstr>Slide 64</vt:lpstr>
      <vt:lpstr>Slide 65</vt:lpstr>
      <vt:lpstr> الف) استراتژی یادگیری  </vt:lpstr>
      <vt:lpstr>Slide 67</vt:lpstr>
      <vt:lpstr> ب) استراتژی فناوری اطلاعات  </vt:lpstr>
      <vt:lpstr>Slide 69</vt:lpstr>
      <vt:lpstr> ارزیابی دانش آموزان  </vt:lpstr>
      <vt:lpstr>سوال</vt:lpstr>
      <vt:lpstr>Slide 72</vt:lpstr>
      <vt:lpstr>Slide 73</vt:lpstr>
      <vt:lpstr> تفکرو تأمل و پیشنهادات  بیش تر  </vt:lpstr>
      <vt:lpstr>سوال</vt:lpstr>
      <vt:lpstr>Slide 76</vt:lpstr>
      <vt:lpstr>سوال</vt:lpstr>
      <vt:lpstr>Slide 78</vt:lpstr>
      <vt:lpstr>Slide 79</vt:lpstr>
      <vt:lpstr>نکات قابل توجه در طراحی یک واحد درسی مبتنی بر IT </vt:lpstr>
      <vt:lpstr>Slide 81</vt:lpstr>
      <vt:lpstr>Slide 82</vt:lpstr>
      <vt:lpstr>Slide 83</vt:lpstr>
      <vt:lpstr>Slide 84</vt:lpstr>
      <vt:lpstr>Slide 85</vt:lpstr>
      <vt:lpstr>Slide 86</vt:lpstr>
      <vt:lpstr>Slide 87</vt:lpstr>
      <vt:lpstr>Slide 88</vt:lpstr>
      <vt:lpstr>Slide 89</vt:lpstr>
      <vt:lpstr>خصوصیات الگوهای طراحی آموزشی</vt:lpstr>
      <vt:lpstr>Slide 91</vt:lpstr>
      <vt:lpstr>Slide 92</vt:lpstr>
      <vt:lpstr>Slide 93</vt:lpstr>
      <vt:lpstr> تنوع در شکل و قالب طرح درس </vt:lpstr>
      <vt:lpstr>مراحل نگارش و تنظيم طرح درس روزانه</vt:lpstr>
      <vt:lpstr>2. نوشتن هدف كلّي درس</vt:lpstr>
      <vt:lpstr>ويژگي هاي هدف كلّي</vt:lpstr>
      <vt:lpstr>سوال</vt:lpstr>
      <vt:lpstr>Slide 99</vt:lpstr>
      <vt:lpstr>Slide 100</vt:lpstr>
      <vt:lpstr>سوال</vt:lpstr>
      <vt:lpstr>Slide 102</vt:lpstr>
      <vt:lpstr>Slide 103</vt:lpstr>
      <vt:lpstr>Slide 104</vt:lpstr>
      <vt:lpstr>Slide 105</vt:lpstr>
      <vt:lpstr>Slide 106</vt:lpstr>
      <vt:lpstr>Slide 107</vt:lpstr>
      <vt:lpstr>Slide 108</vt:lpstr>
      <vt:lpstr>سوال</vt:lpstr>
      <vt:lpstr>Slide 110</vt:lpstr>
      <vt:lpstr>Slide 111</vt:lpstr>
      <vt:lpstr>Slide 112</vt:lpstr>
      <vt:lpstr>Slide 113</vt:lpstr>
      <vt:lpstr>Slide 114</vt:lpstr>
      <vt:lpstr>Slide 115</vt:lpstr>
      <vt:lpstr>Slide 116</vt:lpstr>
      <vt:lpstr> 3. نگارش و تنظيم هدف هاي جزئي درس </vt:lpstr>
      <vt:lpstr>Slide 118</vt:lpstr>
      <vt:lpstr>سوال</vt:lpstr>
      <vt:lpstr>Slide 120</vt:lpstr>
      <vt:lpstr>Slide 121</vt:lpstr>
      <vt:lpstr>Slide 122</vt:lpstr>
      <vt:lpstr> 4. نگارش و تنظيم هدف هاي رفتاري درس  </vt:lpstr>
      <vt:lpstr>ويژگي هاي هدف رفتاري</vt:lpstr>
      <vt:lpstr>Slide 125</vt:lpstr>
      <vt:lpstr>Slide 126</vt:lpstr>
      <vt:lpstr>Slide 127</vt:lpstr>
      <vt:lpstr>سوال</vt:lpstr>
      <vt:lpstr>Slide 129</vt:lpstr>
      <vt:lpstr>Slide 130</vt:lpstr>
      <vt:lpstr>Slide 131</vt:lpstr>
      <vt:lpstr>سوال</vt:lpstr>
      <vt:lpstr>Slide 133</vt:lpstr>
      <vt:lpstr>Slide 134</vt:lpstr>
      <vt:lpstr>نتایج بیانگر</vt:lpstr>
      <vt:lpstr> هدف فرايندي و فراورده اي </vt:lpstr>
      <vt:lpstr>Slide 137</vt:lpstr>
      <vt:lpstr>Slide 138</vt:lpstr>
      <vt:lpstr>Slide 139</vt:lpstr>
      <vt:lpstr>Slide 140</vt:lpstr>
      <vt:lpstr>Slide 141</vt:lpstr>
      <vt:lpstr>Slide 142</vt:lpstr>
      <vt:lpstr>Slide 143</vt:lpstr>
      <vt:lpstr>چهار اصل بنیادی آرایش کلاسی</vt:lpstr>
      <vt:lpstr>2) اطمینان حاصل کنید که به راحتی می توانید همه ی دانش آموزان را ببینید.</vt:lpstr>
      <vt:lpstr>3) وسایل تدریس پرکاربرد و نیز لوازم دانش آموزان را طوری جاسازی کنید که به راحتی قابل دستیابی باشند.</vt:lpstr>
      <vt:lpstr>4) اطمینان حاصل کنید که دانش آموزان می توانند به راحتی برنامه های مربوط به کل کلاس را مشاهده کنند.</vt:lpstr>
      <vt:lpstr>نکاتی که در باید در سازماندهی کلاس رعایت کرد.</vt:lpstr>
      <vt:lpstr> ارزش يابي </vt:lpstr>
      <vt:lpstr>Slide 150</vt:lpstr>
      <vt:lpstr>Slide 151</vt:lpstr>
      <vt:lpstr>نكاتي كه بايد در اجراي ارزش يابي آغازين مدّ نظر داشت.</vt:lpstr>
      <vt:lpstr>Slide 153</vt:lpstr>
      <vt:lpstr>2) ارزش يابي مرحله اي</vt:lpstr>
      <vt:lpstr>Slide 155</vt:lpstr>
      <vt:lpstr>3) ارزش یابی تشخیصی</vt:lpstr>
      <vt:lpstr>Slide 157</vt:lpstr>
      <vt:lpstr>Slide 158</vt:lpstr>
      <vt:lpstr> 4) سنجش تراکمی </vt:lpstr>
      <vt:lpstr>Slide 160</vt:lpstr>
      <vt:lpstr>نكاتي را كه بايد در اجراي ارزش يابي بايد مدّ نظر داشت.</vt:lpstr>
      <vt:lpstr>Slide 162</vt:lpstr>
      <vt:lpstr>5- عوامل موثر بر انتخاب مواد و وسایل آموزشی</vt:lpstr>
      <vt:lpstr> 1) موقعیت یادگیری </vt:lpstr>
      <vt:lpstr> 2) ویژگی های فیزیکی مواد </vt:lpstr>
      <vt:lpstr>مهم ترین ویژگی های فیزیکی یک وسیله ی آموزشی</vt:lpstr>
      <vt:lpstr> 3) ویژگی های تکلیف </vt:lpstr>
      <vt:lpstr> 4) ویژگی های یادگیرندگان </vt:lpstr>
      <vt:lpstr>مواردي را كه هنگام استفاده از رسانه بايد توجّه داشت.</vt:lpstr>
      <vt:lpstr>Slide 170</vt:lpstr>
      <vt:lpstr>Slide 171</vt:lpstr>
      <vt:lpstr>6- معیارهای انتخاب روش تدریس</vt:lpstr>
      <vt:lpstr>نكاتي را كه بايد در انتخاب روش تدريس بايد رعايت نمود.</vt:lpstr>
      <vt:lpstr>Slide 174</vt:lpstr>
      <vt:lpstr>Slide 175</vt:lpstr>
      <vt:lpstr>7-آمادگي و ايجاد انگيزه</vt:lpstr>
      <vt:lpstr>مراحل ايجاد انگيزه</vt:lpstr>
      <vt:lpstr>زمان هاي مناسب كاربست مهارت هاي  آغازين</vt:lpstr>
      <vt:lpstr>انواع مهارت هاي آغازين</vt:lpstr>
      <vt:lpstr> نكاتي را كه بايد در ارائه ي مهارت های ارتباطی و انگیزه سازی، مدّ نظر داشت. </vt:lpstr>
      <vt:lpstr> نگارش مراحل اجراي تدريس </vt:lpstr>
      <vt:lpstr> 2-9 ) مرحله ي ارائه درس </vt:lpstr>
      <vt:lpstr> 3-9) مرحله ي جمع بندي و نتيجه گيري </vt:lpstr>
      <vt:lpstr>روش هاي جمع بندي</vt:lpstr>
      <vt:lpstr> 2. روش انتقالي ( كاربردي) </vt:lpstr>
      <vt:lpstr> 3. روش اتّفاقي </vt:lpstr>
      <vt:lpstr>خواب دري وري</vt:lpstr>
      <vt:lpstr>Slide 188</vt:lpstr>
      <vt:lpstr>Slide 189</vt:lpstr>
      <vt:lpstr>Slide 190</vt:lpstr>
      <vt:lpstr> 10. مرحله ي تعيين فعاليت هاي تکميلي </vt:lpstr>
      <vt:lpstr>انواع تكليف از نظر محتوا</vt:lpstr>
      <vt:lpstr>1) تکلیف تمرینی</vt:lpstr>
      <vt:lpstr> چند نمونه از تكاليف تمريني </vt:lpstr>
      <vt:lpstr> 2) تکلیف آماده سازی و آمادگي </vt:lpstr>
      <vt:lpstr> چند نمونه از تكاليف آماده سازي </vt:lpstr>
      <vt:lpstr> 3) تکلیف بسطی و امتدادی </vt:lpstr>
      <vt:lpstr> چند نمونه از تكاليف بسطي و امتدادي </vt:lpstr>
      <vt:lpstr> 4) تکلیف خلاقیتی </vt:lpstr>
      <vt:lpstr> چند نمونه از تكاليف خلّاق </vt:lpstr>
      <vt:lpstr>5) تكاليف پژوهشي</vt:lpstr>
      <vt:lpstr>Slide 202</vt:lpstr>
      <vt:lpstr> نمونه ای از تكليف پژوهشي </vt:lpstr>
      <vt:lpstr>6) تکالیف مبتنی بر رشد همه جانبه</vt:lpstr>
      <vt:lpstr> یک نمونه از تكليف هوشی </vt:lpstr>
      <vt:lpstr>انواع تكليف از نظر ساختار و  شيوه ي ارائه ي مطالب</vt:lpstr>
      <vt:lpstr> ب)  تكاليف گروهي </vt:lpstr>
      <vt:lpstr> ج) تكاليف انفرادي </vt:lpstr>
      <vt:lpstr>طبقه بندي تكليف به لحاظ نوع ارائه</vt:lpstr>
      <vt:lpstr> 2. تكليف كتبي </vt:lpstr>
      <vt:lpstr> 3. تكليف عملي </vt:lpstr>
      <vt:lpstr>اصول مورد توجه در فرایند تکلیف</vt:lpstr>
      <vt:lpstr> شيوه ي طراحي تكليف </vt:lpstr>
      <vt:lpstr>ويژگي هاي تكليف اثر بخش</vt:lpstr>
      <vt:lpstr>Slide 215</vt:lpstr>
      <vt:lpstr>Slide 216</vt:lpstr>
      <vt:lpstr>Slide 217</vt:lpstr>
      <vt:lpstr>Slide 218</vt:lpstr>
      <vt:lpstr>Slide 219</vt:lpstr>
      <vt:lpstr>نمون برگ داوری طراحی آموزشی</vt:lpstr>
      <vt:lpstr>Slide 221</vt:lpstr>
      <vt:lpstr>Slide 222</vt:lpstr>
      <vt:lpstr>Slide 223</vt:lpstr>
      <vt:lpstr>Slide 224</vt:lpstr>
      <vt:lpstr>Slide 225</vt:lpstr>
      <vt:lpstr>Slide 226</vt:lpstr>
      <vt:lpstr>Slide 227</vt:lpstr>
      <vt:lpstr>Slide 228</vt:lpstr>
      <vt:lpstr>Slide 229</vt:lpstr>
      <vt:lpstr>Slide 230</vt:lpstr>
      <vt:lpstr>Slide 231</vt:lpstr>
      <vt:lpstr>Slide 232</vt:lpstr>
      <vt:lpstr>Slide 233</vt:lpstr>
      <vt:lpstr>Slide 234</vt:lpstr>
      <vt:lpstr>Slide 235</vt:lpstr>
      <vt:lpstr>Slide 236</vt:lpstr>
      <vt:lpstr>Slide 237</vt:lpstr>
      <vt:lpstr>Slide 238</vt:lpstr>
      <vt:lpstr>Slide 239</vt:lpstr>
      <vt:lpstr>Slide 240</vt:lpstr>
      <vt:lpstr>Slide 241</vt:lpstr>
      <vt:lpstr>Slide 242</vt:lpstr>
      <vt:lpstr>Slide 243</vt:lpstr>
      <vt:lpstr>سخن ويكتور هوگو</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باسمه تعالي   كارگاه طراحي آموزشي</dc:title>
  <dc:creator>pzh5</dc:creator>
  <cp:lastModifiedBy>MRT</cp:lastModifiedBy>
  <cp:revision>2</cp:revision>
  <dcterms:created xsi:type="dcterms:W3CDTF">2015-05-03T07:10:19Z</dcterms:created>
  <dcterms:modified xsi:type="dcterms:W3CDTF">2015-11-19T07:09:18Z</dcterms:modified>
</cp:coreProperties>
</file>